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70" r:id="rId2"/>
    <p:sldId id="589" r:id="rId3"/>
    <p:sldId id="592" r:id="rId4"/>
    <p:sldId id="595" r:id="rId5"/>
    <p:sldId id="2147309479" r:id="rId6"/>
    <p:sldId id="2147309483" r:id="rId7"/>
    <p:sldId id="2147309484" r:id="rId8"/>
    <p:sldId id="2141411879" r:id="rId9"/>
    <p:sldId id="2141411822" r:id="rId10"/>
    <p:sldId id="2147309478" r:id="rId11"/>
    <p:sldId id="2147309497" r:id="rId12"/>
    <p:sldId id="2147309499" r:id="rId13"/>
  </p:sldIdLst>
  <p:sldSz cx="24371300" cy="13716000"/>
  <p:notesSz cx="6797675" cy="9926638"/>
  <p:defaultTextStyle>
    <a:defPPr>
      <a:defRPr lang="en-US"/>
    </a:defPPr>
    <a:lvl1pPr marL="0" algn="l" defTabSz="1828160" rtl="0" eaLnBrk="1" latinLnBrk="0" hangingPunct="1">
      <a:defRPr sz="3599" kern="1200">
        <a:solidFill>
          <a:schemeClr val="tx1"/>
        </a:solidFill>
        <a:latin typeface="+mn-lt"/>
        <a:ea typeface="+mn-ea"/>
        <a:cs typeface="+mn-cs"/>
      </a:defRPr>
    </a:lvl1pPr>
    <a:lvl2pPr marL="914080" algn="l" defTabSz="1828160" rtl="0" eaLnBrk="1" latinLnBrk="0" hangingPunct="1">
      <a:defRPr sz="3599" kern="1200">
        <a:solidFill>
          <a:schemeClr val="tx1"/>
        </a:solidFill>
        <a:latin typeface="+mn-lt"/>
        <a:ea typeface="+mn-ea"/>
        <a:cs typeface="+mn-cs"/>
      </a:defRPr>
    </a:lvl2pPr>
    <a:lvl3pPr marL="1828160" algn="l" defTabSz="1828160" rtl="0" eaLnBrk="1" latinLnBrk="0" hangingPunct="1">
      <a:defRPr sz="3599" kern="1200">
        <a:solidFill>
          <a:schemeClr val="tx1"/>
        </a:solidFill>
        <a:latin typeface="+mn-lt"/>
        <a:ea typeface="+mn-ea"/>
        <a:cs typeface="+mn-cs"/>
      </a:defRPr>
    </a:lvl3pPr>
    <a:lvl4pPr marL="2742240" algn="l" defTabSz="1828160" rtl="0" eaLnBrk="1" latinLnBrk="0" hangingPunct="1">
      <a:defRPr sz="3599" kern="1200">
        <a:solidFill>
          <a:schemeClr val="tx1"/>
        </a:solidFill>
        <a:latin typeface="+mn-lt"/>
        <a:ea typeface="+mn-ea"/>
        <a:cs typeface="+mn-cs"/>
      </a:defRPr>
    </a:lvl4pPr>
    <a:lvl5pPr marL="3656320" algn="l" defTabSz="1828160" rtl="0" eaLnBrk="1" latinLnBrk="0" hangingPunct="1">
      <a:defRPr sz="3599" kern="1200">
        <a:solidFill>
          <a:schemeClr val="tx1"/>
        </a:solidFill>
        <a:latin typeface="+mn-lt"/>
        <a:ea typeface="+mn-ea"/>
        <a:cs typeface="+mn-cs"/>
      </a:defRPr>
    </a:lvl5pPr>
    <a:lvl6pPr marL="4570400" algn="l" defTabSz="1828160" rtl="0" eaLnBrk="1" latinLnBrk="0" hangingPunct="1">
      <a:defRPr sz="3599" kern="1200">
        <a:solidFill>
          <a:schemeClr val="tx1"/>
        </a:solidFill>
        <a:latin typeface="+mn-lt"/>
        <a:ea typeface="+mn-ea"/>
        <a:cs typeface="+mn-cs"/>
      </a:defRPr>
    </a:lvl6pPr>
    <a:lvl7pPr marL="5484480" algn="l" defTabSz="1828160" rtl="0" eaLnBrk="1" latinLnBrk="0" hangingPunct="1">
      <a:defRPr sz="3599" kern="1200">
        <a:solidFill>
          <a:schemeClr val="tx1"/>
        </a:solidFill>
        <a:latin typeface="+mn-lt"/>
        <a:ea typeface="+mn-ea"/>
        <a:cs typeface="+mn-cs"/>
      </a:defRPr>
    </a:lvl7pPr>
    <a:lvl8pPr marL="6398560" algn="l" defTabSz="1828160" rtl="0" eaLnBrk="1" latinLnBrk="0" hangingPunct="1">
      <a:defRPr sz="3599" kern="1200">
        <a:solidFill>
          <a:schemeClr val="tx1"/>
        </a:solidFill>
        <a:latin typeface="+mn-lt"/>
        <a:ea typeface="+mn-ea"/>
        <a:cs typeface="+mn-cs"/>
      </a:defRPr>
    </a:lvl8pPr>
    <a:lvl9pPr marL="7312640" algn="l" defTabSz="1828160" rtl="0" eaLnBrk="1" latinLnBrk="0" hangingPunct="1">
      <a:defRPr sz="3599"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C8DA"/>
    <a:srgbClr val="9FD5D8"/>
    <a:srgbClr val="F8D881"/>
    <a:srgbClr val="F2BE71"/>
    <a:srgbClr val="769FC4"/>
    <a:srgbClr val="2C5B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691" autoAdjust="0"/>
    <p:restoredTop sz="94484" autoAdjust="0"/>
  </p:normalViewPr>
  <p:slideViewPr>
    <p:cSldViewPr snapToGrid="0">
      <p:cViewPr varScale="1">
        <p:scale>
          <a:sx n="40" d="100"/>
          <a:sy n="40" d="100"/>
        </p:scale>
        <p:origin x="72" y="6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0218"/>
    </p:cViewPr>
  </p:sorterViewPr>
  <p:notesViewPr>
    <p:cSldViewPr snapToGrid="0">
      <p:cViewPr varScale="1">
        <p:scale>
          <a:sx n="47" d="100"/>
          <a:sy n="47" d="100"/>
        </p:scale>
        <p:origin x="2784"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5655271-5E2B-4B70-87DF-385DAD4DE060}"/>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53A511A0-7FD1-4B1B-92F7-C7685CDD4458}"/>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5C1D5474-FD0F-4FE2-8D22-88294BD55102}" type="datetimeFigureOut">
              <a:rPr lang="en-GB" smtClean="0"/>
              <a:t>07/02/2023</a:t>
            </a:fld>
            <a:endParaRPr lang="en-GB"/>
          </a:p>
        </p:txBody>
      </p:sp>
      <p:sp>
        <p:nvSpPr>
          <p:cNvPr id="4" name="Footer Placeholder 3">
            <a:extLst>
              <a:ext uri="{FF2B5EF4-FFF2-40B4-BE49-F238E27FC236}">
                <a16:creationId xmlns:a16="http://schemas.microsoft.com/office/drawing/2014/main" id="{9E4E9FC3-C6A5-4073-8F45-AF3DCE510EAE}"/>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DCF17D69-5CD9-4677-90C7-6DD3B26D6BAA}"/>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CC2AC8A5-4BA5-4DD2-ABDE-3681D344571C}" type="slidenum">
              <a:rPr lang="en-GB" smtClean="0"/>
              <a:t>‹#›</a:t>
            </a:fld>
            <a:endParaRPr lang="en-GB"/>
          </a:p>
        </p:txBody>
      </p:sp>
    </p:spTree>
    <p:extLst>
      <p:ext uri="{BB962C8B-B14F-4D97-AF65-F5344CB8AC3E}">
        <p14:creationId xmlns:p14="http://schemas.microsoft.com/office/powerpoint/2010/main" val="5055258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71109A4-11D9-42B6-9D82-193530A3DA23}" type="datetimeFigureOut">
              <a:rPr lang="en-US" smtClean="0"/>
              <a:t>2/7/2023</a:t>
            </a:fld>
            <a:endParaRPr lang="en-US"/>
          </a:p>
        </p:txBody>
      </p:sp>
      <p:sp>
        <p:nvSpPr>
          <p:cNvPr id="4" name="Slide Image Placeholder 3"/>
          <p:cNvSpPr>
            <a:spLocks noGrp="1" noRot="1" noChangeAspect="1"/>
          </p:cNvSpPr>
          <p:nvPr>
            <p:ph type="sldImg" idx="2"/>
          </p:nvPr>
        </p:nvSpPr>
        <p:spPr>
          <a:xfrm>
            <a:off x="423863" y="1241425"/>
            <a:ext cx="5949950"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2C56516-7A6B-4B79-AD29-CA31C552F880}" type="slidenum">
              <a:rPr lang="en-US" smtClean="0"/>
              <a:t>‹#›</a:t>
            </a:fld>
            <a:endParaRPr lang="en-US"/>
          </a:p>
        </p:txBody>
      </p:sp>
    </p:spTree>
    <p:extLst>
      <p:ext uri="{BB962C8B-B14F-4D97-AF65-F5344CB8AC3E}">
        <p14:creationId xmlns:p14="http://schemas.microsoft.com/office/powerpoint/2010/main" val="1275850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C56516-7A6B-4B79-AD29-CA31C552F880}" type="slidenum">
              <a:rPr lang="en-US" smtClean="0"/>
              <a:t>2</a:t>
            </a:fld>
            <a:endParaRPr lang="en-US"/>
          </a:p>
        </p:txBody>
      </p:sp>
    </p:spTree>
    <p:extLst>
      <p:ext uri="{BB962C8B-B14F-4D97-AF65-F5344CB8AC3E}">
        <p14:creationId xmlns:p14="http://schemas.microsoft.com/office/powerpoint/2010/main" val="1573348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1828160" rtl="0" eaLnBrk="1" fontAlgn="auto" latinLnBrk="0" hangingPunct="1">
              <a:lnSpc>
                <a:spcPct val="100000"/>
              </a:lnSpc>
              <a:spcBef>
                <a:spcPts val="0"/>
              </a:spcBef>
              <a:spcAft>
                <a:spcPts val="0"/>
              </a:spcAft>
              <a:buClrTx/>
              <a:buSzTx/>
              <a:buFontTx/>
              <a:buNone/>
              <a:tabLst/>
              <a:defRPr/>
            </a:pPr>
            <a:fld id="{72C56516-7A6B-4B79-AD29-CA31C552F8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82816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1568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1828160" rtl="0" eaLnBrk="1" fontAlgn="auto" latinLnBrk="0" hangingPunct="1">
              <a:lnSpc>
                <a:spcPct val="100000"/>
              </a:lnSpc>
              <a:spcBef>
                <a:spcPts val="0"/>
              </a:spcBef>
              <a:spcAft>
                <a:spcPts val="0"/>
              </a:spcAft>
              <a:buClrTx/>
              <a:buSzTx/>
              <a:buFontTx/>
              <a:buNone/>
              <a:tabLst/>
              <a:defRPr/>
            </a:pPr>
            <a:fld id="{72C56516-7A6B-4B79-AD29-CA31C552F8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82816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0641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C56516-7A6B-4B79-AD29-CA31C552F880}" type="slidenum">
              <a:rPr lang="en-US" smtClean="0"/>
              <a:t>7</a:t>
            </a:fld>
            <a:endParaRPr lang="en-US"/>
          </a:p>
        </p:txBody>
      </p:sp>
    </p:spTree>
    <p:extLst>
      <p:ext uri="{BB962C8B-B14F-4D97-AF65-F5344CB8AC3E}">
        <p14:creationId xmlns:p14="http://schemas.microsoft.com/office/powerpoint/2010/main" val="805522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C56516-7A6B-4B79-AD29-CA31C552F880}" type="slidenum">
              <a:rPr lang="en-US" smtClean="0"/>
              <a:t>8</a:t>
            </a:fld>
            <a:endParaRPr lang="en-US"/>
          </a:p>
        </p:txBody>
      </p:sp>
    </p:spTree>
    <p:extLst>
      <p:ext uri="{BB962C8B-B14F-4D97-AF65-F5344CB8AC3E}">
        <p14:creationId xmlns:p14="http://schemas.microsoft.com/office/powerpoint/2010/main" val="3837010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1828160" rtl="0" eaLnBrk="1" fontAlgn="auto" latinLnBrk="0" hangingPunct="1">
              <a:lnSpc>
                <a:spcPct val="100000"/>
              </a:lnSpc>
              <a:spcBef>
                <a:spcPts val="0"/>
              </a:spcBef>
              <a:spcAft>
                <a:spcPts val="0"/>
              </a:spcAft>
              <a:buClrTx/>
              <a:buSzTx/>
              <a:buFontTx/>
              <a:buNone/>
              <a:tabLst/>
              <a:defRPr/>
            </a:pPr>
            <a:fld id="{72C56516-7A6B-4B79-AD29-CA31C552F8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82816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6313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C56516-7A6B-4B79-AD29-CA31C552F880}" type="slidenum">
              <a:rPr lang="en-US" smtClean="0"/>
              <a:t>11</a:t>
            </a:fld>
            <a:endParaRPr lang="en-US"/>
          </a:p>
        </p:txBody>
      </p:sp>
    </p:spTree>
    <p:extLst>
      <p:ext uri="{BB962C8B-B14F-4D97-AF65-F5344CB8AC3E}">
        <p14:creationId xmlns:p14="http://schemas.microsoft.com/office/powerpoint/2010/main" val="2482807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C56516-7A6B-4B79-AD29-CA31C552F880}" type="slidenum">
              <a:rPr lang="en-US" smtClean="0"/>
              <a:t>12</a:t>
            </a:fld>
            <a:endParaRPr lang="en-US"/>
          </a:p>
        </p:txBody>
      </p:sp>
    </p:spTree>
    <p:extLst>
      <p:ext uri="{BB962C8B-B14F-4D97-AF65-F5344CB8AC3E}">
        <p14:creationId xmlns:p14="http://schemas.microsoft.com/office/powerpoint/2010/main" val="283374077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515B5-9EC8-4240-BE20-4D2D5D1EBF9B}"/>
              </a:ext>
            </a:extLst>
          </p:cNvPr>
          <p:cNvSpPr>
            <a:spLocks noGrp="1"/>
          </p:cNvSpPr>
          <p:nvPr>
            <p:ph type="ctrTitle" hasCustomPrompt="1"/>
          </p:nvPr>
        </p:nvSpPr>
        <p:spPr>
          <a:xfrm>
            <a:off x="1476000" y="10833685"/>
            <a:ext cx="7200000" cy="1728000"/>
          </a:xfrm>
        </p:spPr>
        <p:txBody>
          <a:bodyPr anchor="t" anchorCtr="0">
            <a:noAutofit/>
          </a:bodyPr>
          <a:lstStyle>
            <a:lvl1pPr algn="l">
              <a:defRPr sz="7000" cap="all" spc="700" baseline="0">
                <a:latin typeface="+mn-lt"/>
              </a:defRPr>
            </a:lvl1pPr>
          </a:lstStyle>
          <a:p>
            <a:r>
              <a:rPr lang="en-US" dirty="0"/>
              <a:t>Presentation</a:t>
            </a:r>
            <a:br>
              <a:rPr lang="en-US" dirty="0"/>
            </a:br>
            <a:r>
              <a:rPr lang="en-US" dirty="0"/>
              <a:t>title here</a:t>
            </a:r>
            <a:endParaRPr lang="en-GB" dirty="0"/>
          </a:p>
        </p:txBody>
      </p:sp>
      <p:sp>
        <p:nvSpPr>
          <p:cNvPr id="4" name="Date Placeholder 3">
            <a:extLst>
              <a:ext uri="{FF2B5EF4-FFF2-40B4-BE49-F238E27FC236}">
                <a16:creationId xmlns:a16="http://schemas.microsoft.com/office/drawing/2014/main" id="{0DBC5164-3859-4389-9FF6-DFAB5E2422AB}"/>
              </a:ext>
            </a:extLst>
          </p:cNvPr>
          <p:cNvSpPr>
            <a:spLocks noGrp="1"/>
          </p:cNvSpPr>
          <p:nvPr>
            <p:ph type="dt" sz="half" idx="10"/>
          </p:nvPr>
        </p:nvSpPr>
        <p:spPr/>
        <p:txBody>
          <a:bodyPr>
            <a:noAutofit/>
          </a:bodyPr>
          <a:lstStyle/>
          <a:p>
            <a:fld id="{92DBA8A1-5D1B-424A-9F44-006B0CB4A04C}" type="datetimeFigureOut">
              <a:rPr lang="en-GB" smtClean="0"/>
              <a:t>07/02/2023</a:t>
            </a:fld>
            <a:endParaRPr lang="en-GB"/>
          </a:p>
        </p:txBody>
      </p:sp>
      <p:sp>
        <p:nvSpPr>
          <p:cNvPr id="5" name="Footer Placeholder 4">
            <a:extLst>
              <a:ext uri="{FF2B5EF4-FFF2-40B4-BE49-F238E27FC236}">
                <a16:creationId xmlns:a16="http://schemas.microsoft.com/office/drawing/2014/main" id="{F1BA4306-828A-4C56-89B6-E27B22BDD015}"/>
              </a:ext>
            </a:extLst>
          </p:cNvPr>
          <p:cNvSpPr>
            <a:spLocks noGrp="1"/>
          </p:cNvSpPr>
          <p:nvPr>
            <p:ph type="ftr" sz="quarter" idx="11"/>
          </p:nvPr>
        </p:nvSpPr>
        <p:spPr/>
        <p:txBody>
          <a:bodyPr>
            <a:noAutofit/>
          </a:bodyPr>
          <a:lstStyle/>
          <a:p>
            <a:endParaRPr lang="en-GB"/>
          </a:p>
        </p:txBody>
      </p:sp>
      <p:sp>
        <p:nvSpPr>
          <p:cNvPr id="6" name="Slide Number Placeholder 5">
            <a:extLst>
              <a:ext uri="{FF2B5EF4-FFF2-40B4-BE49-F238E27FC236}">
                <a16:creationId xmlns:a16="http://schemas.microsoft.com/office/drawing/2014/main" id="{CDF32B74-EEE7-4626-B222-97A5F8B14134}"/>
              </a:ext>
            </a:extLst>
          </p:cNvPr>
          <p:cNvSpPr>
            <a:spLocks noGrp="1"/>
          </p:cNvSpPr>
          <p:nvPr>
            <p:ph type="sldNum" sz="quarter" idx="12"/>
          </p:nvPr>
        </p:nvSpPr>
        <p:spPr/>
        <p:txBody>
          <a:bodyPr>
            <a:noAutofit/>
          </a:bodyPr>
          <a:lstStyle/>
          <a:p>
            <a:fld id="{85768552-FA8D-4CCE-BC80-E67EF3766B58}" type="slidenum">
              <a:rPr lang="en-GB" smtClean="0"/>
              <a:t>‹#›</a:t>
            </a:fld>
            <a:endParaRPr lang="en-GB"/>
          </a:p>
        </p:txBody>
      </p:sp>
      <p:sp>
        <p:nvSpPr>
          <p:cNvPr id="15" name="Rectangle 14">
            <a:extLst>
              <a:ext uri="{FF2B5EF4-FFF2-40B4-BE49-F238E27FC236}">
                <a16:creationId xmlns:a16="http://schemas.microsoft.com/office/drawing/2014/main" id="{C2ECECF1-1B44-49D9-8591-DFD1BC6714CD}"/>
              </a:ext>
            </a:extLst>
          </p:cNvPr>
          <p:cNvSpPr/>
          <p:nvPr userDrawn="1"/>
        </p:nvSpPr>
        <p:spPr>
          <a:xfrm>
            <a:off x="12995300" y="0"/>
            <a:ext cx="11376000" cy="13716000"/>
          </a:xfrm>
          <a:prstGeom prst="rect">
            <a:avLst/>
          </a:prstGeom>
          <a:solidFill>
            <a:srgbClr val="AAC8DA">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Content Placeholder 16">
            <a:extLst>
              <a:ext uri="{FF2B5EF4-FFF2-40B4-BE49-F238E27FC236}">
                <a16:creationId xmlns:a16="http://schemas.microsoft.com/office/drawing/2014/main" id="{3EC806BC-53E3-4D43-AB33-B1195DE8916F}"/>
              </a:ext>
            </a:extLst>
          </p:cNvPr>
          <p:cNvSpPr>
            <a:spLocks noGrp="1"/>
          </p:cNvSpPr>
          <p:nvPr>
            <p:ph sz="quarter" idx="13" hasCustomPrompt="1"/>
          </p:nvPr>
        </p:nvSpPr>
        <p:spPr>
          <a:xfrm>
            <a:off x="9072000" y="674820"/>
            <a:ext cx="15299300" cy="12801600"/>
          </a:xfrm>
          <a:noFill/>
        </p:spPr>
        <p:txBody>
          <a:bodyPr>
            <a:noAutofit/>
          </a:bodyPr>
          <a:lstStyle>
            <a:lvl1pPr>
              <a:defRPr/>
            </a:lvl1pPr>
          </a:lstStyle>
          <a:p>
            <a:pPr lvl="0"/>
            <a:r>
              <a:rPr lang="en-US" dirty="0"/>
              <a:t>Image</a:t>
            </a:r>
            <a:endParaRPr lang="en-GB" dirty="0"/>
          </a:p>
        </p:txBody>
      </p:sp>
      <p:grpSp>
        <p:nvGrpSpPr>
          <p:cNvPr id="66" name="Group 65">
            <a:extLst>
              <a:ext uri="{FF2B5EF4-FFF2-40B4-BE49-F238E27FC236}">
                <a16:creationId xmlns:a16="http://schemas.microsoft.com/office/drawing/2014/main" id="{6B28B7D3-0BA3-ED45-9AA7-4911651AE025}"/>
              </a:ext>
            </a:extLst>
          </p:cNvPr>
          <p:cNvGrpSpPr/>
          <p:nvPr userDrawn="1"/>
        </p:nvGrpSpPr>
        <p:grpSpPr>
          <a:xfrm>
            <a:off x="549358" y="674820"/>
            <a:ext cx="6297491" cy="11875563"/>
            <a:chOff x="482452" y="779168"/>
            <a:chExt cx="5183348" cy="9774555"/>
          </a:xfrm>
        </p:grpSpPr>
        <p:sp>
          <p:nvSpPr>
            <p:cNvPr id="67" name="object 2">
              <a:extLst>
                <a:ext uri="{FF2B5EF4-FFF2-40B4-BE49-F238E27FC236}">
                  <a16:creationId xmlns:a16="http://schemas.microsoft.com/office/drawing/2014/main" id="{22388896-2E00-A84D-B1BB-3F03EDE871A6}"/>
                </a:ext>
              </a:extLst>
            </p:cNvPr>
            <p:cNvSpPr/>
            <p:nvPr/>
          </p:nvSpPr>
          <p:spPr>
            <a:xfrm>
              <a:off x="1321371" y="787757"/>
              <a:ext cx="426084" cy="584200"/>
            </a:xfrm>
            <a:custGeom>
              <a:avLst/>
              <a:gdLst/>
              <a:ahLst/>
              <a:cxnLst/>
              <a:rect l="l" t="t" r="r" b="b"/>
              <a:pathLst>
                <a:path w="426085" h="584200">
                  <a:moveTo>
                    <a:pt x="425831" y="468731"/>
                  </a:moveTo>
                  <a:lnTo>
                    <a:pt x="407670" y="468731"/>
                  </a:lnTo>
                  <a:lnTo>
                    <a:pt x="406984" y="473113"/>
                  </a:lnTo>
                  <a:lnTo>
                    <a:pt x="401523" y="498360"/>
                  </a:lnTo>
                  <a:lnTo>
                    <a:pt x="370446" y="552500"/>
                  </a:lnTo>
                  <a:lnTo>
                    <a:pt x="284226" y="564057"/>
                  </a:lnTo>
                  <a:lnTo>
                    <a:pt x="133121" y="564857"/>
                  </a:lnTo>
                  <a:lnTo>
                    <a:pt x="133121" y="18935"/>
                  </a:lnTo>
                  <a:lnTo>
                    <a:pt x="197510" y="18935"/>
                  </a:lnTo>
                  <a:lnTo>
                    <a:pt x="197510" y="10325"/>
                  </a:lnTo>
                  <a:lnTo>
                    <a:pt x="197510" y="0"/>
                  </a:lnTo>
                  <a:lnTo>
                    <a:pt x="0" y="0"/>
                  </a:lnTo>
                  <a:lnTo>
                    <a:pt x="0" y="18935"/>
                  </a:lnTo>
                  <a:lnTo>
                    <a:pt x="5168" y="18935"/>
                  </a:lnTo>
                  <a:lnTo>
                    <a:pt x="35369" y="19900"/>
                  </a:lnTo>
                  <a:lnTo>
                    <a:pt x="52768" y="24777"/>
                  </a:lnTo>
                  <a:lnTo>
                    <a:pt x="60756" y="36614"/>
                  </a:lnTo>
                  <a:lnTo>
                    <a:pt x="62661" y="58394"/>
                  </a:lnTo>
                  <a:lnTo>
                    <a:pt x="62661" y="529704"/>
                  </a:lnTo>
                  <a:lnTo>
                    <a:pt x="60655" y="546506"/>
                  </a:lnTo>
                  <a:lnTo>
                    <a:pt x="52501" y="557339"/>
                  </a:lnTo>
                  <a:lnTo>
                    <a:pt x="35064" y="563143"/>
                  </a:lnTo>
                  <a:lnTo>
                    <a:pt x="5168" y="564857"/>
                  </a:lnTo>
                  <a:lnTo>
                    <a:pt x="0" y="564857"/>
                  </a:lnTo>
                  <a:lnTo>
                    <a:pt x="0" y="583806"/>
                  </a:lnTo>
                  <a:lnTo>
                    <a:pt x="425831" y="583806"/>
                  </a:lnTo>
                  <a:lnTo>
                    <a:pt x="425831" y="573455"/>
                  </a:lnTo>
                  <a:lnTo>
                    <a:pt x="425831" y="484352"/>
                  </a:lnTo>
                  <a:lnTo>
                    <a:pt x="425831" y="468731"/>
                  </a:lnTo>
                  <a:close/>
                </a:path>
              </a:pathLst>
            </a:custGeom>
            <a:solidFill>
              <a:srgbClr val="131718"/>
            </a:solidFill>
          </p:spPr>
          <p:txBody>
            <a:bodyPr wrap="square" lIns="0" tIns="0" rIns="0" bIns="0" rtlCol="0"/>
            <a:lstStyle/>
            <a:p>
              <a:pPr defTabSz="914400"/>
              <a:endParaRPr sz="1800">
                <a:solidFill>
                  <a:prstClr val="black"/>
                </a:solidFill>
                <a:latin typeface="Calibri"/>
              </a:endParaRPr>
            </a:p>
          </p:txBody>
        </p:sp>
        <p:sp>
          <p:nvSpPr>
            <p:cNvPr id="68" name="object 3">
              <a:extLst>
                <a:ext uri="{FF2B5EF4-FFF2-40B4-BE49-F238E27FC236}">
                  <a16:creationId xmlns:a16="http://schemas.microsoft.com/office/drawing/2014/main" id="{30512751-37C3-5341-B386-86AF00B97760}"/>
                </a:ext>
              </a:extLst>
            </p:cNvPr>
            <p:cNvSpPr/>
            <p:nvPr/>
          </p:nvSpPr>
          <p:spPr>
            <a:xfrm>
              <a:off x="1948154" y="779185"/>
              <a:ext cx="594360" cy="603250"/>
            </a:xfrm>
            <a:custGeom>
              <a:avLst/>
              <a:gdLst/>
              <a:ahLst/>
              <a:cxnLst/>
              <a:rect l="l" t="t" r="r" b="b"/>
              <a:pathLst>
                <a:path w="594360" h="603250">
                  <a:moveTo>
                    <a:pt x="594106" y="291045"/>
                  </a:moveTo>
                  <a:lnTo>
                    <a:pt x="590435" y="243497"/>
                  </a:lnTo>
                  <a:lnTo>
                    <a:pt x="579589" y="198158"/>
                  </a:lnTo>
                  <a:lnTo>
                    <a:pt x="561848" y="155676"/>
                  </a:lnTo>
                  <a:lnTo>
                    <a:pt x="537489" y="116713"/>
                  </a:lnTo>
                  <a:lnTo>
                    <a:pt x="515086" y="91325"/>
                  </a:lnTo>
                  <a:lnTo>
                    <a:pt x="515086" y="291896"/>
                  </a:lnTo>
                  <a:lnTo>
                    <a:pt x="512330" y="340626"/>
                  </a:lnTo>
                  <a:lnTo>
                    <a:pt x="504164" y="386829"/>
                  </a:lnTo>
                  <a:lnTo>
                    <a:pt x="490804" y="429831"/>
                  </a:lnTo>
                  <a:lnTo>
                    <a:pt x="472478" y="468985"/>
                  </a:lnTo>
                  <a:lnTo>
                    <a:pt x="449364" y="503618"/>
                  </a:lnTo>
                  <a:lnTo>
                    <a:pt x="417042" y="537210"/>
                  </a:lnTo>
                  <a:lnTo>
                    <a:pt x="380707" y="561797"/>
                  </a:lnTo>
                  <a:lnTo>
                    <a:pt x="341261" y="576897"/>
                  </a:lnTo>
                  <a:lnTo>
                    <a:pt x="299745" y="582041"/>
                  </a:lnTo>
                  <a:lnTo>
                    <a:pt x="299554" y="582028"/>
                  </a:lnTo>
                  <a:lnTo>
                    <a:pt x="255701" y="578154"/>
                  </a:lnTo>
                  <a:lnTo>
                    <a:pt x="216103" y="566724"/>
                  </a:lnTo>
                  <a:lnTo>
                    <a:pt x="181063" y="548005"/>
                  </a:lnTo>
                  <a:lnTo>
                    <a:pt x="150812" y="522300"/>
                  </a:lnTo>
                  <a:lnTo>
                    <a:pt x="125564" y="489889"/>
                  </a:lnTo>
                  <a:lnTo>
                    <a:pt x="105549" y="451040"/>
                  </a:lnTo>
                  <a:lnTo>
                    <a:pt x="90970" y="406044"/>
                  </a:lnTo>
                  <a:lnTo>
                    <a:pt x="82067" y="355193"/>
                  </a:lnTo>
                  <a:lnTo>
                    <a:pt x="79057" y="298767"/>
                  </a:lnTo>
                  <a:lnTo>
                    <a:pt x="83286" y="242773"/>
                  </a:lnTo>
                  <a:lnTo>
                    <a:pt x="95719" y="190119"/>
                  </a:lnTo>
                  <a:lnTo>
                    <a:pt x="115951" y="142036"/>
                  </a:lnTo>
                  <a:lnTo>
                    <a:pt x="143573" y="99707"/>
                  </a:lnTo>
                  <a:lnTo>
                    <a:pt x="177050" y="65481"/>
                  </a:lnTo>
                  <a:lnTo>
                    <a:pt x="215011" y="40424"/>
                  </a:lnTo>
                  <a:lnTo>
                    <a:pt x="256476" y="25031"/>
                  </a:lnTo>
                  <a:lnTo>
                    <a:pt x="300494" y="19786"/>
                  </a:lnTo>
                  <a:lnTo>
                    <a:pt x="343065" y="24612"/>
                  </a:lnTo>
                  <a:lnTo>
                    <a:pt x="383044" y="38798"/>
                  </a:lnTo>
                  <a:lnTo>
                    <a:pt x="419481" y="61899"/>
                  </a:lnTo>
                  <a:lnTo>
                    <a:pt x="451472" y="93446"/>
                  </a:lnTo>
                  <a:lnTo>
                    <a:pt x="478713" y="134366"/>
                  </a:lnTo>
                  <a:lnTo>
                    <a:pt x="498665" y="181902"/>
                  </a:lnTo>
                  <a:lnTo>
                    <a:pt x="510921" y="234810"/>
                  </a:lnTo>
                  <a:lnTo>
                    <a:pt x="515086" y="291896"/>
                  </a:lnTo>
                  <a:lnTo>
                    <a:pt x="515086" y="91325"/>
                  </a:lnTo>
                  <a:lnTo>
                    <a:pt x="471690" y="53111"/>
                  </a:lnTo>
                  <a:lnTo>
                    <a:pt x="432777" y="30264"/>
                  </a:lnTo>
                  <a:lnTo>
                    <a:pt x="390702" y="13614"/>
                  </a:lnTo>
                  <a:lnTo>
                    <a:pt x="346100" y="3441"/>
                  </a:lnTo>
                  <a:lnTo>
                    <a:pt x="299643" y="0"/>
                  </a:lnTo>
                  <a:lnTo>
                    <a:pt x="246265" y="5295"/>
                  </a:lnTo>
                  <a:lnTo>
                    <a:pt x="193408" y="20599"/>
                  </a:lnTo>
                  <a:lnTo>
                    <a:pt x="143383" y="45021"/>
                  </a:lnTo>
                  <a:lnTo>
                    <a:pt x="98463" y="77685"/>
                  </a:lnTo>
                  <a:lnTo>
                    <a:pt x="63842" y="113639"/>
                  </a:lnTo>
                  <a:lnTo>
                    <a:pt x="36372" y="154254"/>
                  </a:lnTo>
                  <a:lnTo>
                    <a:pt x="16370" y="198805"/>
                  </a:lnTo>
                  <a:lnTo>
                    <a:pt x="4152" y="246634"/>
                  </a:lnTo>
                  <a:lnTo>
                    <a:pt x="0" y="297040"/>
                  </a:lnTo>
                  <a:lnTo>
                    <a:pt x="5689" y="360832"/>
                  </a:lnTo>
                  <a:lnTo>
                    <a:pt x="20840" y="414870"/>
                  </a:lnTo>
                  <a:lnTo>
                    <a:pt x="42608" y="459689"/>
                  </a:lnTo>
                  <a:lnTo>
                    <a:pt x="68097" y="495820"/>
                  </a:lnTo>
                  <a:lnTo>
                    <a:pt x="94475" y="523798"/>
                  </a:lnTo>
                  <a:lnTo>
                    <a:pt x="137782" y="557263"/>
                  </a:lnTo>
                  <a:lnTo>
                    <a:pt x="185851" y="582041"/>
                  </a:lnTo>
                  <a:lnTo>
                    <a:pt x="236918" y="597395"/>
                  </a:lnTo>
                  <a:lnTo>
                    <a:pt x="289331" y="602665"/>
                  </a:lnTo>
                  <a:lnTo>
                    <a:pt x="332054" y="599059"/>
                  </a:lnTo>
                  <a:lnTo>
                    <a:pt x="359613" y="592315"/>
                  </a:lnTo>
                  <a:lnTo>
                    <a:pt x="374954" y="588568"/>
                  </a:lnTo>
                  <a:lnTo>
                    <a:pt x="416852" y="571665"/>
                  </a:lnTo>
                  <a:lnTo>
                    <a:pt x="456526" y="548830"/>
                  </a:lnTo>
                  <a:lnTo>
                    <a:pt x="492823" y="520534"/>
                  </a:lnTo>
                  <a:lnTo>
                    <a:pt x="528434" y="482600"/>
                  </a:lnTo>
                  <a:lnTo>
                    <a:pt x="556691" y="439953"/>
                  </a:lnTo>
                  <a:lnTo>
                    <a:pt x="577265" y="393331"/>
                  </a:lnTo>
                  <a:lnTo>
                    <a:pt x="589838" y="343458"/>
                  </a:lnTo>
                  <a:lnTo>
                    <a:pt x="594106" y="291045"/>
                  </a:lnTo>
                  <a:close/>
                </a:path>
              </a:pathLst>
            </a:custGeom>
            <a:solidFill>
              <a:srgbClr val="131718"/>
            </a:solidFill>
          </p:spPr>
          <p:txBody>
            <a:bodyPr wrap="square" lIns="0" tIns="0" rIns="0" bIns="0" rtlCol="0"/>
            <a:lstStyle/>
            <a:p>
              <a:pPr defTabSz="914400"/>
              <a:endParaRPr sz="1800">
                <a:solidFill>
                  <a:prstClr val="black"/>
                </a:solidFill>
                <a:latin typeface="Calibri"/>
              </a:endParaRPr>
            </a:p>
          </p:txBody>
        </p:sp>
        <p:sp>
          <p:nvSpPr>
            <p:cNvPr id="69" name="object 4">
              <a:extLst>
                <a:ext uri="{FF2B5EF4-FFF2-40B4-BE49-F238E27FC236}">
                  <a16:creationId xmlns:a16="http://schemas.microsoft.com/office/drawing/2014/main" id="{515340EF-5FBC-7943-84C2-852398C0DBF0}"/>
                </a:ext>
              </a:extLst>
            </p:cNvPr>
            <p:cNvSpPr/>
            <p:nvPr/>
          </p:nvSpPr>
          <p:spPr>
            <a:xfrm>
              <a:off x="2759532" y="787757"/>
              <a:ext cx="532765" cy="596900"/>
            </a:xfrm>
            <a:custGeom>
              <a:avLst/>
              <a:gdLst/>
              <a:ahLst/>
              <a:cxnLst/>
              <a:rect l="l" t="t" r="r" b="b"/>
              <a:pathLst>
                <a:path w="532764" h="596900">
                  <a:moveTo>
                    <a:pt x="532307" y="0"/>
                  </a:moveTo>
                  <a:lnTo>
                    <a:pt x="391464" y="0"/>
                  </a:lnTo>
                  <a:lnTo>
                    <a:pt x="391464" y="18935"/>
                  </a:lnTo>
                  <a:lnTo>
                    <a:pt x="416356" y="18935"/>
                  </a:lnTo>
                  <a:lnTo>
                    <a:pt x="429971" y="19189"/>
                  </a:lnTo>
                  <a:lnTo>
                    <a:pt x="455853" y="28917"/>
                  </a:lnTo>
                  <a:lnTo>
                    <a:pt x="455853" y="456209"/>
                  </a:lnTo>
                  <a:lnTo>
                    <a:pt x="153136" y="10337"/>
                  </a:lnTo>
                  <a:lnTo>
                    <a:pt x="146113" y="0"/>
                  </a:lnTo>
                  <a:lnTo>
                    <a:pt x="0" y="0"/>
                  </a:lnTo>
                  <a:lnTo>
                    <a:pt x="0" y="18935"/>
                  </a:lnTo>
                  <a:lnTo>
                    <a:pt x="18046" y="18935"/>
                  </a:lnTo>
                  <a:lnTo>
                    <a:pt x="40106" y="19646"/>
                  </a:lnTo>
                  <a:lnTo>
                    <a:pt x="56248" y="24612"/>
                  </a:lnTo>
                  <a:lnTo>
                    <a:pt x="66167" y="38125"/>
                  </a:lnTo>
                  <a:lnTo>
                    <a:pt x="69545" y="64414"/>
                  </a:lnTo>
                  <a:lnTo>
                    <a:pt x="69545" y="531406"/>
                  </a:lnTo>
                  <a:lnTo>
                    <a:pt x="67259" y="549541"/>
                  </a:lnTo>
                  <a:lnTo>
                    <a:pt x="59563" y="559396"/>
                  </a:lnTo>
                  <a:lnTo>
                    <a:pt x="45288" y="563613"/>
                  </a:lnTo>
                  <a:lnTo>
                    <a:pt x="23215" y="564857"/>
                  </a:lnTo>
                  <a:lnTo>
                    <a:pt x="5156" y="564857"/>
                  </a:lnTo>
                  <a:lnTo>
                    <a:pt x="5156" y="583806"/>
                  </a:lnTo>
                  <a:lnTo>
                    <a:pt x="163144" y="583806"/>
                  </a:lnTo>
                  <a:lnTo>
                    <a:pt x="163144" y="573468"/>
                  </a:lnTo>
                  <a:lnTo>
                    <a:pt x="163144" y="564857"/>
                  </a:lnTo>
                  <a:lnTo>
                    <a:pt x="87604" y="564857"/>
                  </a:lnTo>
                  <a:lnTo>
                    <a:pt x="87604" y="551840"/>
                  </a:lnTo>
                  <a:lnTo>
                    <a:pt x="87604" y="41744"/>
                  </a:lnTo>
                  <a:lnTo>
                    <a:pt x="464286" y="596684"/>
                  </a:lnTo>
                  <a:lnTo>
                    <a:pt x="474764" y="596684"/>
                  </a:lnTo>
                  <a:lnTo>
                    <a:pt x="474764" y="578459"/>
                  </a:lnTo>
                  <a:lnTo>
                    <a:pt x="474764" y="456209"/>
                  </a:lnTo>
                  <a:lnTo>
                    <a:pt x="474764" y="23304"/>
                  </a:lnTo>
                  <a:lnTo>
                    <a:pt x="474764" y="18935"/>
                  </a:lnTo>
                  <a:lnTo>
                    <a:pt x="532307" y="18935"/>
                  </a:lnTo>
                  <a:lnTo>
                    <a:pt x="532307" y="10337"/>
                  </a:lnTo>
                  <a:lnTo>
                    <a:pt x="532307" y="0"/>
                  </a:lnTo>
                  <a:close/>
                </a:path>
              </a:pathLst>
            </a:custGeom>
            <a:solidFill>
              <a:srgbClr val="131718"/>
            </a:solidFill>
          </p:spPr>
          <p:txBody>
            <a:bodyPr wrap="square" lIns="0" tIns="0" rIns="0" bIns="0" rtlCol="0"/>
            <a:lstStyle/>
            <a:p>
              <a:pPr defTabSz="914400"/>
              <a:endParaRPr sz="1800">
                <a:solidFill>
                  <a:prstClr val="black"/>
                </a:solidFill>
                <a:latin typeface="Calibri"/>
              </a:endParaRPr>
            </a:p>
          </p:txBody>
        </p:sp>
        <p:sp>
          <p:nvSpPr>
            <p:cNvPr id="70" name="object 5">
              <a:extLst>
                <a:ext uri="{FF2B5EF4-FFF2-40B4-BE49-F238E27FC236}">
                  <a16:creationId xmlns:a16="http://schemas.microsoft.com/office/drawing/2014/main" id="{092AA1B3-A770-9742-8297-55CA1D34D4C5}"/>
                </a:ext>
              </a:extLst>
            </p:cNvPr>
            <p:cNvSpPr/>
            <p:nvPr/>
          </p:nvSpPr>
          <p:spPr>
            <a:xfrm>
              <a:off x="3524529" y="787757"/>
              <a:ext cx="539750" cy="584200"/>
            </a:xfrm>
            <a:custGeom>
              <a:avLst/>
              <a:gdLst/>
              <a:ahLst/>
              <a:cxnLst/>
              <a:rect l="l" t="t" r="r" b="b"/>
              <a:pathLst>
                <a:path w="539750" h="584200">
                  <a:moveTo>
                    <a:pt x="539153" y="288480"/>
                  </a:moveTo>
                  <a:lnTo>
                    <a:pt x="534987" y="232956"/>
                  </a:lnTo>
                  <a:lnTo>
                    <a:pt x="522617" y="182270"/>
                  </a:lnTo>
                  <a:lnTo>
                    <a:pt x="502234" y="136817"/>
                  </a:lnTo>
                  <a:lnTo>
                    <a:pt x="473989" y="96989"/>
                  </a:lnTo>
                  <a:lnTo>
                    <a:pt x="459308" y="83172"/>
                  </a:lnTo>
                  <a:lnTo>
                    <a:pt x="459308" y="294474"/>
                  </a:lnTo>
                  <a:lnTo>
                    <a:pt x="456793" y="347916"/>
                  </a:lnTo>
                  <a:lnTo>
                    <a:pt x="449300" y="395820"/>
                  </a:lnTo>
                  <a:lnTo>
                    <a:pt x="436854" y="438099"/>
                  </a:lnTo>
                  <a:lnTo>
                    <a:pt x="419468" y="474675"/>
                  </a:lnTo>
                  <a:lnTo>
                    <a:pt x="368668" y="531126"/>
                  </a:lnTo>
                  <a:lnTo>
                    <a:pt x="335280" y="549732"/>
                  </a:lnTo>
                  <a:lnTo>
                    <a:pt x="297510" y="561047"/>
                  </a:lnTo>
                  <a:lnTo>
                    <a:pt x="255866" y="564857"/>
                  </a:lnTo>
                  <a:lnTo>
                    <a:pt x="136537" y="564857"/>
                  </a:lnTo>
                  <a:lnTo>
                    <a:pt x="136537" y="18935"/>
                  </a:lnTo>
                  <a:lnTo>
                    <a:pt x="235254" y="18935"/>
                  </a:lnTo>
                  <a:lnTo>
                    <a:pt x="282663" y="22783"/>
                  </a:lnTo>
                  <a:lnTo>
                    <a:pt x="324853" y="34290"/>
                  </a:lnTo>
                  <a:lnTo>
                    <a:pt x="361708" y="53416"/>
                  </a:lnTo>
                  <a:lnTo>
                    <a:pt x="393077" y="80086"/>
                  </a:lnTo>
                  <a:lnTo>
                    <a:pt x="416839" y="111175"/>
                  </a:lnTo>
                  <a:lnTo>
                    <a:pt x="435368" y="148247"/>
                  </a:lnTo>
                  <a:lnTo>
                    <a:pt x="448652" y="191223"/>
                  </a:lnTo>
                  <a:lnTo>
                    <a:pt x="456628" y="239991"/>
                  </a:lnTo>
                  <a:lnTo>
                    <a:pt x="459308" y="294474"/>
                  </a:lnTo>
                  <a:lnTo>
                    <a:pt x="459308" y="83172"/>
                  </a:lnTo>
                  <a:lnTo>
                    <a:pt x="395668" y="36385"/>
                  </a:lnTo>
                  <a:lnTo>
                    <a:pt x="347560" y="16548"/>
                  </a:lnTo>
                  <a:lnTo>
                    <a:pt x="321335" y="10337"/>
                  </a:lnTo>
                  <a:lnTo>
                    <a:pt x="295516" y="4229"/>
                  </a:lnTo>
                  <a:lnTo>
                    <a:pt x="241261" y="0"/>
                  </a:lnTo>
                  <a:lnTo>
                    <a:pt x="0" y="0"/>
                  </a:lnTo>
                  <a:lnTo>
                    <a:pt x="0" y="18935"/>
                  </a:lnTo>
                  <a:lnTo>
                    <a:pt x="9334" y="18935"/>
                  </a:lnTo>
                  <a:lnTo>
                    <a:pt x="10744" y="18961"/>
                  </a:lnTo>
                  <a:lnTo>
                    <a:pt x="53111" y="24117"/>
                  </a:lnTo>
                  <a:lnTo>
                    <a:pt x="66116" y="529691"/>
                  </a:lnTo>
                  <a:lnTo>
                    <a:pt x="62826" y="550024"/>
                  </a:lnTo>
                  <a:lnTo>
                    <a:pt x="52260" y="560463"/>
                  </a:lnTo>
                  <a:lnTo>
                    <a:pt x="33388" y="564311"/>
                  </a:lnTo>
                  <a:lnTo>
                    <a:pt x="5156" y="564857"/>
                  </a:lnTo>
                  <a:lnTo>
                    <a:pt x="0" y="564857"/>
                  </a:lnTo>
                  <a:lnTo>
                    <a:pt x="0" y="583806"/>
                  </a:lnTo>
                  <a:lnTo>
                    <a:pt x="253263" y="583806"/>
                  </a:lnTo>
                  <a:lnTo>
                    <a:pt x="295846" y="581037"/>
                  </a:lnTo>
                  <a:lnTo>
                    <a:pt x="333730" y="573455"/>
                  </a:lnTo>
                  <a:lnTo>
                    <a:pt x="337642" y="572668"/>
                  </a:lnTo>
                  <a:lnTo>
                    <a:pt x="353796" y="566991"/>
                  </a:lnTo>
                  <a:lnTo>
                    <a:pt x="377774" y="558571"/>
                  </a:lnTo>
                  <a:lnTo>
                    <a:pt x="415366" y="538607"/>
                  </a:lnTo>
                  <a:lnTo>
                    <a:pt x="449567" y="512648"/>
                  </a:lnTo>
                  <a:lnTo>
                    <a:pt x="479501" y="480568"/>
                  </a:lnTo>
                  <a:lnTo>
                    <a:pt x="504304" y="442239"/>
                  </a:lnTo>
                  <a:lnTo>
                    <a:pt x="523087" y="397535"/>
                  </a:lnTo>
                  <a:lnTo>
                    <a:pt x="535000" y="346316"/>
                  </a:lnTo>
                  <a:lnTo>
                    <a:pt x="539153" y="288480"/>
                  </a:lnTo>
                  <a:close/>
                </a:path>
              </a:pathLst>
            </a:custGeom>
            <a:solidFill>
              <a:srgbClr val="131718"/>
            </a:solidFill>
          </p:spPr>
          <p:txBody>
            <a:bodyPr wrap="square" lIns="0" tIns="0" rIns="0" bIns="0" rtlCol="0"/>
            <a:lstStyle/>
            <a:p>
              <a:pPr defTabSz="914400"/>
              <a:endParaRPr sz="1800">
                <a:solidFill>
                  <a:prstClr val="black"/>
                </a:solidFill>
                <a:latin typeface="Calibri"/>
              </a:endParaRPr>
            </a:p>
          </p:txBody>
        </p:sp>
        <p:sp>
          <p:nvSpPr>
            <p:cNvPr id="71" name="object 6">
              <a:extLst>
                <a:ext uri="{FF2B5EF4-FFF2-40B4-BE49-F238E27FC236}">
                  <a16:creationId xmlns:a16="http://schemas.microsoft.com/office/drawing/2014/main" id="{281639F0-3768-1249-82E9-B0255A2EB4CD}"/>
                </a:ext>
              </a:extLst>
            </p:cNvPr>
            <p:cNvSpPr/>
            <p:nvPr/>
          </p:nvSpPr>
          <p:spPr>
            <a:xfrm>
              <a:off x="4298099" y="779185"/>
              <a:ext cx="594360" cy="603250"/>
            </a:xfrm>
            <a:custGeom>
              <a:avLst/>
              <a:gdLst/>
              <a:ahLst/>
              <a:cxnLst/>
              <a:rect l="l" t="t" r="r" b="b"/>
              <a:pathLst>
                <a:path w="594360" h="603250">
                  <a:moveTo>
                    <a:pt x="594093" y="291045"/>
                  </a:moveTo>
                  <a:lnTo>
                    <a:pt x="590410" y="243497"/>
                  </a:lnTo>
                  <a:lnTo>
                    <a:pt x="579564" y="198158"/>
                  </a:lnTo>
                  <a:lnTo>
                    <a:pt x="561835" y="155676"/>
                  </a:lnTo>
                  <a:lnTo>
                    <a:pt x="537476" y="116713"/>
                  </a:lnTo>
                  <a:lnTo>
                    <a:pt x="515073" y="91325"/>
                  </a:lnTo>
                  <a:lnTo>
                    <a:pt x="515073" y="291896"/>
                  </a:lnTo>
                  <a:lnTo>
                    <a:pt x="512305" y="340626"/>
                  </a:lnTo>
                  <a:lnTo>
                    <a:pt x="504139" y="386829"/>
                  </a:lnTo>
                  <a:lnTo>
                    <a:pt x="490791" y="429831"/>
                  </a:lnTo>
                  <a:lnTo>
                    <a:pt x="472452" y="468985"/>
                  </a:lnTo>
                  <a:lnTo>
                    <a:pt x="449351" y="503618"/>
                  </a:lnTo>
                  <a:lnTo>
                    <a:pt x="417029" y="537210"/>
                  </a:lnTo>
                  <a:lnTo>
                    <a:pt x="380682" y="561797"/>
                  </a:lnTo>
                  <a:lnTo>
                    <a:pt x="341249" y="576897"/>
                  </a:lnTo>
                  <a:lnTo>
                    <a:pt x="299732" y="582041"/>
                  </a:lnTo>
                  <a:lnTo>
                    <a:pt x="299542" y="582028"/>
                  </a:lnTo>
                  <a:lnTo>
                    <a:pt x="255689" y="578154"/>
                  </a:lnTo>
                  <a:lnTo>
                    <a:pt x="216090" y="566724"/>
                  </a:lnTo>
                  <a:lnTo>
                    <a:pt x="181051" y="548005"/>
                  </a:lnTo>
                  <a:lnTo>
                    <a:pt x="150799" y="522300"/>
                  </a:lnTo>
                  <a:lnTo>
                    <a:pt x="125552" y="489889"/>
                  </a:lnTo>
                  <a:lnTo>
                    <a:pt x="105537" y="451040"/>
                  </a:lnTo>
                  <a:lnTo>
                    <a:pt x="90957" y="406044"/>
                  </a:lnTo>
                  <a:lnTo>
                    <a:pt x="82054" y="355193"/>
                  </a:lnTo>
                  <a:lnTo>
                    <a:pt x="79032" y="298767"/>
                  </a:lnTo>
                  <a:lnTo>
                    <a:pt x="83261" y="242773"/>
                  </a:lnTo>
                  <a:lnTo>
                    <a:pt x="95694" y="190119"/>
                  </a:lnTo>
                  <a:lnTo>
                    <a:pt x="115925" y="142036"/>
                  </a:lnTo>
                  <a:lnTo>
                    <a:pt x="143560" y="99707"/>
                  </a:lnTo>
                  <a:lnTo>
                    <a:pt x="177038" y="65481"/>
                  </a:lnTo>
                  <a:lnTo>
                    <a:pt x="214998" y="40424"/>
                  </a:lnTo>
                  <a:lnTo>
                    <a:pt x="256463" y="25031"/>
                  </a:lnTo>
                  <a:lnTo>
                    <a:pt x="300469" y="19786"/>
                  </a:lnTo>
                  <a:lnTo>
                    <a:pt x="343052" y="24612"/>
                  </a:lnTo>
                  <a:lnTo>
                    <a:pt x="383019" y="38798"/>
                  </a:lnTo>
                  <a:lnTo>
                    <a:pt x="419468" y="61899"/>
                  </a:lnTo>
                  <a:lnTo>
                    <a:pt x="451446" y="93446"/>
                  </a:lnTo>
                  <a:lnTo>
                    <a:pt x="478701" y="134366"/>
                  </a:lnTo>
                  <a:lnTo>
                    <a:pt x="498652" y="181902"/>
                  </a:lnTo>
                  <a:lnTo>
                    <a:pt x="510908" y="234810"/>
                  </a:lnTo>
                  <a:lnTo>
                    <a:pt x="515073" y="291896"/>
                  </a:lnTo>
                  <a:lnTo>
                    <a:pt x="515073" y="91325"/>
                  </a:lnTo>
                  <a:lnTo>
                    <a:pt x="471678" y="53111"/>
                  </a:lnTo>
                  <a:lnTo>
                    <a:pt x="432765" y="30264"/>
                  </a:lnTo>
                  <a:lnTo>
                    <a:pt x="390690" y="13614"/>
                  </a:lnTo>
                  <a:lnTo>
                    <a:pt x="346087" y="3441"/>
                  </a:lnTo>
                  <a:lnTo>
                    <a:pt x="299631" y="0"/>
                  </a:lnTo>
                  <a:lnTo>
                    <a:pt x="246253" y="5295"/>
                  </a:lnTo>
                  <a:lnTo>
                    <a:pt x="193395" y="20599"/>
                  </a:lnTo>
                  <a:lnTo>
                    <a:pt x="143370" y="45021"/>
                  </a:lnTo>
                  <a:lnTo>
                    <a:pt x="98450" y="77685"/>
                  </a:lnTo>
                  <a:lnTo>
                    <a:pt x="63830" y="113639"/>
                  </a:lnTo>
                  <a:lnTo>
                    <a:pt x="36372" y="154254"/>
                  </a:lnTo>
                  <a:lnTo>
                    <a:pt x="16370" y="198805"/>
                  </a:lnTo>
                  <a:lnTo>
                    <a:pt x="4140" y="246634"/>
                  </a:lnTo>
                  <a:lnTo>
                    <a:pt x="0" y="297040"/>
                  </a:lnTo>
                  <a:lnTo>
                    <a:pt x="5689" y="360832"/>
                  </a:lnTo>
                  <a:lnTo>
                    <a:pt x="20840" y="414870"/>
                  </a:lnTo>
                  <a:lnTo>
                    <a:pt x="42595" y="459689"/>
                  </a:lnTo>
                  <a:lnTo>
                    <a:pt x="68084" y="495820"/>
                  </a:lnTo>
                  <a:lnTo>
                    <a:pt x="94462" y="523798"/>
                  </a:lnTo>
                  <a:lnTo>
                    <a:pt x="137756" y="557263"/>
                  </a:lnTo>
                  <a:lnTo>
                    <a:pt x="185839" y="582041"/>
                  </a:lnTo>
                  <a:lnTo>
                    <a:pt x="236893" y="597395"/>
                  </a:lnTo>
                  <a:lnTo>
                    <a:pt x="289306" y="602665"/>
                  </a:lnTo>
                  <a:lnTo>
                    <a:pt x="332041" y="599059"/>
                  </a:lnTo>
                  <a:lnTo>
                    <a:pt x="359600" y="592315"/>
                  </a:lnTo>
                  <a:lnTo>
                    <a:pt x="374942" y="588568"/>
                  </a:lnTo>
                  <a:lnTo>
                    <a:pt x="388315" y="583171"/>
                  </a:lnTo>
                  <a:lnTo>
                    <a:pt x="416826" y="571665"/>
                  </a:lnTo>
                  <a:lnTo>
                    <a:pt x="456514" y="548830"/>
                  </a:lnTo>
                  <a:lnTo>
                    <a:pt x="492798" y="520534"/>
                  </a:lnTo>
                  <a:lnTo>
                    <a:pt x="528421" y="482600"/>
                  </a:lnTo>
                  <a:lnTo>
                    <a:pt x="556679" y="439953"/>
                  </a:lnTo>
                  <a:lnTo>
                    <a:pt x="577253" y="393331"/>
                  </a:lnTo>
                  <a:lnTo>
                    <a:pt x="589826" y="343458"/>
                  </a:lnTo>
                  <a:lnTo>
                    <a:pt x="594093" y="291045"/>
                  </a:lnTo>
                  <a:close/>
                </a:path>
              </a:pathLst>
            </a:custGeom>
            <a:solidFill>
              <a:srgbClr val="131718"/>
            </a:solidFill>
          </p:spPr>
          <p:txBody>
            <a:bodyPr wrap="square" lIns="0" tIns="0" rIns="0" bIns="0" rtlCol="0"/>
            <a:lstStyle/>
            <a:p>
              <a:pPr defTabSz="914400"/>
              <a:endParaRPr sz="1800">
                <a:solidFill>
                  <a:prstClr val="black"/>
                </a:solidFill>
                <a:latin typeface="Calibri"/>
              </a:endParaRPr>
            </a:p>
          </p:txBody>
        </p:sp>
        <p:sp>
          <p:nvSpPr>
            <p:cNvPr id="72" name="object 7">
              <a:extLst>
                <a:ext uri="{FF2B5EF4-FFF2-40B4-BE49-F238E27FC236}">
                  <a16:creationId xmlns:a16="http://schemas.microsoft.com/office/drawing/2014/main" id="{07151B41-A951-A84C-A4CF-129B6E3BE0BA}"/>
                </a:ext>
              </a:extLst>
            </p:cNvPr>
            <p:cNvSpPr/>
            <p:nvPr/>
          </p:nvSpPr>
          <p:spPr>
            <a:xfrm>
              <a:off x="5109451" y="787757"/>
              <a:ext cx="532765" cy="596900"/>
            </a:xfrm>
            <a:custGeom>
              <a:avLst/>
              <a:gdLst/>
              <a:ahLst/>
              <a:cxnLst/>
              <a:rect l="l" t="t" r="r" b="b"/>
              <a:pathLst>
                <a:path w="532764" h="596900">
                  <a:moveTo>
                    <a:pt x="532282" y="0"/>
                  </a:moveTo>
                  <a:lnTo>
                    <a:pt x="391439" y="0"/>
                  </a:lnTo>
                  <a:lnTo>
                    <a:pt x="391439" y="18935"/>
                  </a:lnTo>
                  <a:lnTo>
                    <a:pt x="416382" y="18935"/>
                  </a:lnTo>
                  <a:lnTo>
                    <a:pt x="429983" y="19189"/>
                  </a:lnTo>
                  <a:lnTo>
                    <a:pt x="455828" y="28917"/>
                  </a:lnTo>
                  <a:lnTo>
                    <a:pt x="455828" y="456209"/>
                  </a:lnTo>
                  <a:lnTo>
                    <a:pt x="153149" y="10337"/>
                  </a:lnTo>
                  <a:lnTo>
                    <a:pt x="146126" y="0"/>
                  </a:lnTo>
                  <a:lnTo>
                    <a:pt x="0" y="0"/>
                  </a:lnTo>
                  <a:lnTo>
                    <a:pt x="0" y="18935"/>
                  </a:lnTo>
                  <a:lnTo>
                    <a:pt x="18034" y="18935"/>
                  </a:lnTo>
                  <a:lnTo>
                    <a:pt x="40081" y="19646"/>
                  </a:lnTo>
                  <a:lnTo>
                    <a:pt x="56222" y="24612"/>
                  </a:lnTo>
                  <a:lnTo>
                    <a:pt x="66141" y="38125"/>
                  </a:lnTo>
                  <a:lnTo>
                    <a:pt x="69519" y="64414"/>
                  </a:lnTo>
                  <a:lnTo>
                    <a:pt x="69519" y="531406"/>
                  </a:lnTo>
                  <a:lnTo>
                    <a:pt x="67233" y="549541"/>
                  </a:lnTo>
                  <a:lnTo>
                    <a:pt x="59550" y="559396"/>
                  </a:lnTo>
                  <a:lnTo>
                    <a:pt x="45262" y="563613"/>
                  </a:lnTo>
                  <a:lnTo>
                    <a:pt x="23190" y="564857"/>
                  </a:lnTo>
                  <a:lnTo>
                    <a:pt x="5130" y="564857"/>
                  </a:lnTo>
                  <a:lnTo>
                    <a:pt x="5130" y="583806"/>
                  </a:lnTo>
                  <a:lnTo>
                    <a:pt x="163131" y="583806"/>
                  </a:lnTo>
                  <a:lnTo>
                    <a:pt x="163131" y="573468"/>
                  </a:lnTo>
                  <a:lnTo>
                    <a:pt x="163131" y="564857"/>
                  </a:lnTo>
                  <a:lnTo>
                    <a:pt x="87591" y="564857"/>
                  </a:lnTo>
                  <a:lnTo>
                    <a:pt x="87591" y="551840"/>
                  </a:lnTo>
                  <a:lnTo>
                    <a:pt x="87591" y="41744"/>
                  </a:lnTo>
                  <a:lnTo>
                    <a:pt x="464261" y="596684"/>
                  </a:lnTo>
                  <a:lnTo>
                    <a:pt x="474776" y="596684"/>
                  </a:lnTo>
                  <a:lnTo>
                    <a:pt x="474776" y="578510"/>
                  </a:lnTo>
                  <a:lnTo>
                    <a:pt x="474776" y="456209"/>
                  </a:lnTo>
                  <a:lnTo>
                    <a:pt x="474776" y="23393"/>
                  </a:lnTo>
                  <a:lnTo>
                    <a:pt x="474776" y="18935"/>
                  </a:lnTo>
                  <a:lnTo>
                    <a:pt x="532282" y="18935"/>
                  </a:lnTo>
                  <a:lnTo>
                    <a:pt x="532282" y="10337"/>
                  </a:lnTo>
                  <a:lnTo>
                    <a:pt x="532282" y="0"/>
                  </a:lnTo>
                  <a:close/>
                </a:path>
              </a:pathLst>
            </a:custGeom>
            <a:solidFill>
              <a:srgbClr val="131718"/>
            </a:solidFill>
          </p:spPr>
          <p:txBody>
            <a:bodyPr wrap="square" lIns="0" tIns="0" rIns="0" bIns="0" rtlCol="0"/>
            <a:lstStyle/>
            <a:p>
              <a:pPr defTabSz="914400"/>
              <a:endParaRPr sz="1800">
                <a:solidFill>
                  <a:prstClr val="black"/>
                </a:solidFill>
                <a:latin typeface="Calibri"/>
              </a:endParaRPr>
            </a:p>
          </p:txBody>
        </p:sp>
        <p:sp>
          <p:nvSpPr>
            <p:cNvPr id="73" name="object 8">
              <a:extLst>
                <a:ext uri="{FF2B5EF4-FFF2-40B4-BE49-F238E27FC236}">
                  <a16:creationId xmlns:a16="http://schemas.microsoft.com/office/drawing/2014/main" id="{D121927A-955D-D74F-8311-C57229313A64}"/>
                </a:ext>
              </a:extLst>
            </p:cNvPr>
            <p:cNvSpPr/>
            <p:nvPr/>
          </p:nvSpPr>
          <p:spPr>
            <a:xfrm>
              <a:off x="1311097" y="1793344"/>
              <a:ext cx="672465" cy="594995"/>
            </a:xfrm>
            <a:custGeom>
              <a:avLst/>
              <a:gdLst/>
              <a:ahLst/>
              <a:cxnLst/>
              <a:rect l="l" t="t" r="r" b="b"/>
              <a:pathLst>
                <a:path w="672464" h="594994">
                  <a:moveTo>
                    <a:pt x="672198" y="0"/>
                  </a:moveTo>
                  <a:lnTo>
                    <a:pt x="536448" y="0"/>
                  </a:lnTo>
                  <a:lnTo>
                    <a:pt x="343306" y="491718"/>
                  </a:lnTo>
                  <a:lnTo>
                    <a:pt x="147612" y="10337"/>
                  </a:lnTo>
                  <a:lnTo>
                    <a:pt x="143421" y="0"/>
                  </a:lnTo>
                  <a:lnTo>
                    <a:pt x="0" y="0"/>
                  </a:lnTo>
                  <a:lnTo>
                    <a:pt x="0" y="18948"/>
                  </a:lnTo>
                  <a:lnTo>
                    <a:pt x="34340" y="18948"/>
                  </a:lnTo>
                  <a:lnTo>
                    <a:pt x="53721" y="20205"/>
                  </a:lnTo>
                  <a:lnTo>
                    <a:pt x="63957" y="25895"/>
                  </a:lnTo>
                  <a:lnTo>
                    <a:pt x="67970" y="38823"/>
                  </a:lnTo>
                  <a:lnTo>
                    <a:pt x="68656" y="61836"/>
                  </a:lnTo>
                  <a:lnTo>
                    <a:pt x="68656" y="531418"/>
                  </a:lnTo>
                  <a:lnTo>
                    <a:pt x="66992" y="548411"/>
                  </a:lnTo>
                  <a:lnTo>
                    <a:pt x="61277" y="558406"/>
                  </a:lnTo>
                  <a:lnTo>
                    <a:pt x="50469" y="563270"/>
                  </a:lnTo>
                  <a:lnTo>
                    <a:pt x="33502" y="564870"/>
                  </a:lnTo>
                  <a:lnTo>
                    <a:pt x="0" y="564870"/>
                  </a:lnTo>
                  <a:lnTo>
                    <a:pt x="0" y="583806"/>
                  </a:lnTo>
                  <a:lnTo>
                    <a:pt x="157111" y="583806"/>
                  </a:lnTo>
                  <a:lnTo>
                    <a:pt x="157111" y="573468"/>
                  </a:lnTo>
                  <a:lnTo>
                    <a:pt x="157111" y="564870"/>
                  </a:lnTo>
                  <a:lnTo>
                    <a:pt x="87579" y="564870"/>
                  </a:lnTo>
                  <a:lnTo>
                    <a:pt x="87579" y="549440"/>
                  </a:lnTo>
                  <a:lnTo>
                    <a:pt x="87579" y="51155"/>
                  </a:lnTo>
                  <a:lnTo>
                    <a:pt x="310743" y="594969"/>
                  </a:lnTo>
                  <a:lnTo>
                    <a:pt x="322859" y="594969"/>
                  </a:lnTo>
                  <a:lnTo>
                    <a:pt x="327837" y="582307"/>
                  </a:lnTo>
                  <a:lnTo>
                    <a:pt x="363359" y="491718"/>
                  </a:lnTo>
                  <a:lnTo>
                    <a:pt x="537375" y="47967"/>
                  </a:lnTo>
                  <a:lnTo>
                    <a:pt x="537375" y="533984"/>
                  </a:lnTo>
                  <a:lnTo>
                    <a:pt x="537222" y="544309"/>
                  </a:lnTo>
                  <a:lnTo>
                    <a:pt x="536638" y="552411"/>
                  </a:lnTo>
                  <a:lnTo>
                    <a:pt x="535457" y="558266"/>
                  </a:lnTo>
                  <a:lnTo>
                    <a:pt x="533463" y="561835"/>
                  </a:lnTo>
                  <a:lnTo>
                    <a:pt x="530352" y="564870"/>
                  </a:lnTo>
                  <a:lnTo>
                    <a:pt x="486752" y="564870"/>
                  </a:lnTo>
                  <a:lnTo>
                    <a:pt x="486752" y="583806"/>
                  </a:lnTo>
                  <a:lnTo>
                    <a:pt x="672198" y="583806"/>
                  </a:lnTo>
                  <a:lnTo>
                    <a:pt x="672198" y="573468"/>
                  </a:lnTo>
                  <a:lnTo>
                    <a:pt x="672198" y="564870"/>
                  </a:lnTo>
                  <a:lnTo>
                    <a:pt x="607809" y="564870"/>
                  </a:lnTo>
                  <a:lnTo>
                    <a:pt x="607809" y="18948"/>
                  </a:lnTo>
                  <a:lnTo>
                    <a:pt x="672198" y="18948"/>
                  </a:lnTo>
                  <a:lnTo>
                    <a:pt x="672198" y="10337"/>
                  </a:lnTo>
                  <a:lnTo>
                    <a:pt x="672198" y="0"/>
                  </a:lnTo>
                  <a:close/>
                </a:path>
              </a:pathLst>
            </a:custGeom>
            <a:solidFill>
              <a:srgbClr val="131718"/>
            </a:solidFill>
          </p:spPr>
          <p:txBody>
            <a:bodyPr wrap="square" lIns="0" tIns="0" rIns="0" bIns="0" rtlCol="0"/>
            <a:lstStyle/>
            <a:p>
              <a:pPr defTabSz="914400"/>
              <a:endParaRPr sz="1800">
                <a:solidFill>
                  <a:prstClr val="black"/>
                </a:solidFill>
                <a:latin typeface="Calibri"/>
              </a:endParaRPr>
            </a:p>
          </p:txBody>
        </p:sp>
        <p:sp>
          <p:nvSpPr>
            <p:cNvPr id="74" name="object 9">
              <a:extLst>
                <a:ext uri="{FF2B5EF4-FFF2-40B4-BE49-F238E27FC236}">
                  <a16:creationId xmlns:a16="http://schemas.microsoft.com/office/drawing/2014/main" id="{221B3DE0-FE04-7B40-9007-3DE0FEE5AA7A}"/>
                </a:ext>
              </a:extLst>
            </p:cNvPr>
            <p:cNvSpPr/>
            <p:nvPr/>
          </p:nvSpPr>
          <p:spPr>
            <a:xfrm>
              <a:off x="2221649" y="1795058"/>
              <a:ext cx="556895" cy="582295"/>
            </a:xfrm>
            <a:custGeom>
              <a:avLst/>
              <a:gdLst/>
              <a:ahLst/>
              <a:cxnLst/>
              <a:rect l="l" t="t" r="r" b="b"/>
              <a:pathLst>
                <a:path w="556894" h="582294">
                  <a:moveTo>
                    <a:pt x="556323" y="563156"/>
                  </a:moveTo>
                  <a:lnTo>
                    <a:pt x="551154" y="563156"/>
                  </a:lnTo>
                  <a:lnTo>
                    <a:pt x="516420" y="562241"/>
                  </a:lnTo>
                  <a:lnTo>
                    <a:pt x="494665" y="555866"/>
                  </a:lnTo>
                  <a:lnTo>
                    <a:pt x="480060" y="538568"/>
                  </a:lnTo>
                  <a:lnTo>
                    <a:pt x="466775" y="504875"/>
                  </a:lnTo>
                  <a:lnTo>
                    <a:pt x="343903" y="138785"/>
                  </a:lnTo>
                  <a:lnTo>
                    <a:pt x="343903" y="350266"/>
                  </a:lnTo>
                  <a:lnTo>
                    <a:pt x="172313" y="350266"/>
                  </a:lnTo>
                  <a:lnTo>
                    <a:pt x="261670" y="110667"/>
                  </a:lnTo>
                  <a:lnTo>
                    <a:pt x="343903" y="350266"/>
                  </a:lnTo>
                  <a:lnTo>
                    <a:pt x="343903" y="138785"/>
                  </a:lnTo>
                  <a:lnTo>
                    <a:pt x="301802" y="13335"/>
                  </a:lnTo>
                  <a:lnTo>
                    <a:pt x="297332" y="0"/>
                  </a:lnTo>
                  <a:lnTo>
                    <a:pt x="284924" y="0"/>
                  </a:lnTo>
                  <a:lnTo>
                    <a:pt x="83616" y="524421"/>
                  </a:lnTo>
                  <a:lnTo>
                    <a:pt x="57962" y="557733"/>
                  </a:lnTo>
                  <a:lnTo>
                    <a:pt x="5168" y="563156"/>
                  </a:lnTo>
                  <a:lnTo>
                    <a:pt x="0" y="563156"/>
                  </a:lnTo>
                  <a:lnTo>
                    <a:pt x="0" y="582091"/>
                  </a:lnTo>
                  <a:lnTo>
                    <a:pt x="168313" y="582091"/>
                  </a:lnTo>
                  <a:lnTo>
                    <a:pt x="168313" y="571754"/>
                  </a:lnTo>
                  <a:lnTo>
                    <a:pt x="168313" y="563156"/>
                  </a:lnTo>
                  <a:lnTo>
                    <a:pt x="89204" y="563156"/>
                  </a:lnTo>
                  <a:lnTo>
                    <a:pt x="96037" y="545871"/>
                  </a:lnTo>
                  <a:lnTo>
                    <a:pt x="151650" y="405015"/>
                  </a:lnTo>
                  <a:lnTo>
                    <a:pt x="165785" y="369201"/>
                  </a:lnTo>
                  <a:lnTo>
                    <a:pt x="350774" y="369201"/>
                  </a:lnTo>
                  <a:lnTo>
                    <a:pt x="411073" y="563156"/>
                  </a:lnTo>
                  <a:lnTo>
                    <a:pt x="345109" y="563156"/>
                  </a:lnTo>
                  <a:lnTo>
                    <a:pt x="345109" y="582091"/>
                  </a:lnTo>
                  <a:lnTo>
                    <a:pt x="556323" y="582091"/>
                  </a:lnTo>
                  <a:lnTo>
                    <a:pt x="556323" y="571754"/>
                  </a:lnTo>
                  <a:lnTo>
                    <a:pt x="556323" y="563156"/>
                  </a:lnTo>
                  <a:close/>
                </a:path>
              </a:pathLst>
            </a:custGeom>
            <a:solidFill>
              <a:srgbClr val="131718"/>
            </a:solidFill>
          </p:spPr>
          <p:txBody>
            <a:bodyPr wrap="square" lIns="0" tIns="0" rIns="0" bIns="0" rtlCol="0"/>
            <a:lstStyle/>
            <a:p>
              <a:pPr defTabSz="914400"/>
              <a:endParaRPr sz="1800">
                <a:solidFill>
                  <a:prstClr val="black"/>
                </a:solidFill>
                <a:latin typeface="Calibri"/>
              </a:endParaRPr>
            </a:p>
          </p:txBody>
        </p:sp>
        <p:sp>
          <p:nvSpPr>
            <p:cNvPr id="75" name="object 10">
              <a:extLst>
                <a:ext uri="{FF2B5EF4-FFF2-40B4-BE49-F238E27FC236}">
                  <a16:creationId xmlns:a16="http://schemas.microsoft.com/office/drawing/2014/main" id="{C1485ACA-B728-2E4D-864D-3B56A267A521}"/>
                </a:ext>
              </a:extLst>
            </p:cNvPr>
            <p:cNvSpPr/>
            <p:nvPr/>
          </p:nvSpPr>
          <p:spPr>
            <a:xfrm>
              <a:off x="3014662" y="1793344"/>
              <a:ext cx="501650" cy="586740"/>
            </a:xfrm>
            <a:custGeom>
              <a:avLst/>
              <a:gdLst/>
              <a:ahLst/>
              <a:cxnLst/>
              <a:rect l="l" t="t" r="r" b="b"/>
              <a:pathLst>
                <a:path w="501650" h="586739">
                  <a:moveTo>
                    <a:pt x="501383" y="567778"/>
                  </a:moveTo>
                  <a:lnTo>
                    <a:pt x="494271" y="567321"/>
                  </a:lnTo>
                  <a:lnTo>
                    <a:pt x="489648" y="567131"/>
                  </a:lnTo>
                  <a:lnTo>
                    <a:pt x="480669" y="566648"/>
                  </a:lnTo>
                  <a:lnTo>
                    <a:pt x="438327" y="553097"/>
                  </a:lnTo>
                  <a:lnTo>
                    <a:pt x="403009" y="512051"/>
                  </a:lnTo>
                  <a:lnTo>
                    <a:pt x="390017" y="471347"/>
                  </a:lnTo>
                  <a:lnTo>
                    <a:pt x="381850" y="410286"/>
                  </a:lnTo>
                  <a:lnTo>
                    <a:pt x="378358" y="390321"/>
                  </a:lnTo>
                  <a:lnTo>
                    <a:pt x="364096" y="353555"/>
                  </a:lnTo>
                  <a:lnTo>
                    <a:pt x="313956" y="306146"/>
                  </a:lnTo>
                  <a:lnTo>
                    <a:pt x="269087" y="286778"/>
                  </a:lnTo>
                  <a:lnTo>
                    <a:pt x="257340" y="282663"/>
                  </a:lnTo>
                  <a:lnTo>
                    <a:pt x="264147" y="280441"/>
                  </a:lnTo>
                  <a:lnTo>
                    <a:pt x="297967" y="266573"/>
                  </a:lnTo>
                  <a:lnTo>
                    <a:pt x="318808" y="254901"/>
                  </a:lnTo>
                  <a:lnTo>
                    <a:pt x="346798" y="230060"/>
                  </a:lnTo>
                  <a:lnTo>
                    <a:pt x="370179" y="191427"/>
                  </a:lnTo>
                  <a:lnTo>
                    <a:pt x="380326" y="136639"/>
                  </a:lnTo>
                  <a:lnTo>
                    <a:pt x="379247" y="108839"/>
                  </a:lnTo>
                  <a:lnTo>
                    <a:pt x="372795" y="79679"/>
                  </a:lnTo>
                  <a:lnTo>
                    <a:pt x="357746" y="51308"/>
                  </a:lnTo>
                  <a:lnTo>
                    <a:pt x="330873" y="25806"/>
                  </a:lnTo>
                  <a:lnTo>
                    <a:pt x="314210" y="16789"/>
                  </a:lnTo>
                  <a:lnTo>
                    <a:pt x="314210" y="147015"/>
                  </a:lnTo>
                  <a:lnTo>
                    <a:pt x="313258" y="171475"/>
                  </a:lnTo>
                  <a:lnTo>
                    <a:pt x="298272" y="222935"/>
                  </a:lnTo>
                  <a:lnTo>
                    <a:pt x="269367" y="256019"/>
                  </a:lnTo>
                  <a:lnTo>
                    <a:pt x="217220" y="270433"/>
                  </a:lnTo>
                  <a:lnTo>
                    <a:pt x="196507" y="270040"/>
                  </a:lnTo>
                  <a:lnTo>
                    <a:pt x="176390" y="268998"/>
                  </a:lnTo>
                  <a:lnTo>
                    <a:pt x="156514" y="267487"/>
                  </a:lnTo>
                  <a:lnTo>
                    <a:pt x="136512" y="265722"/>
                  </a:lnTo>
                  <a:lnTo>
                    <a:pt x="136512" y="18935"/>
                  </a:lnTo>
                  <a:lnTo>
                    <a:pt x="184581" y="18935"/>
                  </a:lnTo>
                  <a:lnTo>
                    <a:pt x="214503" y="21234"/>
                  </a:lnTo>
                  <a:lnTo>
                    <a:pt x="263118" y="39522"/>
                  </a:lnTo>
                  <a:lnTo>
                    <a:pt x="294843" y="73469"/>
                  </a:lnTo>
                  <a:lnTo>
                    <a:pt x="311162" y="119341"/>
                  </a:lnTo>
                  <a:lnTo>
                    <a:pt x="314210" y="147015"/>
                  </a:lnTo>
                  <a:lnTo>
                    <a:pt x="314210" y="16789"/>
                  </a:lnTo>
                  <a:lnTo>
                    <a:pt x="253060" y="1524"/>
                  </a:lnTo>
                  <a:lnTo>
                    <a:pt x="216344" y="0"/>
                  </a:lnTo>
                  <a:lnTo>
                    <a:pt x="0" y="0"/>
                  </a:lnTo>
                  <a:lnTo>
                    <a:pt x="0" y="18935"/>
                  </a:lnTo>
                  <a:lnTo>
                    <a:pt x="20497" y="18935"/>
                  </a:lnTo>
                  <a:lnTo>
                    <a:pt x="42062" y="20789"/>
                  </a:lnTo>
                  <a:lnTo>
                    <a:pt x="56134" y="26377"/>
                  </a:lnTo>
                  <a:lnTo>
                    <a:pt x="63792" y="37693"/>
                  </a:lnTo>
                  <a:lnTo>
                    <a:pt x="66103" y="56705"/>
                  </a:lnTo>
                  <a:lnTo>
                    <a:pt x="66103" y="531418"/>
                  </a:lnTo>
                  <a:lnTo>
                    <a:pt x="63830" y="549668"/>
                  </a:lnTo>
                  <a:lnTo>
                    <a:pt x="56248" y="559714"/>
                  </a:lnTo>
                  <a:lnTo>
                    <a:pt x="42227" y="563981"/>
                  </a:lnTo>
                  <a:lnTo>
                    <a:pt x="20624" y="564870"/>
                  </a:lnTo>
                  <a:lnTo>
                    <a:pt x="2565" y="564870"/>
                  </a:lnTo>
                  <a:lnTo>
                    <a:pt x="2565" y="583806"/>
                  </a:lnTo>
                  <a:lnTo>
                    <a:pt x="198348" y="583806"/>
                  </a:lnTo>
                  <a:lnTo>
                    <a:pt x="198348" y="573468"/>
                  </a:lnTo>
                  <a:lnTo>
                    <a:pt x="198348" y="564870"/>
                  </a:lnTo>
                  <a:lnTo>
                    <a:pt x="136512" y="564870"/>
                  </a:lnTo>
                  <a:lnTo>
                    <a:pt x="136512" y="285381"/>
                  </a:lnTo>
                  <a:lnTo>
                    <a:pt x="192659" y="289344"/>
                  </a:lnTo>
                  <a:lnTo>
                    <a:pt x="252806" y="302145"/>
                  </a:lnTo>
                  <a:lnTo>
                    <a:pt x="285635" y="328460"/>
                  </a:lnTo>
                  <a:lnTo>
                    <a:pt x="302234" y="375323"/>
                  </a:lnTo>
                  <a:lnTo>
                    <a:pt x="311048" y="448856"/>
                  </a:lnTo>
                  <a:lnTo>
                    <a:pt x="311531" y="454469"/>
                  </a:lnTo>
                  <a:lnTo>
                    <a:pt x="314312" y="480098"/>
                  </a:lnTo>
                  <a:lnTo>
                    <a:pt x="333438" y="530567"/>
                  </a:lnTo>
                  <a:lnTo>
                    <a:pt x="384136" y="570890"/>
                  </a:lnTo>
                  <a:lnTo>
                    <a:pt x="444817" y="585317"/>
                  </a:lnTo>
                  <a:lnTo>
                    <a:pt x="474522" y="586511"/>
                  </a:lnTo>
                  <a:lnTo>
                    <a:pt x="478409" y="586511"/>
                  </a:lnTo>
                  <a:lnTo>
                    <a:pt x="485952" y="586371"/>
                  </a:lnTo>
                  <a:lnTo>
                    <a:pt x="501383" y="586371"/>
                  </a:lnTo>
                  <a:lnTo>
                    <a:pt x="501383" y="576148"/>
                  </a:lnTo>
                  <a:lnTo>
                    <a:pt x="501383" y="567778"/>
                  </a:lnTo>
                  <a:close/>
                </a:path>
              </a:pathLst>
            </a:custGeom>
            <a:solidFill>
              <a:srgbClr val="131718"/>
            </a:solidFill>
          </p:spPr>
          <p:txBody>
            <a:bodyPr wrap="square" lIns="0" tIns="0" rIns="0" bIns="0" rtlCol="0"/>
            <a:lstStyle/>
            <a:p>
              <a:pPr defTabSz="914400"/>
              <a:endParaRPr sz="1800">
                <a:solidFill>
                  <a:prstClr val="black"/>
                </a:solidFill>
                <a:latin typeface="Calibri"/>
              </a:endParaRPr>
            </a:p>
          </p:txBody>
        </p:sp>
        <p:sp>
          <p:nvSpPr>
            <p:cNvPr id="76" name="object 11">
              <a:extLst>
                <a:ext uri="{FF2B5EF4-FFF2-40B4-BE49-F238E27FC236}">
                  <a16:creationId xmlns:a16="http://schemas.microsoft.com/office/drawing/2014/main" id="{DB360A27-3840-0C42-A4BC-497DB9C68E48}"/>
                </a:ext>
              </a:extLst>
            </p:cNvPr>
            <p:cNvSpPr/>
            <p:nvPr/>
          </p:nvSpPr>
          <p:spPr>
            <a:xfrm>
              <a:off x="3759543" y="1793344"/>
              <a:ext cx="541020" cy="584200"/>
            </a:xfrm>
            <a:custGeom>
              <a:avLst/>
              <a:gdLst/>
              <a:ahLst/>
              <a:cxnLst/>
              <a:rect l="l" t="t" r="r" b="b"/>
              <a:pathLst>
                <a:path w="541020" h="584200">
                  <a:moveTo>
                    <a:pt x="540880" y="564870"/>
                  </a:moveTo>
                  <a:lnTo>
                    <a:pt x="510819" y="564870"/>
                  </a:lnTo>
                  <a:lnTo>
                    <a:pt x="506095" y="563676"/>
                  </a:lnTo>
                  <a:lnTo>
                    <a:pt x="467880" y="535254"/>
                  </a:lnTo>
                  <a:lnTo>
                    <a:pt x="431482" y="495452"/>
                  </a:lnTo>
                  <a:lnTo>
                    <a:pt x="211543" y="235204"/>
                  </a:lnTo>
                  <a:lnTo>
                    <a:pt x="209372" y="232625"/>
                  </a:lnTo>
                  <a:lnTo>
                    <a:pt x="363715" y="47104"/>
                  </a:lnTo>
                  <a:lnTo>
                    <a:pt x="392811" y="22453"/>
                  </a:lnTo>
                  <a:lnTo>
                    <a:pt x="417233" y="18935"/>
                  </a:lnTo>
                  <a:lnTo>
                    <a:pt x="469607" y="18935"/>
                  </a:lnTo>
                  <a:lnTo>
                    <a:pt x="469607" y="10337"/>
                  </a:lnTo>
                  <a:lnTo>
                    <a:pt x="469607" y="0"/>
                  </a:lnTo>
                  <a:lnTo>
                    <a:pt x="301332" y="0"/>
                  </a:lnTo>
                  <a:lnTo>
                    <a:pt x="301332" y="18935"/>
                  </a:lnTo>
                  <a:lnTo>
                    <a:pt x="364159" y="18935"/>
                  </a:lnTo>
                  <a:lnTo>
                    <a:pt x="132245" y="298208"/>
                  </a:lnTo>
                  <a:lnTo>
                    <a:pt x="132245" y="18935"/>
                  </a:lnTo>
                  <a:lnTo>
                    <a:pt x="185470" y="18935"/>
                  </a:lnTo>
                  <a:lnTo>
                    <a:pt x="185470" y="10337"/>
                  </a:lnTo>
                  <a:lnTo>
                    <a:pt x="185470" y="0"/>
                  </a:lnTo>
                  <a:lnTo>
                    <a:pt x="6007" y="0"/>
                  </a:lnTo>
                  <a:lnTo>
                    <a:pt x="6007" y="18935"/>
                  </a:lnTo>
                  <a:lnTo>
                    <a:pt x="23202" y="18935"/>
                  </a:lnTo>
                  <a:lnTo>
                    <a:pt x="37261" y="19380"/>
                  </a:lnTo>
                  <a:lnTo>
                    <a:pt x="61709" y="65430"/>
                  </a:lnTo>
                  <a:lnTo>
                    <a:pt x="61823" y="529704"/>
                  </a:lnTo>
                  <a:lnTo>
                    <a:pt x="60223" y="548259"/>
                  </a:lnTo>
                  <a:lnTo>
                    <a:pt x="54267" y="558698"/>
                  </a:lnTo>
                  <a:lnTo>
                    <a:pt x="42227" y="563435"/>
                  </a:lnTo>
                  <a:lnTo>
                    <a:pt x="22364" y="564870"/>
                  </a:lnTo>
                  <a:lnTo>
                    <a:pt x="0" y="564870"/>
                  </a:lnTo>
                  <a:lnTo>
                    <a:pt x="0" y="583806"/>
                  </a:lnTo>
                  <a:lnTo>
                    <a:pt x="185470" y="583806"/>
                  </a:lnTo>
                  <a:lnTo>
                    <a:pt x="185470" y="573468"/>
                  </a:lnTo>
                  <a:lnTo>
                    <a:pt x="185470" y="564870"/>
                  </a:lnTo>
                  <a:lnTo>
                    <a:pt x="132245" y="564870"/>
                  </a:lnTo>
                  <a:lnTo>
                    <a:pt x="132245" y="325551"/>
                  </a:lnTo>
                  <a:lnTo>
                    <a:pt x="155219" y="298208"/>
                  </a:lnTo>
                  <a:lnTo>
                    <a:pt x="163156" y="288759"/>
                  </a:lnTo>
                  <a:lnTo>
                    <a:pt x="397484" y="564870"/>
                  </a:lnTo>
                  <a:lnTo>
                    <a:pt x="348551" y="564870"/>
                  </a:lnTo>
                  <a:lnTo>
                    <a:pt x="348551" y="583806"/>
                  </a:lnTo>
                  <a:lnTo>
                    <a:pt x="540880" y="583806"/>
                  </a:lnTo>
                  <a:lnTo>
                    <a:pt x="540880" y="573468"/>
                  </a:lnTo>
                  <a:lnTo>
                    <a:pt x="540880" y="564870"/>
                  </a:lnTo>
                  <a:close/>
                </a:path>
              </a:pathLst>
            </a:custGeom>
            <a:solidFill>
              <a:srgbClr val="131718"/>
            </a:solidFill>
          </p:spPr>
          <p:txBody>
            <a:bodyPr wrap="square" lIns="0" tIns="0" rIns="0" bIns="0" rtlCol="0"/>
            <a:lstStyle/>
            <a:p>
              <a:pPr defTabSz="914400"/>
              <a:endParaRPr sz="1800">
                <a:solidFill>
                  <a:prstClr val="black"/>
                </a:solidFill>
                <a:latin typeface="Calibri"/>
              </a:endParaRPr>
            </a:p>
          </p:txBody>
        </p:sp>
        <p:sp>
          <p:nvSpPr>
            <p:cNvPr id="77" name="object 12">
              <a:extLst>
                <a:ext uri="{FF2B5EF4-FFF2-40B4-BE49-F238E27FC236}">
                  <a16:creationId xmlns:a16="http://schemas.microsoft.com/office/drawing/2014/main" id="{A4CA0934-F048-AA45-81D5-4BEFD9DE001D}"/>
                </a:ext>
              </a:extLst>
            </p:cNvPr>
            <p:cNvSpPr/>
            <p:nvPr/>
          </p:nvSpPr>
          <p:spPr>
            <a:xfrm>
              <a:off x="4537938" y="1793344"/>
              <a:ext cx="416559" cy="584200"/>
            </a:xfrm>
            <a:custGeom>
              <a:avLst/>
              <a:gdLst/>
              <a:ahLst/>
              <a:cxnLst/>
              <a:rect l="l" t="t" r="r" b="b"/>
              <a:pathLst>
                <a:path w="416560" h="584200">
                  <a:moveTo>
                    <a:pt x="416407" y="481622"/>
                  </a:moveTo>
                  <a:lnTo>
                    <a:pt x="398894" y="481622"/>
                  </a:lnTo>
                  <a:lnTo>
                    <a:pt x="398386" y="486206"/>
                  </a:lnTo>
                  <a:lnTo>
                    <a:pt x="392036" y="523087"/>
                  </a:lnTo>
                  <a:lnTo>
                    <a:pt x="378955" y="547395"/>
                  </a:lnTo>
                  <a:lnTo>
                    <a:pt x="353250" y="560781"/>
                  </a:lnTo>
                  <a:lnTo>
                    <a:pt x="309079" y="564870"/>
                  </a:lnTo>
                  <a:lnTo>
                    <a:pt x="132257" y="564870"/>
                  </a:lnTo>
                  <a:lnTo>
                    <a:pt x="132257" y="325386"/>
                  </a:lnTo>
                  <a:lnTo>
                    <a:pt x="136766" y="311289"/>
                  </a:lnTo>
                  <a:lnTo>
                    <a:pt x="146900" y="303872"/>
                  </a:lnTo>
                  <a:lnTo>
                    <a:pt x="157657" y="300990"/>
                  </a:lnTo>
                  <a:lnTo>
                    <a:pt x="163995" y="300507"/>
                  </a:lnTo>
                  <a:lnTo>
                    <a:pt x="293598" y="300507"/>
                  </a:lnTo>
                  <a:lnTo>
                    <a:pt x="293598" y="358038"/>
                  </a:lnTo>
                  <a:lnTo>
                    <a:pt x="312534" y="358038"/>
                  </a:lnTo>
                  <a:lnTo>
                    <a:pt x="312534" y="300507"/>
                  </a:lnTo>
                  <a:lnTo>
                    <a:pt x="312534" y="290156"/>
                  </a:lnTo>
                  <a:lnTo>
                    <a:pt x="312534" y="267169"/>
                  </a:lnTo>
                  <a:lnTo>
                    <a:pt x="312534" y="208610"/>
                  </a:lnTo>
                  <a:lnTo>
                    <a:pt x="293598" y="208610"/>
                  </a:lnTo>
                  <a:lnTo>
                    <a:pt x="293052" y="254101"/>
                  </a:lnTo>
                  <a:lnTo>
                    <a:pt x="259295" y="281597"/>
                  </a:lnTo>
                  <a:lnTo>
                    <a:pt x="132257" y="281597"/>
                  </a:lnTo>
                  <a:lnTo>
                    <a:pt x="132257" y="18935"/>
                  </a:lnTo>
                  <a:lnTo>
                    <a:pt x="276466" y="18935"/>
                  </a:lnTo>
                  <a:lnTo>
                    <a:pt x="316077" y="24104"/>
                  </a:lnTo>
                  <a:lnTo>
                    <a:pt x="354749" y="65239"/>
                  </a:lnTo>
                  <a:lnTo>
                    <a:pt x="361937" y="105651"/>
                  </a:lnTo>
                  <a:lnTo>
                    <a:pt x="380365" y="105651"/>
                  </a:lnTo>
                  <a:lnTo>
                    <a:pt x="380365" y="86639"/>
                  </a:lnTo>
                  <a:lnTo>
                    <a:pt x="380365" y="10337"/>
                  </a:lnTo>
                  <a:lnTo>
                    <a:pt x="380365" y="0"/>
                  </a:lnTo>
                  <a:lnTo>
                    <a:pt x="0" y="0"/>
                  </a:lnTo>
                  <a:lnTo>
                    <a:pt x="0" y="18935"/>
                  </a:lnTo>
                  <a:lnTo>
                    <a:pt x="36944" y="18935"/>
                  </a:lnTo>
                  <a:lnTo>
                    <a:pt x="49606" y="20840"/>
                  </a:lnTo>
                  <a:lnTo>
                    <a:pt x="57175" y="26377"/>
                  </a:lnTo>
                  <a:lnTo>
                    <a:pt x="60794" y="35128"/>
                  </a:lnTo>
                  <a:lnTo>
                    <a:pt x="60909" y="35966"/>
                  </a:lnTo>
                  <a:lnTo>
                    <a:pt x="61810" y="47256"/>
                  </a:lnTo>
                  <a:lnTo>
                    <a:pt x="61810" y="529704"/>
                  </a:lnTo>
                  <a:lnTo>
                    <a:pt x="59651" y="549363"/>
                  </a:lnTo>
                  <a:lnTo>
                    <a:pt x="52400" y="559879"/>
                  </a:lnTo>
                  <a:lnTo>
                    <a:pt x="38912" y="564095"/>
                  </a:lnTo>
                  <a:lnTo>
                    <a:pt x="18046" y="564870"/>
                  </a:lnTo>
                  <a:lnTo>
                    <a:pt x="0" y="564870"/>
                  </a:lnTo>
                  <a:lnTo>
                    <a:pt x="0" y="583806"/>
                  </a:lnTo>
                  <a:lnTo>
                    <a:pt x="416407" y="583806"/>
                  </a:lnTo>
                  <a:lnTo>
                    <a:pt x="416407" y="573468"/>
                  </a:lnTo>
                  <a:lnTo>
                    <a:pt x="416407" y="506653"/>
                  </a:lnTo>
                  <a:lnTo>
                    <a:pt x="416407" y="481622"/>
                  </a:lnTo>
                  <a:close/>
                </a:path>
              </a:pathLst>
            </a:custGeom>
            <a:solidFill>
              <a:srgbClr val="131718"/>
            </a:solidFill>
          </p:spPr>
          <p:txBody>
            <a:bodyPr wrap="square" lIns="0" tIns="0" rIns="0" bIns="0" rtlCol="0"/>
            <a:lstStyle/>
            <a:p>
              <a:pPr defTabSz="914400"/>
              <a:endParaRPr sz="1800">
                <a:solidFill>
                  <a:prstClr val="black"/>
                </a:solidFill>
                <a:latin typeface="Calibri"/>
              </a:endParaRPr>
            </a:p>
          </p:txBody>
        </p:sp>
        <p:sp>
          <p:nvSpPr>
            <p:cNvPr id="78" name="object 13">
              <a:extLst>
                <a:ext uri="{FF2B5EF4-FFF2-40B4-BE49-F238E27FC236}">
                  <a16:creationId xmlns:a16="http://schemas.microsoft.com/office/drawing/2014/main" id="{FEAD55AB-DE6C-9744-9C21-49CD7CD741A2}"/>
                </a:ext>
              </a:extLst>
            </p:cNvPr>
            <p:cNvSpPr/>
            <p:nvPr/>
          </p:nvSpPr>
          <p:spPr>
            <a:xfrm>
              <a:off x="5192725" y="1793344"/>
              <a:ext cx="473075" cy="584200"/>
            </a:xfrm>
            <a:custGeom>
              <a:avLst/>
              <a:gdLst/>
              <a:ahLst/>
              <a:cxnLst/>
              <a:rect l="l" t="t" r="r" b="b"/>
              <a:pathLst>
                <a:path w="473075" h="584200">
                  <a:moveTo>
                    <a:pt x="473049" y="0"/>
                  </a:moveTo>
                  <a:lnTo>
                    <a:pt x="0" y="0"/>
                  </a:lnTo>
                  <a:lnTo>
                    <a:pt x="0" y="105651"/>
                  </a:lnTo>
                  <a:lnTo>
                    <a:pt x="18313" y="105651"/>
                  </a:lnTo>
                  <a:lnTo>
                    <a:pt x="18884" y="101079"/>
                  </a:lnTo>
                  <a:lnTo>
                    <a:pt x="21564" y="87566"/>
                  </a:lnTo>
                  <a:lnTo>
                    <a:pt x="26098" y="64782"/>
                  </a:lnTo>
                  <a:lnTo>
                    <a:pt x="40081" y="39154"/>
                  </a:lnTo>
                  <a:lnTo>
                    <a:pt x="64706" y="23952"/>
                  </a:lnTo>
                  <a:lnTo>
                    <a:pt x="103898" y="18935"/>
                  </a:lnTo>
                  <a:lnTo>
                    <a:pt x="160566" y="18935"/>
                  </a:lnTo>
                  <a:lnTo>
                    <a:pt x="197573" y="35521"/>
                  </a:lnTo>
                  <a:lnTo>
                    <a:pt x="200012" y="523684"/>
                  </a:lnTo>
                  <a:lnTo>
                    <a:pt x="199034" y="544741"/>
                  </a:lnTo>
                  <a:lnTo>
                    <a:pt x="195275" y="557276"/>
                  </a:lnTo>
                  <a:lnTo>
                    <a:pt x="187439" y="563308"/>
                  </a:lnTo>
                  <a:lnTo>
                    <a:pt x="174294" y="564870"/>
                  </a:lnTo>
                  <a:lnTo>
                    <a:pt x="118452" y="564870"/>
                  </a:lnTo>
                  <a:lnTo>
                    <a:pt x="118452" y="583806"/>
                  </a:lnTo>
                  <a:lnTo>
                    <a:pt x="348564" y="583806"/>
                  </a:lnTo>
                  <a:lnTo>
                    <a:pt x="348564" y="573468"/>
                  </a:lnTo>
                  <a:lnTo>
                    <a:pt x="348564" y="564870"/>
                  </a:lnTo>
                  <a:lnTo>
                    <a:pt x="270459" y="564870"/>
                  </a:lnTo>
                  <a:lnTo>
                    <a:pt x="270459" y="18935"/>
                  </a:lnTo>
                  <a:lnTo>
                    <a:pt x="369176" y="18935"/>
                  </a:lnTo>
                  <a:lnTo>
                    <a:pt x="390740" y="20256"/>
                  </a:lnTo>
                  <a:lnTo>
                    <a:pt x="434136" y="40881"/>
                  </a:lnTo>
                  <a:lnTo>
                    <a:pt x="451878" y="84912"/>
                  </a:lnTo>
                  <a:lnTo>
                    <a:pt x="454672" y="105651"/>
                  </a:lnTo>
                  <a:lnTo>
                    <a:pt x="473049" y="105651"/>
                  </a:lnTo>
                  <a:lnTo>
                    <a:pt x="473049" y="87083"/>
                  </a:lnTo>
                  <a:lnTo>
                    <a:pt x="473049" y="10337"/>
                  </a:lnTo>
                  <a:lnTo>
                    <a:pt x="473049" y="0"/>
                  </a:lnTo>
                  <a:close/>
                </a:path>
              </a:pathLst>
            </a:custGeom>
            <a:solidFill>
              <a:srgbClr val="131718"/>
            </a:solidFill>
          </p:spPr>
          <p:txBody>
            <a:bodyPr wrap="square" lIns="0" tIns="0" rIns="0" bIns="0" rtlCol="0"/>
            <a:lstStyle/>
            <a:p>
              <a:pPr defTabSz="914400"/>
              <a:endParaRPr sz="1800">
                <a:solidFill>
                  <a:prstClr val="black"/>
                </a:solidFill>
                <a:latin typeface="Calibri"/>
              </a:endParaRPr>
            </a:p>
          </p:txBody>
        </p:sp>
        <p:sp>
          <p:nvSpPr>
            <p:cNvPr id="79" name="object 14">
              <a:extLst>
                <a:ext uri="{FF2B5EF4-FFF2-40B4-BE49-F238E27FC236}">
                  <a16:creationId xmlns:a16="http://schemas.microsoft.com/office/drawing/2014/main" id="{C64F7422-A864-8241-9A9F-6B7F40E910FE}"/>
                </a:ext>
              </a:extLst>
            </p:cNvPr>
            <p:cNvSpPr/>
            <p:nvPr/>
          </p:nvSpPr>
          <p:spPr>
            <a:xfrm>
              <a:off x="1315377" y="2787766"/>
              <a:ext cx="549910" cy="605790"/>
            </a:xfrm>
            <a:custGeom>
              <a:avLst/>
              <a:gdLst/>
              <a:ahLst/>
              <a:cxnLst/>
              <a:rect l="l" t="t" r="r" b="b"/>
              <a:pathLst>
                <a:path w="549910" h="605789">
                  <a:moveTo>
                    <a:pt x="549427" y="357136"/>
                  </a:moveTo>
                  <a:lnTo>
                    <a:pt x="357974" y="357136"/>
                  </a:lnTo>
                  <a:lnTo>
                    <a:pt x="357974" y="376059"/>
                  </a:lnTo>
                  <a:lnTo>
                    <a:pt x="400926" y="376059"/>
                  </a:lnTo>
                  <a:lnTo>
                    <a:pt x="412724" y="376897"/>
                  </a:lnTo>
                  <a:lnTo>
                    <a:pt x="428358" y="518541"/>
                  </a:lnTo>
                  <a:lnTo>
                    <a:pt x="412330" y="558228"/>
                  </a:lnTo>
                  <a:lnTo>
                    <a:pt x="370166" y="577405"/>
                  </a:lnTo>
                  <a:lnTo>
                    <a:pt x="308203" y="586346"/>
                  </a:lnTo>
                  <a:lnTo>
                    <a:pt x="277558" y="584250"/>
                  </a:lnTo>
                  <a:lnTo>
                    <a:pt x="239318" y="575564"/>
                  </a:lnTo>
                  <a:lnTo>
                    <a:pt x="197485" y="556755"/>
                  </a:lnTo>
                  <a:lnTo>
                    <a:pt x="156070" y="524256"/>
                  </a:lnTo>
                  <a:lnTo>
                    <a:pt x="128422" y="489813"/>
                  </a:lnTo>
                  <a:lnTo>
                    <a:pt x="106857" y="448906"/>
                  </a:lnTo>
                  <a:lnTo>
                    <a:pt x="91414" y="401637"/>
                  </a:lnTo>
                  <a:lnTo>
                    <a:pt x="82118" y="348132"/>
                  </a:lnTo>
                  <a:lnTo>
                    <a:pt x="79019" y="288493"/>
                  </a:lnTo>
                  <a:lnTo>
                    <a:pt x="81686" y="235661"/>
                  </a:lnTo>
                  <a:lnTo>
                    <a:pt x="89674" y="188264"/>
                  </a:lnTo>
                  <a:lnTo>
                    <a:pt x="102958" y="146405"/>
                  </a:lnTo>
                  <a:lnTo>
                    <a:pt x="121513" y="110185"/>
                  </a:lnTo>
                  <a:lnTo>
                    <a:pt x="145288" y="79692"/>
                  </a:lnTo>
                  <a:lnTo>
                    <a:pt x="176847" y="53428"/>
                  </a:lnTo>
                  <a:lnTo>
                    <a:pt x="214185" y="34417"/>
                  </a:lnTo>
                  <a:lnTo>
                    <a:pt x="256730" y="22847"/>
                  </a:lnTo>
                  <a:lnTo>
                    <a:pt x="303923" y="18948"/>
                  </a:lnTo>
                  <a:lnTo>
                    <a:pt x="354418" y="23749"/>
                  </a:lnTo>
                  <a:lnTo>
                    <a:pt x="395465" y="38138"/>
                  </a:lnTo>
                  <a:lnTo>
                    <a:pt x="426961" y="62026"/>
                  </a:lnTo>
                  <a:lnTo>
                    <a:pt x="448843" y="95402"/>
                  </a:lnTo>
                  <a:lnTo>
                    <a:pt x="461048" y="138176"/>
                  </a:lnTo>
                  <a:lnTo>
                    <a:pt x="461721" y="142557"/>
                  </a:lnTo>
                  <a:lnTo>
                    <a:pt x="480148" y="142557"/>
                  </a:lnTo>
                  <a:lnTo>
                    <a:pt x="479386" y="124536"/>
                  </a:lnTo>
                  <a:lnTo>
                    <a:pt x="475449" y="31343"/>
                  </a:lnTo>
                  <a:lnTo>
                    <a:pt x="471944" y="30276"/>
                  </a:lnTo>
                  <a:lnTo>
                    <a:pt x="424281" y="17068"/>
                  </a:lnTo>
                  <a:lnTo>
                    <a:pt x="416610" y="15430"/>
                  </a:lnTo>
                  <a:lnTo>
                    <a:pt x="380149" y="7607"/>
                  </a:lnTo>
                  <a:lnTo>
                    <a:pt x="339686" y="1905"/>
                  </a:lnTo>
                  <a:lnTo>
                    <a:pt x="303047" y="0"/>
                  </a:lnTo>
                  <a:lnTo>
                    <a:pt x="251752" y="3441"/>
                  </a:lnTo>
                  <a:lnTo>
                    <a:pt x="203822" y="13639"/>
                  </a:lnTo>
                  <a:lnTo>
                    <a:pt x="159651" y="30467"/>
                  </a:lnTo>
                  <a:lnTo>
                    <a:pt x="119634" y="53771"/>
                  </a:lnTo>
                  <a:lnTo>
                    <a:pt x="84162" y="83388"/>
                  </a:lnTo>
                  <a:lnTo>
                    <a:pt x="54965" y="117640"/>
                  </a:lnTo>
                  <a:lnTo>
                    <a:pt x="31699" y="156540"/>
                  </a:lnTo>
                  <a:lnTo>
                    <a:pt x="14605" y="199415"/>
                  </a:lnTo>
                  <a:lnTo>
                    <a:pt x="3949" y="245605"/>
                  </a:lnTo>
                  <a:lnTo>
                    <a:pt x="0" y="294449"/>
                  </a:lnTo>
                  <a:lnTo>
                    <a:pt x="3073" y="347497"/>
                  </a:lnTo>
                  <a:lnTo>
                    <a:pt x="13030" y="396824"/>
                  </a:lnTo>
                  <a:lnTo>
                    <a:pt x="29743" y="442048"/>
                  </a:lnTo>
                  <a:lnTo>
                    <a:pt x="53047" y="482752"/>
                  </a:lnTo>
                  <a:lnTo>
                    <a:pt x="82816" y="518541"/>
                  </a:lnTo>
                  <a:lnTo>
                    <a:pt x="118008" y="548398"/>
                  </a:lnTo>
                  <a:lnTo>
                    <a:pt x="158089" y="572516"/>
                  </a:lnTo>
                  <a:lnTo>
                    <a:pt x="201841" y="590372"/>
                  </a:lnTo>
                  <a:lnTo>
                    <a:pt x="247992" y="601459"/>
                  </a:lnTo>
                  <a:lnTo>
                    <a:pt x="295325" y="605256"/>
                  </a:lnTo>
                  <a:lnTo>
                    <a:pt x="347662" y="601903"/>
                  </a:lnTo>
                  <a:lnTo>
                    <a:pt x="389267" y="593915"/>
                  </a:lnTo>
                  <a:lnTo>
                    <a:pt x="448449" y="575932"/>
                  </a:lnTo>
                  <a:lnTo>
                    <a:pt x="494474" y="553961"/>
                  </a:lnTo>
                  <a:lnTo>
                    <a:pt x="498449" y="551713"/>
                  </a:lnTo>
                  <a:lnTo>
                    <a:pt x="492683" y="537730"/>
                  </a:lnTo>
                  <a:lnTo>
                    <a:pt x="491909" y="530085"/>
                  </a:lnTo>
                  <a:lnTo>
                    <a:pt x="491236" y="503008"/>
                  </a:lnTo>
                  <a:lnTo>
                    <a:pt x="491350" y="437438"/>
                  </a:lnTo>
                  <a:lnTo>
                    <a:pt x="491553" y="408686"/>
                  </a:lnTo>
                  <a:lnTo>
                    <a:pt x="491871" y="376059"/>
                  </a:lnTo>
                  <a:lnTo>
                    <a:pt x="549427" y="376059"/>
                  </a:lnTo>
                  <a:lnTo>
                    <a:pt x="549427" y="367474"/>
                  </a:lnTo>
                  <a:lnTo>
                    <a:pt x="549427" y="357136"/>
                  </a:lnTo>
                  <a:close/>
                </a:path>
              </a:pathLst>
            </a:custGeom>
            <a:solidFill>
              <a:srgbClr val="131718"/>
            </a:solidFill>
          </p:spPr>
          <p:txBody>
            <a:bodyPr wrap="square" lIns="0" tIns="0" rIns="0" bIns="0" rtlCol="0"/>
            <a:lstStyle/>
            <a:p>
              <a:pPr defTabSz="914400"/>
              <a:endParaRPr sz="1800">
                <a:solidFill>
                  <a:prstClr val="black"/>
                </a:solidFill>
                <a:latin typeface="Calibri"/>
              </a:endParaRPr>
            </a:p>
          </p:txBody>
        </p:sp>
        <p:sp>
          <p:nvSpPr>
            <p:cNvPr id="80" name="object 15">
              <a:extLst>
                <a:ext uri="{FF2B5EF4-FFF2-40B4-BE49-F238E27FC236}">
                  <a16:creationId xmlns:a16="http://schemas.microsoft.com/office/drawing/2014/main" id="{EFD937B7-472E-8342-8DD6-9607A94C8729}"/>
                </a:ext>
              </a:extLst>
            </p:cNvPr>
            <p:cNvSpPr/>
            <p:nvPr/>
          </p:nvSpPr>
          <p:spPr>
            <a:xfrm>
              <a:off x="1980653" y="2798942"/>
              <a:ext cx="501650" cy="586740"/>
            </a:xfrm>
            <a:custGeom>
              <a:avLst/>
              <a:gdLst/>
              <a:ahLst/>
              <a:cxnLst/>
              <a:rect l="l" t="t" r="r" b="b"/>
              <a:pathLst>
                <a:path w="501650" h="586739">
                  <a:moveTo>
                    <a:pt x="501357" y="567778"/>
                  </a:moveTo>
                  <a:lnTo>
                    <a:pt x="494258" y="567309"/>
                  </a:lnTo>
                  <a:lnTo>
                    <a:pt x="489635" y="567118"/>
                  </a:lnTo>
                  <a:lnTo>
                    <a:pt x="480656" y="566635"/>
                  </a:lnTo>
                  <a:lnTo>
                    <a:pt x="438315" y="553085"/>
                  </a:lnTo>
                  <a:lnTo>
                    <a:pt x="403009" y="512051"/>
                  </a:lnTo>
                  <a:lnTo>
                    <a:pt x="390004" y="471335"/>
                  </a:lnTo>
                  <a:lnTo>
                    <a:pt x="384327" y="431012"/>
                  </a:lnTo>
                  <a:lnTo>
                    <a:pt x="381838" y="410273"/>
                  </a:lnTo>
                  <a:lnTo>
                    <a:pt x="372795" y="371348"/>
                  </a:lnTo>
                  <a:lnTo>
                    <a:pt x="340702" y="325513"/>
                  </a:lnTo>
                  <a:lnTo>
                    <a:pt x="291325" y="295313"/>
                  </a:lnTo>
                  <a:lnTo>
                    <a:pt x="269049" y="286778"/>
                  </a:lnTo>
                  <a:lnTo>
                    <a:pt x="262382" y="284378"/>
                  </a:lnTo>
                  <a:lnTo>
                    <a:pt x="257314" y="282663"/>
                  </a:lnTo>
                  <a:lnTo>
                    <a:pt x="264121" y="280441"/>
                  </a:lnTo>
                  <a:lnTo>
                    <a:pt x="265671" y="279933"/>
                  </a:lnTo>
                  <a:lnTo>
                    <a:pt x="297954" y="266573"/>
                  </a:lnTo>
                  <a:lnTo>
                    <a:pt x="318808" y="254901"/>
                  </a:lnTo>
                  <a:lnTo>
                    <a:pt x="346786" y="230060"/>
                  </a:lnTo>
                  <a:lnTo>
                    <a:pt x="370179" y="191414"/>
                  </a:lnTo>
                  <a:lnTo>
                    <a:pt x="380326" y="136626"/>
                  </a:lnTo>
                  <a:lnTo>
                    <a:pt x="379234" y="108826"/>
                  </a:lnTo>
                  <a:lnTo>
                    <a:pt x="372783" y="79679"/>
                  </a:lnTo>
                  <a:lnTo>
                    <a:pt x="357746" y="51295"/>
                  </a:lnTo>
                  <a:lnTo>
                    <a:pt x="330873" y="25793"/>
                  </a:lnTo>
                  <a:lnTo>
                    <a:pt x="314210" y="16776"/>
                  </a:lnTo>
                  <a:lnTo>
                    <a:pt x="314210" y="147002"/>
                  </a:lnTo>
                  <a:lnTo>
                    <a:pt x="313245" y="171462"/>
                  </a:lnTo>
                  <a:lnTo>
                    <a:pt x="298272" y="222935"/>
                  </a:lnTo>
                  <a:lnTo>
                    <a:pt x="269354" y="256006"/>
                  </a:lnTo>
                  <a:lnTo>
                    <a:pt x="217208" y="270421"/>
                  </a:lnTo>
                  <a:lnTo>
                    <a:pt x="196494" y="270027"/>
                  </a:lnTo>
                  <a:lnTo>
                    <a:pt x="176377" y="268986"/>
                  </a:lnTo>
                  <a:lnTo>
                    <a:pt x="156502" y="267474"/>
                  </a:lnTo>
                  <a:lnTo>
                    <a:pt x="136512" y="265709"/>
                  </a:lnTo>
                  <a:lnTo>
                    <a:pt x="136512" y="18923"/>
                  </a:lnTo>
                  <a:lnTo>
                    <a:pt x="184556" y="18923"/>
                  </a:lnTo>
                  <a:lnTo>
                    <a:pt x="214503" y="21221"/>
                  </a:lnTo>
                  <a:lnTo>
                    <a:pt x="263118" y="39509"/>
                  </a:lnTo>
                  <a:lnTo>
                    <a:pt x="294830" y="73469"/>
                  </a:lnTo>
                  <a:lnTo>
                    <a:pt x="311162" y="119329"/>
                  </a:lnTo>
                  <a:lnTo>
                    <a:pt x="314210" y="147002"/>
                  </a:lnTo>
                  <a:lnTo>
                    <a:pt x="314210" y="16776"/>
                  </a:lnTo>
                  <a:lnTo>
                    <a:pt x="253060" y="1511"/>
                  </a:lnTo>
                  <a:lnTo>
                    <a:pt x="216331" y="0"/>
                  </a:lnTo>
                  <a:lnTo>
                    <a:pt x="0" y="0"/>
                  </a:lnTo>
                  <a:lnTo>
                    <a:pt x="0" y="18923"/>
                  </a:lnTo>
                  <a:lnTo>
                    <a:pt x="20485" y="18923"/>
                  </a:lnTo>
                  <a:lnTo>
                    <a:pt x="42049" y="20777"/>
                  </a:lnTo>
                  <a:lnTo>
                    <a:pt x="56121" y="26377"/>
                  </a:lnTo>
                  <a:lnTo>
                    <a:pt x="63779" y="37693"/>
                  </a:lnTo>
                  <a:lnTo>
                    <a:pt x="66103" y="56692"/>
                  </a:lnTo>
                  <a:lnTo>
                    <a:pt x="66103" y="531418"/>
                  </a:lnTo>
                  <a:lnTo>
                    <a:pt x="63830" y="549656"/>
                  </a:lnTo>
                  <a:lnTo>
                    <a:pt x="56248" y="559701"/>
                  </a:lnTo>
                  <a:lnTo>
                    <a:pt x="42227" y="563968"/>
                  </a:lnTo>
                  <a:lnTo>
                    <a:pt x="20612" y="564857"/>
                  </a:lnTo>
                  <a:lnTo>
                    <a:pt x="2565" y="564857"/>
                  </a:lnTo>
                  <a:lnTo>
                    <a:pt x="2565" y="583793"/>
                  </a:lnTo>
                  <a:lnTo>
                    <a:pt x="198348" y="583793"/>
                  </a:lnTo>
                  <a:lnTo>
                    <a:pt x="198348" y="573455"/>
                  </a:lnTo>
                  <a:lnTo>
                    <a:pt x="198348" y="564857"/>
                  </a:lnTo>
                  <a:lnTo>
                    <a:pt x="136512" y="564857"/>
                  </a:lnTo>
                  <a:lnTo>
                    <a:pt x="136512" y="285369"/>
                  </a:lnTo>
                  <a:lnTo>
                    <a:pt x="192659" y="289331"/>
                  </a:lnTo>
                  <a:lnTo>
                    <a:pt x="252806" y="302145"/>
                  </a:lnTo>
                  <a:lnTo>
                    <a:pt x="285635" y="328447"/>
                  </a:lnTo>
                  <a:lnTo>
                    <a:pt x="302234" y="375310"/>
                  </a:lnTo>
                  <a:lnTo>
                    <a:pt x="311048" y="448856"/>
                  </a:lnTo>
                  <a:lnTo>
                    <a:pt x="311531" y="454456"/>
                  </a:lnTo>
                  <a:lnTo>
                    <a:pt x="314312" y="480098"/>
                  </a:lnTo>
                  <a:lnTo>
                    <a:pt x="333438" y="530567"/>
                  </a:lnTo>
                  <a:lnTo>
                    <a:pt x="384124" y="570890"/>
                  </a:lnTo>
                  <a:lnTo>
                    <a:pt x="444792" y="585304"/>
                  </a:lnTo>
                  <a:lnTo>
                    <a:pt x="474497" y="586498"/>
                  </a:lnTo>
                  <a:lnTo>
                    <a:pt x="478383" y="586498"/>
                  </a:lnTo>
                  <a:lnTo>
                    <a:pt x="482206" y="586447"/>
                  </a:lnTo>
                  <a:lnTo>
                    <a:pt x="485940" y="586346"/>
                  </a:lnTo>
                  <a:lnTo>
                    <a:pt x="501357" y="586346"/>
                  </a:lnTo>
                  <a:lnTo>
                    <a:pt x="501357" y="576135"/>
                  </a:lnTo>
                  <a:lnTo>
                    <a:pt x="501357" y="567778"/>
                  </a:lnTo>
                  <a:close/>
                </a:path>
              </a:pathLst>
            </a:custGeom>
            <a:solidFill>
              <a:srgbClr val="131718"/>
            </a:solidFill>
          </p:spPr>
          <p:txBody>
            <a:bodyPr wrap="square" lIns="0" tIns="0" rIns="0" bIns="0" rtlCol="0"/>
            <a:lstStyle/>
            <a:p>
              <a:pPr defTabSz="914400"/>
              <a:endParaRPr sz="1800">
                <a:solidFill>
                  <a:prstClr val="black"/>
                </a:solidFill>
                <a:latin typeface="Calibri"/>
              </a:endParaRPr>
            </a:p>
          </p:txBody>
        </p:sp>
        <p:sp>
          <p:nvSpPr>
            <p:cNvPr id="81" name="object 16">
              <a:extLst>
                <a:ext uri="{FF2B5EF4-FFF2-40B4-BE49-F238E27FC236}">
                  <a16:creationId xmlns:a16="http://schemas.microsoft.com/office/drawing/2014/main" id="{282601B0-FC9A-9C4E-8E3D-45B1DA2ECAF2}"/>
                </a:ext>
              </a:extLst>
            </p:cNvPr>
            <p:cNvSpPr/>
            <p:nvPr/>
          </p:nvSpPr>
          <p:spPr>
            <a:xfrm>
              <a:off x="2568663" y="2790357"/>
              <a:ext cx="594360" cy="603250"/>
            </a:xfrm>
            <a:custGeom>
              <a:avLst/>
              <a:gdLst/>
              <a:ahLst/>
              <a:cxnLst/>
              <a:rect l="l" t="t" r="r" b="b"/>
              <a:pathLst>
                <a:path w="594360" h="603250">
                  <a:moveTo>
                    <a:pt x="594093" y="291058"/>
                  </a:moveTo>
                  <a:lnTo>
                    <a:pt x="590410" y="243509"/>
                  </a:lnTo>
                  <a:lnTo>
                    <a:pt x="579564" y="198158"/>
                  </a:lnTo>
                  <a:lnTo>
                    <a:pt x="561835" y="155689"/>
                  </a:lnTo>
                  <a:lnTo>
                    <a:pt x="537476" y="116725"/>
                  </a:lnTo>
                  <a:lnTo>
                    <a:pt x="515073" y="91338"/>
                  </a:lnTo>
                  <a:lnTo>
                    <a:pt x="515073" y="291909"/>
                  </a:lnTo>
                  <a:lnTo>
                    <a:pt x="512305" y="340626"/>
                  </a:lnTo>
                  <a:lnTo>
                    <a:pt x="504139" y="386829"/>
                  </a:lnTo>
                  <a:lnTo>
                    <a:pt x="490791" y="429844"/>
                  </a:lnTo>
                  <a:lnTo>
                    <a:pt x="472452" y="468998"/>
                  </a:lnTo>
                  <a:lnTo>
                    <a:pt x="449338" y="503618"/>
                  </a:lnTo>
                  <a:lnTo>
                    <a:pt x="417029" y="537210"/>
                  </a:lnTo>
                  <a:lnTo>
                    <a:pt x="380695" y="561797"/>
                  </a:lnTo>
                  <a:lnTo>
                    <a:pt x="341249" y="576897"/>
                  </a:lnTo>
                  <a:lnTo>
                    <a:pt x="299631" y="582041"/>
                  </a:lnTo>
                  <a:lnTo>
                    <a:pt x="255689" y="578167"/>
                  </a:lnTo>
                  <a:lnTo>
                    <a:pt x="216090" y="566737"/>
                  </a:lnTo>
                  <a:lnTo>
                    <a:pt x="181051" y="548017"/>
                  </a:lnTo>
                  <a:lnTo>
                    <a:pt x="150799" y="522312"/>
                  </a:lnTo>
                  <a:lnTo>
                    <a:pt x="125552" y="489889"/>
                  </a:lnTo>
                  <a:lnTo>
                    <a:pt x="105537" y="451040"/>
                  </a:lnTo>
                  <a:lnTo>
                    <a:pt x="90970" y="406057"/>
                  </a:lnTo>
                  <a:lnTo>
                    <a:pt x="82054" y="355206"/>
                  </a:lnTo>
                  <a:lnTo>
                    <a:pt x="79044" y="298767"/>
                  </a:lnTo>
                  <a:lnTo>
                    <a:pt x="83273" y="242785"/>
                  </a:lnTo>
                  <a:lnTo>
                    <a:pt x="95694" y="190131"/>
                  </a:lnTo>
                  <a:lnTo>
                    <a:pt x="115925" y="142036"/>
                  </a:lnTo>
                  <a:lnTo>
                    <a:pt x="143560" y="99707"/>
                  </a:lnTo>
                  <a:lnTo>
                    <a:pt x="177050" y="65481"/>
                  </a:lnTo>
                  <a:lnTo>
                    <a:pt x="214998" y="40424"/>
                  </a:lnTo>
                  <a:lnTo>
                    <a:pt x="256463" y="25031"/>
                  </a:lnTo>
                  <a:lnTo>
                    <a:pt x="300482" y="19799"/>
                  </a:lnTo>
                  <a:lnTo>
                    <a:pt x="343052" y="24625"/>
                  </a:lnTo>
                  <a:lnTo>
                    <a:pt x="383019" y="38811"/>
                  </a:lnTo>
                  <a:lnTo>
                    <a:pt x="419455" y="61899"/>
                  </a:lnTo>
                  <a:lnTo>
                    <a:pt x="451446" y="93446"/>
                  </a:lnTo>
                  <a:lnTo>
                    <a:pt x="478701" y="134378"/>
                  </a:lnTo>
                  <a:lnTo>
                    <a:pt x="498640" y="181914"/>
                  </a:lnTo>
                  <a:lnTo>
                    <a:pt x="510895" y="234823"/>
                  </a:lnTo>
                  <a:lnTo>
                    <a:pt x="515073" y="291909"/>
                  </a:lnTo>
                  <a:lnTo>
                    <a:pt x="515073" y="91338"/>
                  </a:lnTo>
                  <a:lnTo>
                    <a:pt x="471678" y="53124"/>
                  </a:lnTo>
                  <a:lnTo>
                    <a:pt x="432765" y="30264"/>
                  </a:lnTo>
                  <a:lnTo>
                    <a:pt x="390690" y="13627"/>
                  </a:lnTo>
                  <a:lnTo>
                    <a:pt x="346087" y="3454"/>
                  </a:lnTo>
                  <a:lnTo>
                    <a:pt x="299631" y="0"/>
                  </a:lnTo>
                  <a:lnTo>
                    <a:pt x="246253" y="5295"/>
                  </a:lnTo>
                  <a:lnTo>
                    <a:pt x="193395" y="20612"/>
                  </a:lnTo>
                  <a:lnTo>
                    <a:pt x="143370" y="45034"/>
                  </a:lnTo>
                  <a:lnTo>
                    <a:pt x="98450" y="77685"/>
                  </a:lnTo>
                  <a:lnTo>
                    <a:pt x="63830" y="113652"/>
                  </a:lnTo>
                  <a:lnTo>
                    <a:pt x="36360" y="154254"/>
                  </a:lnTo>
                  <a:lnTo>
                    <a:pt x="16370" y="198818"/>
                  </a:lnTo>
                  <a:lnTo>
                    <a:pt x="4140" y="246646"/>
                  </a:lnTo>
                  <a:lnTo>
                    <a:pt x="0" y="297053"/>
                  </a:lnTo>
                  <a:lnTo>
                    <a:pt x="5676" y="360832"/>
                  </a:lnTo>
                  <a:lnTo>
                    <a:pt x="20828" y="414870"/>
                  </a:lnTo>
                  <a:lnTo>
                    <a:pt x="42583" y="459689"/>
                  </a:lnTo>
                  <a:lnTo>
                    <a:pt x="68084" y="495833"/>
                  </a:lnTo>
                  <a:lnTo>
                    <a:pt x="94449" y="523811"/>
                  </a:lnTo>
                  <a:lnTo>
                    <a:pt x="137769" y="557276"/>
                  </a:lnTo>
                  <a:lnTo>
                    <a:pt x="185839" y="582041"/>
                  </a:lnTo>
                  <a:lnTo>
                    <a:pt x="236905" y="597395"/>
                  </a:lnTo>
                  <a:lnTo>
                    <a:pt x="289318" y="602678"/>
                  </a:lnTo>
                  <a:lnTo>
                    <a:pt x="332041" y="599071"/>
                  </a:lnTo>
                  <a:lnTo>
                    <a:pt x="374942" y="588568"/>
                  </a:lnTo>
                  <a:lnTo>
                    <a:pt x="416826" y="571665"/>
                  </a:lnTo>
                  <a:lnTo>
                    <a:pt x="456514" y="548830"/>
                  </a:lnTo>
                  <a:lnTo>
                    <a:pt x="492798" y="520547"/>
                  </a:lnTo>
                  <a:lnTo>
                    <a:pt x="528408" y="482600"/>
                  </a:lnTo>
                  <a:lnTo>
                    <a:pt x="556666" y="439966"/>
                  </a:lnTo>
                  <a:lnTo>
                    <a:pt x="577240" y="393344"/>
                  </a:lnTo>
                  <a:lnTo>
                    <a:pt x="589826" y="343471"/>
                  </a:lnTo>
                  <a:lnTo>
                    <a:pt x="594093" y="291058"/>
                  </a:lnTo>
                  <a:close/>
                </a:path>
              </a:pathLst>
            </a:custGeom>
            <a:solidFill>
              <a:srgbClr val="131718"/>
            </a:solidFill>
          </p:spPr>
          <p:txBody>
            <a:bodyPr wrap="square" lIns="0" tIns="0" rIns="0" bIns="0" rtlCol="0"/>
            <a:lstStyle/>
            <a:p>
              <a:pPr defTabSz="914400"/>
              <a:endParaRPr sz="1800">
                <a:solidFill>
                  <a:prstClr val="black"/>
                </a:solidFill>
                <a:latin typeface="Calibri"/>
              </a:endParaRPr>
            </a:p>
          </p:txBody>
        </p:sp>
        <p:sp>
          <p:nvSpPr>
            <p:cNvPr id="82" name="object 17">
              <a:extLst>
                <a:ext uri="{FF2B5EF4-FFF2-40B4-BE49-F238E27FC236}">
                  <a16:creationId xmlns:a16="http://schemas.microsoft.com/office/drawing/2014/main" id="{E6CFF0A5-17F4-C745-A0BF-3EF78A361E88}"/>
                </a:ext>
              </a:extLst>
            </p:cNvPr>
            <p:cNvSpPr/>
            <p:nvPr/>
          </p:nvSpPr>
          <p:spPr>
            <a:xfrm>
              <a:off x="3273412" y="2798942"/>
              <a:ext cx="581660" cy="592455"/>
            </a:xfrm>
            <a:custGeom>
              <a:avLst/>
              <a:gdLst/>
              <a:ahLst/>
              <a:cxnLst/>
              <a:rect l="l" t="t" r="r" b="b"/>
              <a:pathLst>
                <a:path w="581660" h="592454">
                  <a:moveTo>
                    <a:pt x="581228" y="0"/>
                  </a:moveTo>
                  <a:lnTo>
                    <a:pt x="407771" y="0"/>
                  </a:lnTo>
                  <a:lnTo>
                    <a:pt x="407771" y="18923"/>
                  </a:lnTo>
                  <a:lnTo>
                    <a:pt x="437845" y="18923"/>
                  </a:lnTo>
                  <a:lnTo>
                    <a:pt x="468337" y="19951"/>
                  </a:lnTo>
                  <a:lnTo>
                    <a:pt x="487260" y="24295"/>
                  </a:lnTo>
                  <a:lnTo>
                    <a:pt x="496938" y="33883"/>
                  </a:lnTo>
                  <a:lnTo>
                    <a:pt x="499656" y="50660"/>
                  </a:lnTo>
                  <a:lnTo>
                    <a:pt x="499656" y="303911"/>
                  </a:lnTo>
                  <a:lnTo>
                    <a:pt x="497065" y="357428"/>
                  </a:lnTo>
                  <a:lnTo>
                    <a:pt x="489292" y="405599"/>
                  </a:lnTo>
                  <a:lnTo>
                    <a:pt x="476389" y="448310"/>
                  </a:lnTo>
                  <a:lnTo>
                    <a:pt x="458381" y="485482"/>
                  </a:lnTo>
                  <a:lnTo>
                    <a:pt x="435292" y="517017"/>
                  </a:lnTo>
                  <a:lnTo>
                    <a:pt x="379577" y="558685"/>
                  </a:lnTo>
                  <a:lnTo>
                    <a:pt x="314223" y="573455"/>
                  </a:lnTo>
                  <a:lnTo>
                    <a:pt x="273939" y="569353"/>
                  </a:lnTo>
                  <a:lnTo>
                    <a:pt x="209321" y="536549"/>
                  </a:lnTo>
                  <a:lnTo>
                    <a:pt x="166090" y="471170"/>
                  </a:lnTo>
                  <a:lnTo>
                    <a:pt x="152552" y="426326"/>
                  </a:lnTo>
                  <a:lnTo>
                    <a:pt x="144411" y="373430"/>
                  </a:lnTo>
                  <a:lnTo>
                    <a:pt x="141693" y="312508"/>
                  </a:lnTo>
                  <a:lnTo>
                    <a:pt x="141693" y="18923"/>
                  </a:lnTo>
                  <a:lnTo>
                    <a:pt x="227558" y="18923"/>
                  </a:lnTo>
                  <a:lnTo>
                    <a:pt x="227558" y="10325"/>
                  </a:lnTo>
                  <a:lnTo>
                    <a:pt x="227558" y="0"/>
                  </a:lnTo>
                  <a:lnTo>
                    <a:pt x="0" y="0"/>
                  </a:lnTo>
                  <a:lnTo>
                    <a:pt x="0" y="18923"/>
                  </a:lnTo>
                  <a:lnTo>
                    <a:pt x="26644" y="18923"/>
                  </a:lnTo>
                  <a:lnTo>
                    <a:pt x="47980" y="20307"/>
                  </a:lnTo>
                  <a:lnTo>
                    <a:pt x="61722" y="25895"/>
                  </a:lnTo>
                  <a:lnTo>
                    <a:pt x="69088" y="37871"/>
                  </a:lnTo>
                  <a:lnTo>
                    <a:pt x="71272" y="58381"/>
                  </a:lnTo>
                  <a:lnTo>
                    <a:pt x="71272" y="350266"/>
                  </a:lnTo>
                  <a:lnTo>
                    <a:pt x="76695" y="407708"/>
                  </a:lnTo>
                  <a:lnTo>
                    <a:pt x="92786" y="458825"/>
                  </a:lnTo>
                  <a:lnTo>
                    <a:pt x="119253" y="502970"/>
                  </a:lnTo>
                  <a:lnTo>
                    <a:pt x="155778" y="539445"/>
                  </a:lnTo>
                  <a:lnTo>
                    <a:pt x="190550" y="561924"/>
                  </a:lnTo>
                  <a:lnTo>
                    <a:pt x="229489" y="578535"/>
                  </a:lnTo>
                  <a:lnTo>
                    <a:pt x="271170" y="588848"/>
                  </a:lnTo>
                  <a:lnTo>
                    <a:pt x="314223" y="592391"/>
                  </a:lnTo>
                  <a:lnTo>
                    <a:pt x="358711" y="587171"/>
                  </a:lnTo>
                  <a:lnTo>
                    <a:pt x="388239" y="575779"/>
                  </a:lnTo>
                  <a:lnTo>
                    <a:pt x="394246" y="573455"/>
                  </a:lnTo>
                  <a:lnTo>
                    <a:pt x="398868" y="571677"/>
                  </a:lnTo>
                  <a:lnTo>
                    <a:pt x="434187" y="546201"/>
                  </a:lnTo>
                  <a:lnTo>
                    <a:pt x="464121" y="511035"/>
                  </a:lnTo>
                  <a:lnTo>
                    <a:pt x="483463" y="476923"/>
                  </a:lnTo>
                  <a:lnTo>
                    <a:pt x="498665" y="437819"/>
                  </a:lnTo>
                  <a:lnTo>
                    <a:pt x="509651" y="394119"/>
                  </a:lnTo>
                  <a:lnTo>
                    <a:pt x="516318" y="346214"/>
                  </a:lnTo>
                  <a:lnTo>
                    <a:pt x="518553" y="294487"/>
                  </a:lnTo>
                  <a:lnTo>
                    <a:pt x="518553" y="35242"/>
                  </a:lnTo>
                  <a:lnTo>
                    <a:pt x="518553" y="18923"/>
                  </a:lnTo>
                  <a:lnTo>
                    <a:pt x="581228" y="18923"/>
                  </a:lnTo>
                  <a:lnTo>
                    <a:pt x="581228" y="10325"/>
                  </a:lnTo>
                  <a:lnTo>
                    <a:pt x="581228" y="0"/>
                  </a:lnTo>
                  <a:close/>
                </a:path>
              </a:pathLst>
            </a:custGeom>
            <a:solidFill>
              <a:srgbClr val="131718"/>
            </a:solidFill>
          </p:spPr>
          <p:txBody>
            <a:bodyPr wrap="square" lIns="0" tIns="0" rIns="0" bIns="0" rtlCol="0"/>
            <a:lstStyle/>
            <a:p>
              <a:pPr defTabSz="914400"/>
              <a:endParaRPr sz="1800">
                <a:solidFill>
                  <a:prstClr val="black"/>
                </a:solidFill>
                <a:latin typeface="Calibri"/>
              </a:endParaRPr>
            </a:p>
          </p:txBody>
        </p:sp>
        <p:sp>
          <p:nvSpPr>
            <p:cNvPr id="83" name="object 18">
              <a:extLst>
                <a:ext uri="{FF2B5EF4-FFF2-40B4-BE49-F238E27FC236}">
                  <a16:creationId xmlns:a16="http://schemas.microsoft.com/office/drawing/2014/main" id="{B4322254-D9A2-554E-8B51-843D360EBC13}"/>
                </a:ext>
              </a:extLst>
            </p:cNvPr>
            <p:cNvSpPr/>
            <p:nvPr/>
          </p:nvSpPr>
          <p:spPr>
            <a:xfrm>
              <a:off x="3967912" y="2798942"/>
              <a:ext cx="411480" cy="584200"/>
            </a:xfrm>
            <a:custGeom>
              <a:avLst/>
              <a:gdLst/>
              <a:ahLst/>
              <a:cxnLst/>
              <a:rect l="l" t="t" r="r" b="b"/>
              <a:pathLst>
                <a:path w="411479" h="584200">
                  <a:moveTo>
                    <a:pt x="411226" y="168160"/>
                  </a:moveTo>
                  <a:lnTo>
                    <a:pt x="397370" y="103136"/>
                  </a:lnTo>
                  <a:lnTo>
                    <a:pt x="360210" y="50723"/>
                  </a:lnTo>
                  <a:lnTo>
                    <a:pt x="334810" y="32232"/>
                  </a:lnTo>
                  <a:lnTo>
                    <a:pt x="334810" y="166585"/>
                  </a:lnTo>
                  <a:lnTo>
                    <a:pt x="328218" y="226707"/>
                  </a:lnTo>
                  <a:lnTo>
                    <a:pt x="311238" y="273735"/>
                  </a:lnTo>
                  <a:lnTo>
                    <a:pt x="288023" y="307682"/>
                  </a:lnTo>
                  <a:lnTo>
                    <a:pt x="251701" y="334035"/>
                  </a:lnTo>
                  <a:lnTo>
                    <a:pt x="203492" y="344246"/>
                  </a:lnTo>
                  <a:lnTo>
                    <a:pt x="186537" y="343573"/>
                  </a:lnTo>
                  <a:lnTo>
                    <a:pt x="168529" y="341680"/>
                  </a:lnTo>
                  <a:lnTo>
                    <a:pt x="151917" y="338747"/>
                  </a:lnTo>
                  <a:lnTo>
                    <a:pt x="139115" y="334962"/>
                  </a:lnTo>
                  <a:lnTo>
                    <a:pt x="139115" y="18935"/>
                  </a:lnTo>
                  <a:lnTo>
                    <a:pt x="192316" y="18935"/>
                  </a:lnTo>
                  <a:lnTo>
                    <a:pt x="222592" y="21145"/>
                  </a:lnTo>
                  <a:lnTo>
                    <a:pt x="273710" y="38493"/>
                  </a:lnTo>
                  <a:lnTo>
                    <a:pt x="311708" y="74739"/>
                  </a:lnTo>
                  <a:lnTo>
                    <a:pt x="332232" y="131445"/>
                  </a:lnTo>
                  <a:lnTo>
                    <a:pt x="334810" y="166585"/>
                  </a:lnTo>
                  <a:lnTo>
                    <a:pt x="334810" y="32232"/>
                  </a:lnTo>
                  <a:lnTo>
                    <a:pt x="330085" y="28790"/>
                  </a:lnTo>
                  <a:lnTo>
                    <a:pt x="294132" y="12915"/>
                  </a:lnTo>
                  <a:lnTo>
                    <a:pt x="284899" y="10744"/>
                  </a:lnTo>
                  <a:lnTo>
                    <a:pt x="283108" y="10325"/>
                  </a:lnTo>
                  <a:lnTo>
                    <a:pt x="252895" y="3251"/>
                  </a:lnTo>
                  <a:lnTo>
                    <a:pt x="206908" y="0"/>
                  </a:lnTo>
                  <a:lnTo>
                    <a:pt x="0" y="0"/>
                  </a:lnTo>
                  <a:lnTo>
                    <a:pt x="0" y="18935"/>
                  </a:lnTo>
                  <a:lnTo>
                    <a:pt x="5156" y="18935"/>
                  </a:lnTo>
                  <a:lnTo>
                    <a:pt x="35128" y="19824"/>
                  </a:lnTo>
                  <a:lnTo>
                    <a:pt x="54737" y="26009"/>
                  </a:lnTo>
                  <a:lnTo>
                    <a:pt x="65430" y="42824"/>
                  </a:lnTo>
                  <a:lnTo>
                    <a:pt x="68592" y="74739"/>
                  </a:lnTo>
                  <a:lnTo>
                    <a:pt x="68668" y="529691"/>
                  </a:lnTo>
                  <a:lnTo>
                    <a:pt x="66776" y="549605"/>
                  </a:lnTo>
                  <a:lnTo>
                    <a:pt x="59169" y="560095"/>
                  </a:lnTo>
                  <a:lnTo>
                    <a:pt x="43014" y="564172"/>
                  </a:lnTo>
                  <a:lnTo>
                    <a:pt x="15455" y="564857"/>
                  </a:lnTo>
                  <a:lnTo>
                    <a:pt x="10287" y="564857"/>
                  </a:lnTo>
                  <a:lnTo>
                    <a:pt x="10287" y="583793"/>
                  </a:lnTo>
                  <a:lnTo>
                    <a:pt x="201764" y="583793"/>
                  </a:lnTo>
                  <a:lnTo>
                    <a:pt x="201764" y="573455"/>
                  </a:lnTo>
                  <a:lnTo>
                    <a:pt x="201764" y="564857"/>
                  </a:lnTo>
                  <a:lnTo>
                    <a:pt x="139115" y="564857"/>
                  </a:lnTo>
                  <a:lnTo>
                    <a:pt x="139115" y="353771"/>
                  </a:lnTo>
                  <a:lnTo>
                    <a:pt x="153758" y="357327"/>
                  </a:lnTo>
                  <a:lnTo>
                    <a:pt x="170192" y="360337"/>
                  </a:lnTo>
                  <a:lnTo>
                    <a:pt x="187375" y="362407"/>
                  </a:lnTo>
                  <a:lnTo>
                    <a:pt x="204330" y="363181"/>
                  </a:lnTo>
                  <a:lnTo>
                    <a:pt x="222719" y="362534"/>
                  </a:lnTo>
                  <a:lnTo>
                    <a:pt x="243535" y="360438"/>
                  </a:lnTo>
                  <a:lnTo>
                    <a:pt x="265125" y="356628"/>
                  </a:lnTo>
                  <a:lnTo>
                    <a:pt x="275412" y="353771"/>
                  </a:lnTo>
                  <a:lnTo>
                    <a:pt x="283883" y="351409"/>
                  </a:lnTo>
                  <a:lnTo>
                    <a:pt x="285851" y="350862"/>
                  </a:lnTo>
                  <a:lnTo>
                    <a:pt x="329069" y="329323"/>
                  </a:lnTo>
                  <a:lnTo>
                    <a:pt x="363918" y="299224"/>
                  </a:lnTo>
                  <a:lnTo>
                    <a:pt x="389712" y="261632"/>
                  </a:lnTo>
                  <a:lnTo>
                    <a:pt x="405726" y="217589"/>
                  </a:lnTo>
                  <a:lnTo>
                    <a:pt x="411226" y="168160"/>
                  </a:lnTo>
                  <a:close/>
                </a:path>
              </a:pathLst>
            </a:custGeom>
            <a:solidFill>
              <a:srgbClr val="131718"/>
            </a:solidFill>
          </p:spPr>
          <p:txBody>
            <a:bodyPr wrap="square" lIns="0" tIns="0" rIns="0" bIns="0" rtlCol="0"/>
            <a:lstStyle/>
            <a:p>
              <a:pPr defTabSz="914400"/>
              <a:endParaRPr sz="1800">
                <a:solidFill>
                  <a:prstClr val="black"/>
                </a:solidFill>
                <a:latin typeface="Calibri"/>
              </a:endParaRPr>
            </a:p>
          </p:txBody>
        </p:sp>
        <p:sp>
          <p:nvSpPr>
            <p:cNvPr id="84" name="object 19">
              <a:extLst>
                <a:ext uri="{FF2B5EF4-FFF2-40B4-BE49-F238E27FC236}">
                  <a16:creationId xmlns:a16="http://schemas.microsoft.com/office/drawing/2014/main" id="{9D775922-E106-D749-8E28-17D4B4D4453C}"/>
                </a:ext>
              </a:extLst>
            </p:cNvPr>
            <p:cNvSpPr/>
            <p:nvPr/>
          </p:nvSpPr>
          <p:spPr>
            <a:xfrm>
              <a:off x="923753" y="779175"/>
              <a:ext cx="30480" cy="3481070"/>
            </a:xfrm>
            <a:custGeom>
              <a:avLst/>
              <a:gdLst/>
              <a:ahLst/>
              <a:cxnLst/>
              <a:rect l="l" t="t" r="r" b="b"/>
              <a:pathLst>
                <a:path w="30480" h="3481070">
                  <a:moveTo>
                    <a:pt x="30220" y="0"/>
                  </a:moveTo>
                  <a:lnTo>
                    <a:pt x="0" y="0"/>
                  </a:lnTo>
                  <a:lnTo>
                    <a:pt x="0" y="3480538"/>
                  </a:lnTo>
                  <a:lnTo>
                    <a:pt x="30220" y="3480538"/>
                  </a:lnTo>
                  <a:lnTo>
                    <a:pt x="30220" y="0"/>
                  </a:lnTo>
                  <a:close/>
                </a:path>
              </a:pathLst>
            </a:custGeom>
            <a:solidFill>
              <a:srgbClr val="131718"/>
            </a:solidFill>
          </p:spPr>
          <p:txBody>
            <a:bodyPr wrap="square" lIns="0" tIns="0" rIns="0" bIns="0" rtlCol="0"/>
            <a:lstStyle/>
            <a:p>
              <a:pPr defTabSz="914400"/>
              <a:endParaRPr sz="1800">
                <a:solidFill>
                  <a:prstClr val="black"/>
                </a:solidFill>
                <a:latin typeface="Calibri"/>
              </a:endParaRPr>
            </a:p>
          </p:txBody>
        </p:sp>
        <p:sp>
          <p:nvSpPr>
            <p:cNvPr id="85" name="object 20">
              <a:extLst>
                <a:ext uri="{FF2B5EF4-FFF2-40B4-BE49-F238E27FC236}">
                  <a16:creationId xmlns:a16="http://schemas.microsoft.com/office/drawing/2014/main" id="{238A8105-FD3B-2941-B7C5-B9EDCA4195EC}"/>
                </a:ext>
              </a:extLst>
            </p:cNvPr>
            <p:cNvSpPr/>
            <p:nvPr/>
          </p:nvSpPr>
          <p:spPr>
            <a:xfrm>
              <a:off x="482452" y="779185"/>
              <a:ext cx="179416" cy="179406"/>
            </a:xfrm>
            <a:prstGeom prst="rect">
              <a:avLst/>
            </a:prstGeom>
            <a:blipFill>
              <a:blip r:embed="rId2" cstate="print"/>
              <a:stretch>
                <a:fillRect/>
              </a:stretch>
            </a:blipFill>
          </p:spPr>
          <p:txBody>
            <a:bodyPr wrap="square" lIns="0" tIns="0" rIns="0" bIns="0" rtlCol="0"/>
            <a:lstStyle/>
            <a:p>
              <a:pPr defTabSz="914400"/>
              <a:endParaRPr sz="1800">
                <a:solidFill>
                  <a:prstClr val="black"/>
                </a:solidFill>
                <a:latin typeface="Calibri"/>
              </a:endParaRPr>
            </a:p>
          </p:txBody>
        </p:sp>
        <p:sp>
          <p:nvSpPr>
            <p:cNvPr id="86" name="object 21">
              <a:extLst>
                <a:ext uri="{FF2B5EF4-FFF2-40B4-BE49-F238E27FC236}">
                  <a16:creationId xmlns:a16="http://schemas.microsoft.com/office/drawing/2014/main" id="{DF96FEDF-68B9-F447-A997-92039F0CCE0E}"/>
                </a:ext>
              </a:extLst>
            </p:cNvPr>
            <p:cNvSpPr/>
            <p:nvPr/>
          </p:nvSpPr>
          <p:spPr>
            <a:xfrm>
              <a:off x="482452" y="1164591"/>
              <a:ext cx="179416" cy="179406"/>
            </a:xfrm>
            <a:prstGeom prst="rect">
              <a:avLst/>
            </a:prstGeom>
            <a:blipFill>
              <a:blip r:embed="rId3" cstate="print"/>
              <a:stretch>
                <a:fillRect/>
              </a:stretch>
            </a:blipFill>
          </p:spPr>
          <p:txBody>
            <a:bodyPr wrap="square" lIns="0" tIns="0" rIns="0" bIns="0" rtlCol="0"/>
            <a:lstStyle/>
            <a:p>
              <a:pPr defTabSz="914400"/>
              <a:endParaRPr sz="1800">
                <a:solidFill>
                  <a:prstClr val="black"/>
                </a:solidFill>
                <a:latin typeface="Calibri"/>
              </a:endParaRPr>
            </a:p>
          </p:txBody>
        </p:sp>
        <p:sp>
          <p:nvSpPr>
            <p:cNvPr id="87" name="object 22">
              <a:extLst>
                <a:ext uri="{FF2B5EF4-FFF2-40B4-BE49-F238E27FC236}">
                  <a16:creationId xmlns:a16="http://schemas.microsoft.com/office/drawing/2014/main" id="{E4C68D91-FDC2-1140-AED4-C65DB441A3EC}"/>
                </a:ext>
              </a:extLst>
            </p:cNvPr>
            <p:cNvSpPr/>
            <p:nvPr/>
          </p:nvSpPr>
          <p:spPr>
            <a:xfrm>
              <a:off x="482452" y="1549999"/>
              <a:ext cx="179416" cy="179406"/>
            </a:xfrm>
            <a:prstGeom prst="rect">
              <a:avLst/>
            </a:prstGeom>
            <a:blipFill>
              <a:blip r:embed="rId4" cstate="print"/>
              <a:stretch>
                <a:fillRect/>
              </a:stretch>
            </a:blipFill>
          </p:spPr>
          <p:txBody>
            <a:bodyPr wrap="square" lIns="0" tIns="0" rIns="0" bIns="0" rtlCol="0"/>
            <a:lstStyle/>
            <a:p>
              <a:pPr defTabSz="914400"/>
              <a:endParaRPr sz="1800">
                <a:solidFill>
                  <a:prstClr val="black"/>
                </a:solidFill>
                <a:latin typeface="Calibri"/>
              </a:endParaRPr>
            </a:p>
          </p:txBody>
        </p:sp>
        <p:sp>
          <p:nvSpPr>
            <p:cNvPr id="88" name="object 23">
              <a:extLst>
                <a:ext uri="{FF2B5EF4-FFF2-40B4-BE49-F238E27FC236}">
                  <a16:creationId xmlns:a16="http://schemas.microsoft.com/office/drawing/2014/main" id="{BEB693B3-B5F4-7142-8CC4-1221CB1A797B}"/>
                </a:ext>
              </a:extLst>
            </p:cNvPr>
            <p:cNvSpPr/>
            <p:nvPr/>
          </p:nvSpPr>
          <p:spPr>
            <a:xfrm>
              <a:off x="482452" y="1935405"/>
              <a:ext cx="179416" cy="179406"/>
            </a:xfrm>
            <a:prstGeom prst="rect">
              <a:avLst/>
            </a:prstGeom>
            <a:blipFill>
              <a:blip r:embed="rId5" cstate="print"/>
              <a:stretch>
                <a:fillRect/>
              </a:stretch>
            </a:blipFill>
          </p:spPr>
          <p:txBody>
            <a:bodyPr wrap="square" lIns="0" tIns="0" rIns="0" bIns="0" rtlCol="0"/>
            <a:lstStyle/>
            <a:p>
              <a:pPr defTabSz="914400"/>
              <a:endParaRPr sz="1800">
                <a:solidFill>
                  <a:prstClr val="black"/>
                </a:solidFill>
                <a:latin typeface="Calibri"/>
              </a:endParaRPr>
            </a:p>
          </p:txBody>
        </p:sp>
        <p:sp>
          <p:nvSpPr>
            <p:cNvPr id="89" name="object 24">
              <a:extLst>
                <a:ext uri="{FF2B5EF4-FFF2-40B4-BE49-F238E27FC236}">
                  <a16:creationId xmlns:a16="http://schemas.microsoft.com/office/drawing/2014/main" id="{3A77EBDB-4F4E-164F-9151-658AE5039A7D}"/>
                </a:ext>
              </a:extLst>
            </p:cNvPr>
            <p:cNvSpPr/>
            <p:nvPr/>
          </p:nvSpPr>
          <p:spPr>
            <a:xfrm>
              <a:off x="1299434" y="3809298"/>
              <a:ext cx="449127" cy="449127"/>
            </a:xfrm>
            <a:prstGeom prst="rect">
              <a:avLst/>
            </a:prstGeom>
            <a:blipFill>
              <a:blip r:embed="rId6" cstate="print"/>
              <a:stretch>
                <a:fillRect/>
              </a:stretch>
            </a:blipFill>
          </p:spPr>
          <p:txBody>
            <a:bodyPr wrap="square" lIns="0" tIns="0" rIns="0" bIns="0" rtlCol="0"/>
            <a:lstStyle/>
            <a:p>
              <a:pPr defTabSz="914400"/>
              <a:endParaRPr sz="1800">
                <a:solidFill>
                  <a:prstClr val="black"/>
                </a:solidFill>
                <a:latin typeface="Calibri"/>
              </a:endParaRPr>
            </a:p>
          </p:txBody>
        </p:sp>
        <p:sp>
          <p:nvSpPr>
            <p:cNvPr id="90" name="object 25">
              <a:extLst>
                <a:ext uri="{FF2B5EF4-FFF2-40B4-BE49-F238E27FC236}">
                  <a16:creationId xmlns:a16="http://schemas.microsoft.com/office/drawing/2014/main" id="{B2AA36E9-584F-0F47-8BFF-5F3F6E5927F8}"/>
                </a:ext>
              </a:extLst>
            </p:cNvPr>
            <p:cNvSpPr/>
            <p:nvPr/>
          </p:nvSpPr>
          <p:spPr>
            <a:xfrm>
              <a:off x="3855961" y="3810243"/>
              <a:ext cx="1109516" cy="443806"/>
            </a:xfrm>
            <a:prstGeom prst="rect">
              <a:avLst/>
            </a:prstGeom>
            <a:blipFill>
              <a:blip r:embed="rId7" cstate="print"/>
              <a:stretch>
                <a:fillRect/>
              </a:stretch>
            </a:blipFill>
          </p:spPr>
          <p:txBody>
            <a:bodyPr wrap="square" lIns="0" tIns="0" rIns="0" bIns="0" rtlCol="0"/>
            <a:lstStyle/>
            <a:p>
              <a:pPr defTabSz="914400"/>
              <a:endParaRPr sz="1800">
                <a:solidFill>
                  <a:prstClr val="black"/>
                </a:solidFill>
                <a:latin typeface="Calibri"/>
              </a:endParaRPr>
            </a:p>
          </p:txBody>
        </p:sp>
        <p:sp>
          <p:nvSpPr>
            <p:cNvPr id="91" name="object 26">
              <a:extLst>
                <a:ext uri="{FF2B5EF4-FFF2-40B4-BE49-F238E27FC236}">
                  <a16:creationId xmlns:a16="http://schemas.microsoft.com/office/drawing/2014/main" id="{7949BCD6-D22B-9741-9EF1-589FA76E9026}"/>
                </a:ext>
              </a:extLst>
            </p:cNvPr>
            <p:cNvSpPr/>
            <p:nvPr/>
          </p:nvSpPr>
          <p:spPr>
            <a:xfrm>
              <a:off x="5216562" y="3811529"/>
              <a:ext cx="437223" cy="446865"/>
            </a:xfrm>
            <a:prstGeom prst="rect">
              <a:avLst/>
            </a:prstGeom>
            <a:blipFill>
              <a:blip r:embed="rId8" cstate="print"/>
              <a:stretch>
                <a:fillRect/>
              </a:stretch>
            </a:blipFill>
          </p:spPr>
          <p:txBody>
            <a:bodyPr wrap="square" lIns="0" tIns="0" rIns="0" bIns="0" rtlCol="0"/>
            <a:lstStyle/>
            <a:p>
              <a:pPr defTabSz="914400"/>
              <a:endParaRPr sz="1800">
                <a:solidFill>
                  <a:prstClr val="black"/>
                </a:solidFill>
                <a:latin typeface="Calibri"/>
              </a:endParaRPr>
            </a:p>
          </p:txBody>
        </p:sp>
        <p:sp>
          <p:nvSpPr>
            <p:cNvPr id="92" name="object 27">
              <a:extLst>
                <a:ext uri="{FF2B5EF4-FFF2-40B4-BE49-F238E27FC236}">
                  <a16:creationId xmlns:a16="http://schemas.microsoft.com/office/drawing/2014/main" id="{329B43D7-723C-CF42-A462-679631413D4C}"/>
                </a:ext>
              </a:extLst>
            </p:cNvPr>
            <p:cNvSpPr/>
            <p:nvPr/>
          </p:nvSpPr>
          <p:spPr>
            <a:xfrm>
              <a:off x="2524353" y="3886989"/>
              <a:ext cx="1080135" cy="368300"/>
            </a:xfrm>
            <a:custGeom>
              <a:avLst/>
              <a:gdLst/>
              <a:ahLst/>
              <a:cxnLst/>
              <a:rect l="l" t="t" r="r" b="b"/>
              <a:pathLst>
                <a:path w="1080135" h="368300">
                  <a:moveTo>
                    <a:pt x="701789" y="120789"/>
                  </a:moveTo>
                  <a:lnTo>
                    <a:pt x="692137" y="73952"/>
                  </a:lnTo>
                  <a:lnTo>
                    <a:pt x="665505" y="35534"/>
                  </a:lnTo>
                  <a:lnTo>
                    <a:pt x="625335" y="9563"/>
                  </a:lnTo>
                  <a:lnTo>
                    <a:pt x="575094" y="12"/>
                  </a:lnTo>
                  <a:lnTo>
                    <a:pt x="545528" y="3073"/>
                  </a:lnTo>
                  <a:lnTo>
                    <a:pt x="517474" y="12344"/>
                  </a:lnTo>
                  <a:lnTo>
                    <a:pt x="492455" y="27978"/>
                  </a:lnTo>
                  <a:lnTo>
                    <a:pt x="471995" y="50088"/>
                  </a:lnTo>
                  <a:lnTo>
                    <a:pt x="451535" y="27978"/>
                  </a:lnTo>
                  <a:lnTo>
                    <a:pt x="426516" y="12344"/>
                  </a:lnTo>
                  <a:lnTo>
                    <a:pt x="398462" y="3073"/>
                  </a:lnTo>
                  <a:lnTo>
                    <a:pt x="368884" y="12"/>
                  </a:lnTo>
                  <a:lnTo>
                    <a:pt x="318643" y="9563"/>
                  </a:lnTo>
                  <a:lnTo>
                    <a:pt x="278472" y="35534"/>
                  </a:lnTo>
                  <a:lnTo>
                    <a:pt x="251841" y="73952"/>
                  </a:lnTo>
                  <a:lnTo>
                    <a:pt x="242201" y="120789"/>
                  </a:lnTo>
                  <a:lnTo>
                    <a:pt x="242201" y="299974"/>
                  </a:lnTo>
                  <a:lnTo>
                    <a:pt x="163347" y="299974"/>
                  </a:lnTo>
                  <a:lnTo>
                    <a:pt x="119380" y="293077"/>
                  </a:lnTo>
                  <a:lnTo>
                    <a:pt x="88773" y="272288"/>
                  </a:lnTo>
                  <a:lnTo>
                    <a:pt x="70878" y="237490"/>
                  </a:lnTo>
                  <a:lnTo>
                    <a:pt x="65062" y="188531"/>
                  </a:lnTo>
                  <a:lnTo>
                    <a:pt x="65062" y="0"/>
                  </a:lnTo>
                  <a:lnTo>
                    <a:pt x="0" y="0"/>
                  </a:lnTo>
                  <a:lnTo>
                    <a:pt x="0" y="204457"/>
                  </a:lnTo>
                  <a:lnTo>
                    <a:pt x="7010" y="255816"/>
                  </a:lnTo>
                  <a:lnTo>
                    <a:pt x="27178" y="298996"/>
                  </a:lnTo>
                  <a:lnTo>
                    <a:pt x="59207" y="332143"/>
                  </a:lnTo>
                  <a:lnTo>
                    <a:pt x="101803" y="353390"/>
                  </a:lnTo>
                  <a:lnTo>
                    <a:pt x="153657" y="360895"/>
                  </a:lnTo>
                  <a:lnTo>
                    <a:pt x="242201" y="360895"/>
                  </a:lnTo>
                  <a:lnTo>
                    <a:pt x="247027" y="360895"/>
                  </a:lnTo>
                  <a:lnTo>
                    <a:pt x="307009" y="360895"/>
                  </a:lnTo>
                  <a:lnTo>
                    <a:pt x="307009" y="135521"/>
                  </a:lnTo>
                  <a:lnTo>
                    <a:pt x="311518" y="105054"/>
                  </a:lnTo>
                  <a:lnTo>
                    <a:pt x="324319" y="81851"/>
                  </a:lnTo>
                  <a:lnTo>
                    <a:pt x="344309" y="67056"/>
                  </a:lnTo>
                  <a:lnTo>
                    <a:pt x="370370" y="61874"/>
                  </a:lnTo>
                  <a:lnTo>
                    <a:pt x="398881" y="66497"/>
                  </a:lnTo>
                  <a:lnTo>
                    <a:pt x="420712" y="81203"/>
                  </a:lnTo>
                  <a:lnTo>
                    <a:pt x="434670" y="107226"/>
                  </a:lnTo>
                  <a:lnTo>
                    <a:pt x="439585" y="145821"/>
                  </a:lnTo>
                  <a:lnTo>
                    <a:pt x="439585" y="360895"/>
                  </a:lnTo>
                  <a:lnTo>
                    <a:pt x="504393" y="360895"/>
                  </a:lnTo>
                  <a:lnTo>
                    <a:pt x="504393" y="145821"/>
                  </a:lnTo>
                  <a:lnTo>
                    <a:pt x="509308" y="107226"/>
                  </a:lnTo>
                  <a:lnTo>
                    <a:pt x="523278" y="81203"/>
                  </a:lnTo>
                  <a:lnTo>
                    <a:pt x="545096" y="66497"/>
                  </a:lnTo>
                  <a:lnTo>
                    <a:pt x="573620" y="61874"/>
                  </a:lnTo>
                  <a:lnTo>
                    <a:pt x="599681" y="67056"/>
                  </a:lnTo>
                  <a:lnTo>
                    <a:pt x="619658" y="81851"/>
                  </a:lnTo>
                  <a:lnTo>
                    <a:pt x="632460" y="105054"/>
                  </a:lnTo>
                  <a:lnTo>
                    <a:pt x="636968" y="135521"/>
                  </a:lnTo>
                  <a:lnTo>
                    <a:pt x="636968" y="360895"/>
                  </a:lnTo>
                  <a:lnTo>
                    <a:pt x="701789" y="360895"/>
                  </a:lnTo>
                  <a:lnTo>
                    <a:pt x="701789" y="120789"/>
                  </a:lnTo>
                  <a:close/>
                </a:path>
                <a:path w="1080135" h="368300">
                  <a:moveTo>
                    <a:pt x="1079754" y="167919"/>
                  </a:moveTo>
                  <a:lnTo>
                    <a:pt x="1074115" y="120205"/>
                  </a:lnTo>
                  <a:lnTo>
                    <a:pt x="1057770" y="79222"/>
                  </a:lnTo>
                  <a:lnTo>
                    <a:pt x="1031519" y="45859"/>
                  </a:lnTo>
                  <a:lnTo>
                    <a:pt x="996175" y="20955"/>
                  </a:lnTo>
                  <a:lnTo>
                    <a:pt x="952576" y="5384"/>
                  </a:lnTo>
                  <a:lnTo>
                    <a:pt x="901522" y="12"/>
                  </a:lnTo>
                  <a:lnTo>
                    <a:pt x="848614" y="6362"/>
                  </a:lnTo>
                  <a:lnTo>
                    <a:pt x="803757" y="24371"/>
                  </a:lnTo>
                  <a:lnTo>
                    <a:pt x="767664" y="52387"/>
                  </a:lnTo>
                  <a:lnTo>
                    <a:pt x="741032" y="88823"/>
                  </a:lnTo>
                  <a:lnTo>
                    <a:pt x="724535" y="132041"/>
                  </a:lnTo>
                  <a:lnTo>
                    <a:pt x="718883" y="180454"/>
                  </a:lnTo>
                  <a:lnTo>
                    <a:pt x="724700" y="230416"/>
                  </a:lnTo>
                  <a:lnTo>
                    <a:pt x="741349" y="275297"/>
                  </a:lnTo>
                  <a:lnTo>
                    <a:pt x="767676" y="313296"/>
                  </a:lnTo>
                  <a:lnTo>
                    <a:pt x="802462" y="342646"/>
                  </a:lnTo>
                  <a:lnTo>
                    <a:pt x="844524" y="361556"/>
                  </a:lnTo>
                  <a:lnTo>
                    <a:pt x="892695" y="368249"/>
                  </a:lnTo>
                  <a:lnTo>
                    <a:pt x="922972" y="365658"/>
                  </a:lnTo>
                  <a:lnTo>
                    <a:pt x="968908" y="347751"/>
                  </a:lnTo>
                  <a:lnTo>
                    <a:pt x="988428" y="257784"/>
                  </a:lnTo>
                  <a:lnTo>
                    <a:pt x="970368" y="277190"/>
                  </a:lnTo>
                  <a:lnTo>
                    <a:pt x="949401" y="292582"/>
                  </a:lnTo>
                  <a:lnTo>
                    <a:pt x="899312" y="306400"/>
                  </a:lnTo>
                  <a:lnTo>
                    <a:pt x="852665" y="296748"/>
                  </a:lnTo>
                  <a:lnTo>
                    <a:pt x="816089" y="270586"/>
                  </a:lnTo>
                  <a:lnTo>
                    <a:pt x="792226" y="232130"/>
                  </a:lnTo>
                  <a:lnTo>
                    <a:pt x="783691" y="185585"/>
                  </a:lnTo>
                  <a:lnTo>
                    <a:pt x="791819" y="137985"/>
                  </a:lnTo>
                  <a:lnTo>
                    <a:pt x="815086" y="98602"/>
                  </a:lnTo>
                  <a:lnTo>
                    <a:pt x="851738" y="71780"/>
                  </a:lnTo>
                  <a:lnTo>
                    <a:pt x="900049" y="61874"/>
                  </a:lnTo>
                  <a:lnTo>
                    <a:pt x="942860" y="68199"/>
                  </a:lnTo>
                  <a:lnTo>
                    <a:pt x="979589" y="87096"/>
                  </a:lnTo>
                  <a:lnTo>
                    <a:pt x="1005281" y="118427"/>
                  </a:lnTo>
                  <a:lnTo>
                    <a:pt x="1014945" y="162026"/>
                  </a:lnTo>
                  <a:lnTo>
                    <a:pt x="1014945" y="360895"/>
                  </a:lnTo>
                  <a:lnTo>
                    <a:pt x="1079754" y="360895"/>
                  </a:lnTo>
                  <a:lnTo>
                    <a:pt x="1079754" y="167919"/>
                  </a:lnTo>
                  <a:close/>
                </a:path>
              </a:pathLst>
            </a:custGeom>
            <a:solidFill>
              <a:srgbClr val="231F20"/>
            </a:solidFill>
          </p:spPr>
          <p:txBody>
            <a:bodyPr wrap="square" lIns="0" tIns="0" rIns="0" bIns="0" rtlCol="0"/>
            <a:lstStyle/>
            <a:p>
              <a:pPr defTabSz="914400"/>
              <a:endParaRPr sz="1800" dirty="0">
                <a:solidFill>
                  <a:prstClr val="black"/>
                </a:solidFill>
                <a:latin typeface="Calibri"/>
              </a:endParaRPr>
            </a:p>
          </p:txBody>
        </p:sp>
        <p:sp>
          <p:nvSpPr>
            <p:cNvPr id="93" name="object 28">
              <a:extLst>
                <a:ext uri="{FF2B5EF4-FFF2-40B4-BE49-F238E27FC236}">
                  <a16:creationId xmlns:a16="http://schemas.microsoft.com/office/drawing/2014/main" id="{5CD9B044-EEA1-324C-8A5F-8DBD0BDD397E}"/>
                </a:ext>
              </a:extLst>
            </p:cNvPr>
            <p:cNvSpPr/>
            <p:nvPr/>
          </p:nvSpPr>
          <p:spPr>
            <a:xfrm>
              <a:off x="1990076" y="3812973"/>
              <a:ext cx="429235" cy="416450"/>
            </a:xfrm>
            <a:prstGeom prst="rect">
              <a:avLst/>
            </a:prstGeom>
            <a:blipFill>
              <a:blip r:embed="rId9" cstate="print"/>
              <a:stretch>
                <a:fillRect/>
              </a:stretch>
            </a:blipFill>
          </p:spPr>
          <p:txBody>
            <a:bodyPr wrap="square" lIns="0" tIns="0" rIns="0" bIns="0" rtlCol="0"/>
            <a:lstStyle/>
            <a:p>
              <a:pPr defTabSz="914400"/>
              <a:endParaRPr sz="1800">
                <a:solidFill>
                  <a:prstClr val="black"/>
                </a:solidFill>
                <a:latin typeface="Calibri"/>
              </a:endParaRPr>
            </a:p>
          </p:txBody>
        </p:sp>
        <p:sp>
          <p:nvSpPr>
            <p:cNvPr id="94" name="object 33">
              <a:extLst>
                <a:ext uri="{FF2B5EF4-FFF2-40B4-BE49-F238E27FC236}">
                  <a16:creationId xmlns:a16="http://schemas.microsoft.com/office/drawing/2014/main" id="{E4BE732B-37DB-0B46-87A3-B34B8127AADC}"/>
                </a:ext>
              </a:extLst>
            </p:cNvPr>
            <p:cNvSpPr/>
            <p:nvPr/>
          </p:nvSpPr>
          <p:spPr>
            <a:xfrm>
              <a:off x="933221" y="779168"/>
              <a:ext cx="0" cy="9774555"/>
            </a:xfrm>
            <a:custGeom>
              <a:avLst/>
              <a:gdLst/>
              <a:ahLst/>
              <a:cxnLst/>
              <a:rect l="l" t="t" r="r" b="b"/>
              <a:pathLst>
                <a:path h="9774555">
                  <a:moveTo>
                    <a:pt x="0" y="0"/>
                  </a:moveTo>
                  <a:lnTo>
                    <a:pt x="0" y="9774495"/>
                  </a:lnTo>
                  <a:lnTo>
                    <a:pt x="0" y="0"/>
                  </a:lnTo>
                  <a:close/>
                </a:path>
              </a:pathLst>
            </a:custGeom>
            <a:ln w="41885">
              <a:solidFill>
                <a:srgbClr val="231F20"/>
              </a:solidFill>
            </a:ln>
          </p:spPr>
          <p:txBody>
            <a:bodyPr wrap="square" lIns="0" tIns="0" rIns="0" bIns="0" rtlCol="0"/>
            <a:lstStyle/>
            <a:p>
              <a:pPr defTabSz="914400"/>
              <a:endParaRPr sz="1800">
                <a:solidFill>
                  <a:prstClr val="black"/>
                </a:solidFill>
                <a:latin typeface="Calibri"/>
              </a:endParaRPr>
            </a:p>
          </p:txBody>
        </p:sp>
      </p:grpSp>
    </p:spTree>
    <p:extLst>
      <p:ext uri="{BB962C8B-B14F-4D97-AF65-F5344CB8AC3E}">
        <p14:creationId xmlns:p14="http://schemas.microsoft.com/office/powerpoint/2010/main" val="2344930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_Bullet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09868-B627-49E1-AC9B-F3D4F0E733E6}"/>
              </a:ext>
            </a:extLst>
          </p:cNvPr>
          <p:cNvSpPr>
            <a:spLocks noGrp="1"/>
          </p:cNvSpPr>
          <p:nvPr>
            <p:ph type="title" hasCustomPrompt="1"/>
          </p:nvPr>
        </p:nvSpPr>
        <p:spPr>
          <a:xfrm>
            <a:off x="468000" y="5148000"/>
            <a:ext cx="5400000" cy="1260000"/>
          </a:xfrm>
        </p:spPr>
        <p:txBody>
          <a:bodyPr>
            <a:noAutofit/>
          </a:bodyPr>
          <a:lstStyle>
            <a:lvl1pPr>
              <a:defRPr/>
            </a:lvl1pPr>
          </a:lstStyle>
          <a:p>
            <a:r>
              <a:rPr lang="en-US" dirty="0"/>
              <a:t>Title</a:t>
            </a:r>
            <a:endParaRPr lang="en-GB" dirty="0"/>
          </a:p>
        </p:txBody>
      </p:sp>
      <p:sp>
        <p:nvSpPr>
          <p:cNvPr id="3" name="Date Placeholder 2">
            <a:extLst>
              <a:ext uri="{FF2B5EF4-FFF2-40B4-BE49-F238E27FC236}">
                <a16:creationId xmlns:a16="http://schemas.microsoft.com/office/drawing/2014/main" id="{D16C9ECD-8A21-4AF5-A033-80A2BC3BFBC4}"/>
              </a:ext>
            </a:extLst>
          </p:cNvPr>
          <p:cNvSpPr>
            <a:spLocks noGrp="1"/>
          </p:cNvSpPr>
          <p:nvPr>
            <p:ph type="dt" sz="half" idx="10"/>
          </p:nvPr>
        </p:nvSpPr>
        <p:spPr/>
        <p:txBody>
          <a:bodyPr>
            <a:noAutofit/>
          </a:bodyPr>
          <a:lstStyle/>
          <a:p>
            <a:fld id="{92DBA8A1-5D1B-424A-9F44-006B0CB4A04C}" type="datetimeFigureOut">
              <a:rPr lang="en-GB" smtClean="0"/>
              <a:pPr/>
              <a:t>07/02/2023</a:t>
            </a:fld>
            <a:endParaRPr lang="en-GB" dirty="0"/>
          </a:p>
        </p:txBody>
      </p:sp>
      <p:sp>
        <p:nvSpPr>
          <p:cNvPr id="4" name="Footer Placeholder 3">
            <a:extLst>
              <a:ext uri="{FF2B5EF4-FFF2-40B4-BE49-F238E27FC236}">
                <a16:creationId xmlns:a16="http://schemas.microsoft.com/office/drawing/2014/main" id="{C6E706EF-752C-4205-BA06-9956C042334D}"/>
              </a:ext>
            </a:extLst>
          </p:cNvPr>
          <p:cNvSpPr>
            <a:spLocks noGrp="1"/>
          </p:cNvSpPr>
          <p:nvPr>
            <p:ph type="ftr" sz="quarter" idx="11"/>
          </p:nvPr>
        </p:nvSpPr>
        <p:spPr/>
        <p:txBody>
          <a:bodyPr>
            <a:noAutofit/>
          </a:bodyPr>
          <a:lstStyle/>
          <a:p>
            <a:endParaRPr lang="en-GB" dirty="0"/>
          </a:p>
        </p:txBody>
      </p:sp>
      <p:sp>
        <p:nvSpPr>
          <p:cNvPr id="5" name="Slide Number Placeholder 4">
            <a:extLst>
              <a:ext uri="{FF2B5EF4-FFF2-40B4-BE49-F238E27FC236}">
                <a16:creationId xmlns:a16="http://schemas.microsoft.com/office/drawing/2014/main" id="{CD4B555C-F55E-4B46-B326-E01DA89E6326}"/>
              </a:ext>
            </a:extLst>
          </p:cNvPr>
          <p:cNvSpPr>
            <a:spLocks noGrp="1"/>
          </p:cNvSpPr>
          <p:nvPr>
            <p:ph type="sldNum" sz="quarter" idx="12"/>
          </p:nvPr>
        </p:nvSpPr>
        <p:spPr/>
        <p:txBody>
          <a:bodyPr>
            <a:noAutofit/>
          </a:bodyPr>
          <a:lstStyle/>
          <a:p>
            <a:fld id="{85768552-FA8D-4CCE-BC80-E67EF3766B58}" type="slidenum">
              <a:rPr lang="en-GB" smtClean="0"/>
              <a:pPr/>
              <a:t>‹#›</a:t>
            </a:fld>
            <a:endParaRPr lang="en-GB"/>
          </a:p>
        </p:txBody>
      </p:sp>
      <p:sp>
        <p:nvSpPr>
          <p:cNvPr id="19" name="Rectangle 18">
            <a:extLst>
              <a:ext uri="{FF2B5EF4-FFF2-40B4-BE49-F238E27FC236}">
                <a16:creationId xmlns:a16="http://schemas.microsoft.com/office/drawing/2014/main" id="{84275AE2-FDDF-4F57-93B4-FB05D7837969}"/>
              </a:ext>
            </a:extLst>
          </p:cNvPr>
          <p:cNvSpPr/>
          <p:nvPr userDrawn="1"/>
        </p:nvSpPr>
        <p:spPr>
          <a:xfrm>
            <a:off x="16271300" y="0"/>
            <a:ext cx="8100000" cy="13716000"/>
          </a:xfrm>
          <a:prstGeom prst="rect">
            <a:avLst/>
          </a:prstGeom>
          <a:solidFill>
            <a:srgbClr val="9FD5D8">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cxnSp>
        <p:nvCxnSpPr>
          <p:cNvPr id="22" name="Straight Connector 21">
            <a:extLst>
              <a:ext uri="{FF2B5EF4-FFF2-40B4-BE49-F238E27FC236}">
                <a16:creationId xmlns:a16="http://schemas.microsoft.com/office/drawing/2014/main" id="{6A787402-DA25-4827-BF00-D003E34E71A1}"/>
              </a:ext>
            </a:extLst>
          </p:cNvPr>
          <p:cNvCxnSpPr/>
          <p:nvPr userDrawn="1"/>
        </p:nvCxnSpPr>
        <p:spPr>
          <a:xfrm>
            <a:off x="813600" y="0"/>
            <a:ext cx="0" cy="4680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3600371-378C-4782-8DF7-5E13016DEFF9}"/>
              </a:ext>
            </a:extLst>
          </p:cNvPr>
          <p:cNvCxnSpPr/>
          <p:nvPr userDrawn="1"/>
        </p:nvCxnSpPr>
        <p:spPr>
          <a:xfrm>
            <a:off x="813600" y="6480000"/>
            <a:ext cx="0" cy="900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C27C804B-1410-4911-8AB3-A249894D5592}"/>
              </a:ext>
            </a:extLst>
          </p:cNvPr>
          <p:cNvSpPr>
            <a:spLocks noGrp="1"/>
          </p:cNvSpPr>
          <p:nvPr>
            <p:ph type="body" sz="quarter" idx="13"/>
          </p:nvPr>
        </p:nvSpPr>
        <p:spPr>
          <a:xfrm>
            <a:off x="813599" y="8207999"/>
            <a:ext cx="5011513" cy="3780000"/>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1" name="Picture Placeholder 10">
            <a:extLst>
              <a:ext uri="{FF2B5EF4-FFF2-40B4-BE49-F238E27FC236}">
                <a16:creationId xmlns:a16="http://schemas.microsoft.com/office/drawing/2014/main" id="{E41D5B35-8455-406D-93A7-4CD3E88E70AF}"/>
              </a:ext>
            </a:extLst>
          </p:cNvPr>
          <p:cNvSpPr>
            <a:spLocks noGrp="1"/>
          </p:cNvSpPr>
          <p:nvPr>
            <p:ph type="pic" sz="quarter" idx="14" hasCustomPrompt="1"/>
          </p:nvPr>
        </p:nvSpPr>
        <p:spPr>
          <a:xfrm>
            <a:off x="8171300" y="-1"/>
            <a:ext cx="8100000" cy="13715999"/>
          </a:xfrm>
          <a:noFill/>
        </p:spPr>
        <p:txBody>
          <a:bodyPr>
            <a:noAutofit/>
          </a:bodyPr>
          <a:lstStyle>
            <a:lvl1pPr>
              <a:defRPr/>
            </a:lvl1pPr>
          </a:lstStyle>
          <a:p>
            <a:r>
              <a:rPr lang="en-GB" dirty="0"/>
              <a:t>Image</a:t>
            </a:r>
          </a:p>
        </p:txBody>
      </p:sp>
      <p:sp>
        <p:nvSpPr>
          <p:cNvPr id="13" name="Oval 12">
            <a:extLst>
              <a:ext uri="{FF2B5EF4-FFF2-40B4-BE49-F238E27FC236}">
                <a16:creationId xmlns:a16="http://schemas.microsoft.com/office/drawing/2014/main" id="{E07E07B4-E881-44C3-A215-5A0915248E0A}"/>
              </a:ext>
            </a:extLst>
          </p:cNvPr>
          <p:cNvSpPr/>
          <p:nvPr userDrawn="1"/>
        </p:nvSpPr>
        <p:spPr>
          <a:xfrm>
            <a:off x="17028000" y="3348000"/>
            <a:ext cx="648000" cy="648000"/>
          </a:xfrm>
          <a:prstGeom prst="ellipse">
            <a:avLst/>
          </a:prstGeom>
          <a:solidFill>
            <a:srgbClr val="9FD5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7" name="Oval 26">
            <a:extLst>
              <a:ext uri="{FF2B5EF4-FFF2-40B4-BE49-F238E27FC236}">
                <a16:creationId xmlns:a16="http://schemas.microsoft.com/office/drawing/2014/main" id="{303A3748-8BF3-4E01-BF66-2ED27A9901BD}"/>
              </a:ext>
            </a:extLst>
          </p:cNvPr>
          <p:cNvSpPr/>
          <p:nvPr userDrawn="1"/>
        </p:nvSpPr>
        <p:spPr>
          <a:xfrm>
            <a:off x="17028000" y="5976000"/>
            <a:ext cx="648000" cy="648000"/>
          </a:xfrm>
          <a:prstGeom prst="ellipse">
            <a:avLst/>
          </a:prstGeom>
          <a:solidFill>
            <a:srgbClr val="9FD5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8" name="Oval 27">
            <a:extLst>
              <a:ext uri="{FF2B5EF4-FFF2-40B4-BE49-F238E27FC236}">
                <a16:creationId xmlns:a16="http://schemas.microsoft.com/office/drawing/2014/main" id="{00E7DA40-E0C2-4A79-9494-D87F083C352D}"/>
              </a:ext>
            </a:extLst>
          </p:cNvPr>
          <p:cNvSpPr/>
          <p:nvPr userDrawn="1"/>
        </p:nvSpPr>
        <p:spPr>
          <a:xfrm>
            <a:off x="17028000" y="8604000"/>
            <a:ext cx="648000" cy="648000"/>
          </a:xfrm>
          <a:prstGeom prst="ellipse">
            <a:avLst/>
          </a:prstGeom>
          <a:solidFill>
            <a:srgbClr val="9FD5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8" name="Text Placeholder 17">
            <a:extLst>
              <a:ext uri="{FF2B5EF4-FFF2-40B4-BE49-F238E27FC236}">
                <a16:creationId xmlns:a16="http://schemas.microsoft.com/office/drawing/2014/main" id="{CB09DD8A-5E69-4FFC-A648-74BDD38AB93C}"/>
              </a:ext>
            </a:extLst>
          </p:cNvPr>
          <p:cNvSpPr>
            <a:spLocks noGrp="1"/>
          </p:cNvSpPr>
          <p:nvPr>
            <p:ph type="body" sz="quarter" idx="15"/>
          </p:nvPr>
        </p:nvSpPr>
        <p:spPr>
          <a:xfrm>
            <a:off x="18179999" y="3348000"/>
            <a:ext cx="5400000" cy="1620000"/>
          </a:xfrm>
        </p:spPr>
        <p:txBody>
          <a:bodyPr>
            <a:noAutofit/>
          </a:bodyPr>
          <a:lstStyle/>
          <a:p>
            <a:pPr lvl="0"/>
            <a:r>
              <a:rPr lang="en-GB"/>
              <a:t>Click to edit Master text styles</a:t>
            </a:r>
          </a:p>
        </p:txBody>
      </p:sp>
      <p:sp>
        <p:nvSpPr>
          <p:cNvPr id="29" name="Text Placeholder 17">
            <a:extLst>
              <a:ext uri="{FF2B5EF4-FFF2-40B4-BE49-F238E27FC236}">
                <a16:creationId xmlns:a16="http://schemas.microsoft.com/office/drawing/2014/main" id="{E32D78C3-39D9-4E78-939F-B098E4C88BDE}"/>
              </a:ext>
            </a:extLst>
          </p:cNvPr>
          <p:cNvSpPr>
            <a:spLocks noGrp="1"/>
          </p:cNvSpPr>
          <p:nvPr>
            <p:ph type="body" sz="quarter" idx="16"/>
          </p:nvPr>
        </p:nvSpPr>
        <p:spPr>
          <a:xfrm>
            <a:off x="18179999" y="5976000"/>
            <a:ext cx="5400000" cy="1620000"/>
          </a:xfrm>
        </p:spPr>
        <p:txBody>
          <a:bodyPr>
            <a:noAutofit/>
          </a:bodyPr>
          <a:lstStyle/>
          <a:p>
            <a:pPr lvl="0"/>
            <a:r>
              <a:rPr lang="en-GB"/>
              <a:t>Click to edit Master text styles</a:t>
            </a:r>
          </a:p>
        </p:txBody>
      </p:sp>
      <p:sp>
        <p:nvSpPr>
          <p:cNvPr id="30" name="Text Placeholder 17">
            <a:extLst>
              <a:ext uri="{FF2B5EF4-FFF2-40B4-BE49-F238E27FC236}">
                <a16:creationId xmlns:a16="http://schemas.microsoft.com/office/drawing/2014/main" id="{0F613B45-4B35-489C-8EDB-71BE0F08A07F}"/>
              </a:ext>
            </a:extLst>
          </p:cNvPr>
          <p:cNvSpPr>
            <a:spLocks noGrp="1"/>
          </p:cNvSpPr>
          <p:nvPr>
            <p:ph type="body" sz="quarter" idx="17"/>
          </p:nvPr>
        </p:nvSpPr>
        <p:spPr>
          <a:xfrm>
            <a:off x="18179999" y="8604000"/>
            <a:ext cx="5400000" cy="1620000"/>
          </a:xfrm>
        </p:spPr>
        <p:txBody>
          <a:bodyPr>
            <a:noAutofit/>
          </a:bodyPr>
          <a:lstStyle/>
          <a:p>
            <a:pPr lvl="0"/>
            <a:r>
              <a:rPr lang="en-GB"/>
              <a:t>Click to edit Master text styles</a:t>
            </a:r>
          </a:p>
        </p:txBody>
      </p:sp>
    </p:spTree>
    <p:extLst>
      <p:ext uri="{BB962C8B-B14F-4D97-AF65-F5344CB8AC3E}">
        <p14:creationId xmlns:p14="http://schemas.microsoft.com/office/powerpoint/2010/main" val="485036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_Quot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1FA29F5-A695-4069-9AD3-61DFA761E948}"/>
              </a:ext>
            </a:extLst>
          </p:cNvPr>
          <p:cNvSpPr/>
          <p:nvPr userDrawn="1"/>
        </p:nvSpPr>
        <p:spPr>
          <a:xfrm>
            <a:off x="1475300" y="0"/>
            <a:ext cx="22896000" cy="12348000"/>
          </a:xfrm>
          <a:prstGeom prst="rect">
            <a:avLst/>
          </a:prstGeom>
          <a:solidFill>
            <a:schemeClr val="accent2">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Title 1">
            <a:extLst>
              <a:ext uri="{FF2B5EF4-FFF2-40B4-BE49-F238E27FC236}">
                <a16:creationId xmlns:a16="http://schemas.microsoft.com/office/drawing/2014/main" id="{FCDED8E7-0245-449A-8B71-120DCEEDD007}"/>
              </a:ext>
            </a:extLst>
          </p:cNvPr>
          <p:cNvSpPr>
            <a:spLocks noGrp="1"/>
          </p:cNvSpPr>
          <p:nvPr>
            <p:ph type="title" hasCustomPrompt="1"/>
          </p:nvPr>
        </p:nvSpPr>
        <p:spPr>
          <a:xfrm>
            <a:off x="2268000" y="4968000"/>
            <a:ext cx="7560000" cy="1260000"/>
          </a:xfrm>
        </p:spPr>
        <p:txBody>
          <a:bodyPr>
            <a:noAutofit/>
          </a:bodyPr>
          <a:lstStyle>
            <a:lvl1pPr>
              <a:defRPr/>
            </a:lvl1pPr>
          </a:lstStyle>
          <a:p>
            <a:r>
              <a:rPr lang="en-US" dirty="0"/>
              <a:t>Title</a:t>
            </a:r>
            <a:endParaRPr lang="en-GB" dirty="0"/>
          </a:p>
        </p:txBody>
      </p:sp>
      <p:sp>
        <p:nvSpPr>
          <p:cNvPr id="3" name="Date Placeholder 2">
            <a:extLst>
              <a:ext uri="{FF2B5EF4-FFF2-40B4-BE49-F238E27FC236}">
                <a16:creationId xmlns:a16="http://schemas.microsoft.com/office/drawing/2014/main" id="{FC3B08B6-9840-47D4-891A-A66B5DA57C8F}"/>
              </a:ext>
            </a:extLst>
          </p:cNvPr>
          <p:cNvSpPr>
            <a:spLocks noGrp="1"/>
          </p:cNvSpPr>
          <p:nvPr>
            <p:ph type="dt" sz="half" idx="10"/>
          </p:nvPr>
        </p:nvSpPr>
        <p:spPr/>
        <p:txBody>
          <a:bodyPr>
            <a:noAutofit/>
          </a:bodyPr>
          <a:lstStyle/>
          <a:p>
            <a:fld id="{92DBA8A1-5D1B-424A-9F44-006B0CB4A04C}" type="datetimeFigureOut">
              <a:rPr lang="en-GB" smtClean="0"/>
              <a:t>07/02/2023</a:t>
            </a:fld>
            <a:endParaRPr lang="en-GB"/>
          </a:p>
        </p:txBody>
      </p:sp>
      <p:sp>
        <p:nvSpPr>
          <p:cNvPr id="4" name="Footer Placeholder 3">
            <a:extLst>
              <a:ext uri="{FF2B5EF4-FFF2-40B4-BE49-F238E27FC236}">
                <a16:creationId xmlns:a16="http://schemas.microsoft.com/office/drawing/2014/main" id="{F29527BC-F3E3-4A64-9315-955246F4C220}"/>
              </a:ext>
            </a:extLst>
          </p:cNvPr>
          <p:cNvSpPr>
            <a:spLocks noGrp="1"/>
          </p:cNvSpPr>
          <p:nvPr>
            <p:ph type="ftr" sz="quarter" idx="11"/>
          </p:nvPr>
        </p:nvSpPr>
        <p:spPr/>
        <p:txBody>
          <a:bodyPr>
            <a:noAutofit/>
          </a:bodyPr>
          <a:lstStyle/>
          <a:p>
            <a:endParaRPr lang="en-GB"/>
          </a:p>
        </p:txBody>
      </p:sp>
      <p:sp>
        <p:nvSpPr>
          <p:cNvPr id="5" name="Slide Number Placeholder 4">
            <a:extLst>
              <a:ext uri="{FF2B5EF4-FFF2-40B4-BE49-F238E27FC236}">
                <a16:creationId xmlns:a16="http://schemas.microsoft.com/office/drawing/2014/main" id="{4962B03A-65EE-4FC4-88D6-406CD25AE26F}"/>
              </a:ext>
            </a:extLst>
          </p:cNvPr>
          <p:cNvSpPr>
            <a:spLocks noGrp="1"/>
          </p:cNvSpPr>
          <p:nvPr>
            <p:ph type="sldNum" sz="quarter" idx="12"/>
          </p:nvPr>
        </p:nvSpPr>
        <p:spPr/>
        <p:txBody>
          <a:bodyPr>
            <a:noAutofit/>
          </a:bodyPr>
          <a:lstStyle/>
          <a:p>
            <a:fld id="{85768552-FA8D-4CCE-BC80-E67EF3766B58}" type="slidenum">
              <a:rPr lang="en-GB" smtClean="0"/>
              <a:t>‹#›</a:t>
            </a:fld>
            <a:endParaRPr lang="en-GB"/>
          </a:p>
        </p:txBody>
      </p:sp>
      <p:cxnSp>
        <p:nvCxnSpPr>
          <p:cNvPr id="8" name="Straight Connector 7">
            <a:extLst>
              <a:ext uri="{FF2B5EF4-FFF2-40B4-BE49-F238E27FC236}">
                <a16:creationId xmlns:a16="http://schemas.microsoft.com/office/drawing/2014/main" id="{25866504-4078-40B5-8657-837E9B3E5312}"/>
              </a:ext>
            </a:extLst>
          </p:cNvPr>
          <p:cNvCxnSpPr>
            <a:cxnSpLocks/>
          </p:cNvCxnSpPr>
          <p:nvPr userDrawn="1"/>
        </p:nvCxnSpPr>
        <p:spPr>
          <a:xfrm>
            <a:off x="2628000" y="6516000"/>
            <a:ext cx="0" cy="7200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3D1CA35-9371-4F4E-8B16-CCDFF0C3A1A3}"/>
              </a:ext>
            </a:extLst>
          </p:cNvPr>
          <p:cNvSpPr>
            <a:spLocks noGrp="1"/>
          </p:cNvSpPr>
          <p:nvPr>
            <p:ph type="body" sz="quarter" idx="13"/>
          </p:nvPr>
        </p:nvSpPr>
        <p:spPr>
          <a:xfrm>
            <a:off x="7272000" y="5940000"/>
            <a:ext cx="5184000" cy="6120000"/>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2" name="Text Placeholder 10">
            <a:extLst>
              <a:ext uri="{FF2B5EF4-FFF2-40B4-BE49-F238E27FC236}">
                <a16:creationId xmlns:a16="http://schemas.microsoft.com/office/drawing/2014/main" id="{E225FC63-1BA0-4CB0-A58B-33F2106C54F5}"/>
              </a:ext>
            </a:extLst>
          </p:cNvPr>
          <p:cNvSpPr>
            <a:spLocks noGrp="1"/>
          </p:cNvSpPr>
          <p:nvPr>
            <p:ph type="body" sz="quarter" idx="14"/>
          </p:nvPr>
        </p:nvSpPr>
        <p:spPr>
          <a:xfrm>
            <a:off x="13212000" y="5940000"/>
            <a:ext cx="5184000" cy="2376000"/>
          </a:xfrm>
        </p:spPr>
        <p:txBody>
          <a:bodyPr>
            <a:noAutofit/>
          </a:bodyPr>
          <a:lstStyle/>
          <a:p>
            <a:pPr lvl="0"/>
            <a:r>
              <a:rPr lang="en-GB"/>
              <a:t>Click to edit Master text styles</a:t>
            </a:r>
          </a:p>
        </p:txBody>
      </p:sp>
      <p:sp>
        <p:nvSpPr>
          <p:cNvPr id="14" name="Text Placeholder 13">
            <a:extLst>
              <a:ext uri="{FF2B5EF4-FFF2-40B4-BE49-F238E27FC236}">
                <a16:creationId xmlns:a16="http://schemas.microsoft.com/office/drawing/2014/main" id="{06071582-BE17-4407-ACEC-459C53BB8729}"/>
              </a:ext>
            </a:extLst>
          </p:cNvPr>
          <p:cNvSpPr>
            <a:spLocks noGrp="1"/>
          </p:cNvSpPr>
          <p:nvPr>
            <p:ph type="body" sz="quarter" idx="15"/>
          </p:nvPr>
        </p:nvSpPr>
        <p:spPr>
          <a:xfrm>
            <a:off x="13212763" y="8820000"/>
            <a:ext cx="8280000" cy="3240000"/>
          </a:xfrm>
        </p:spPr>
        <p:txBody>
          <a:bodyPr>
            <a:noAutofit/>
          </a:bodyPr>
          <a:lstStyle>
            <a:lvl1pPr>
              <a:lnSpc>
                <a:spcPct val="102000"/>
              </a:lnSpc>
              <a:spcBef>
                <a:spcPts val="0"/>
              </a:spcBef>
              <a:spcAft>
                <a:spcPts val="600"/>
              </a:spcAft>
              <a:defRPr sz="5600" b="1">
                <a:solidFill>
                  <a:schemeClr val="accent2"/>
                </a:solidFill>
                <a:latin typeface="GeosansLight" panose="02000603020000020003" pitchFamily="2" charset="0"/>
              </a:defRPr>
            </a:lvl1pPr>
            <a:lvl2pPr marL="0" indent="0">
              <a:buNone/>
              <a:defRPr i="1"/>
            </a:lvl2pPr>
          </a:lstStyle>
          <a:p>
            <a:pPr lvl="0"/>
            <a:r>
              <a:rPr lang="en-GB"/>
              <a:t>Click to edit Master text styles</a:t>
            </a:r>
          </a:p>
          <a:p>
            <a:pPr lvl="1"/>
            <a:r>
              <a:rPr lang="en-GB"/>
              <a:t>Second level</a:t>
            </a:r>
          </a:p>
        </p:txBody>
      </p:sp>
      <p:sp>
        <p:nvSpPr>
          <p:cNvPr id="16" name="Text Placeholder 15">
            <a:extLst>
              <a:ext uri="{FF2B5EF4-FFF2-40B4-BE49-F238E27FC236}">
                <a16:creationId xmlns:a16="http://schemas.microsoft.com/office/drawing/2014/main" id="{CA103B13-57CF-45A6-A012-9D407DAB8EBB}"/>
              </a:ext>
            </a:extLst>
          </p:cNvPr>
          <p:cNvSpPr>
            <a:spLocks noGrp="1"/>
          </p:cNvSpPr>
          <p:nvPr>
            <p:ph type="body" sz="quarter" idx="16" hasCustomPrompt="1"/>
          </p:nvPr>
        </p:nvSpPr>
        <p:spPr>
          <a:xfrm>
            <a:off x="-36000" y="1764000"/>
            <a:ext cx="4320000" cy="2880000"/>
          </a:xfrm>
        </p:spPr>
        <p:txBody>
          <a:bodyPr>
            <a:noAutofit/>
          </a:bodyPr>
          <a:lstStyle>
            <a:lvl1pPr>
              <a:lnSpc>
                <a:spcPct val="80000"/>
              </a:lnSpc>
              <a:spcBef>
                <a:spcPts val="0"/>
              </a:spcBef>
              <a:defRPr sz="31000" spc="3000" baseline="0">
                <a:solidFill>
                  <a:schemeClr val="accent2"/>
                </a:solidFill>
                <a:latin typeface="+mj-lt"/>
              </a:defRPr>
            </a:lvl1pPr>
          </a:lstStyle>
          <a:p>
            <a:pPr lvl="0"/>
            <a:r>
              <a:rPr lang="en-US" dirty="0"/>
              <a:t>00</a:t>
            </a:r>
            <a:endParaRPr lang="en-GB" dirty="0"/>
          </a:p>
        </p:txBody>
      </p:sp>
    </p:spTree>
    <p:extLst>
      <p:ext uri="{BB962C8B-B14F-4D97-AF65-F5344CB8AC3E}">
        <p14:creationId xmlns:p14="http://schemas.microsoft.com/office/powerpoint/2010/main" val="3607700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rt Slide_opt 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5970D83-7D01-4763-9485-F5C528BE2488}"/>
              </a:ext>
            </a:extLst>
          </p:cNvPr>
          <p:cNvSpPr/>
          <p:nvPr userDrawn="1"/>
        </p:nvSpPr>
        <p:spPr>
          <a:xfrm>
            <a:off x="0" y="0"/>
            <a:ext cx="24371300" cy="3060000"/>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Title 1">
            <a:extLst>
              <a:ext uri="{FF2B5EF4-FFF2-40B4-BE49-F238E27FC236}">
                <a16:creationId xmlns:a16="http://schemas.microsoft.com/office/drawing/2014/main" id="{FCDED8E7-0245-449A-8B71-120DCEEDD007}"/>
              </a:ext>
            </a:extLst>
          </p:cNvPr>
          <p:cNvSpPr>
            <a:spLocks noGrp="1"/>
          </p:cNvSpPr>
          <p:nvPr>
            <p:ph type="title" hasCustomPrompt="1"/>
          </p:nvPr>
        </p:nvSpPr>
        <p:spPr>
          <a:xfrm>
            <a:off x="468000" y="1620000"/>
            <a:ext cx="12600000" cy="1260000"/>
          </a:xfrm>
        </p:spPr>
        <p:txBody>
          <a:bodyPr>
            <a:noAutofit/>
          </a:bodyPr>
          <a:lstStyle>
            <a:lvl1pPr>
              <a:defRPr/>
            </a:lvl1pPr>
          </a:lstStyle>
          <a:p>
            <a:r>
              <a:rPr lang="en-US" dirty="0"/>
              <a:t>Title</a:t>
            </a:r>
            <a:endParaRPr lang="en-GB" dirty="0"/>
          </a:p>
        </p:txBody>
      </p:sp>
      <p:sp>
        <p:nvSpPr>
          <p:cNvPr id="3" name="Date Placeholder 2">
            <a:extLst>
              <a:ext uri="{FF2B5EF4-FFF2-40B4-BE49-F238E27FC236}">
                <a16:creationId xmlns:a16="http://schemas.microsoft.com/office/drawing/2014/main" id="{FC3B08B6-9840-47D4-891A-A66B5DA57C8F}"/>
              </a:ext>
            </a:extLst>
          </p:cNvPr>
          <p:cNvSpPr>
            <a:spLocks noGrp="1"/>
          </p:cNvSpPr>
          <p:nvPr>
            <p:ph type="dt" sz="half" idx="10"/>
          </p:nvPr>
        </p:nvSpPr>
        <p:spPr/>
        <p:txBody>
          <a:bodyPr>
            <a:noAutofit/>
          </a:bodyPr>
          <a:lstStyle/>
          <a:p>
            <a:fld id="{92DBA8A1-5D1B-424A-9F44-006B0CB4A04C}" type="datetimeFigureOut">
              <a:rPr lang="en-GB" smtClean="0"/>
              <a:t>07/02/2023</a:t>
            </a:fld>
            <a:endParaRPr lang="en-GB"/>
          </a:p>
        </p:txBody>
      </p:sp>
      <p:sp>
        <p:nvSpPr>
          <p:cNvPr id="4" name="Footer Placeholder 3">
            <a:extLst>
              <a:ext uri="{FF2B5EF4-FFF2-40B4-BE49-F238E27FC236}">
                <a16:creationId xmlns:a16="http://schemas.microsoft.com/office/drawing/2014/main" id="{F29527BC-F3E3-4A64-9315-955246F4C220}"/>
              </a:ext>
            </a:extLst>
          </p:cNvPr>
          <p:cNvSpPr>
            <a:spLocks noGrp="1"/>
          </p:cNvSpPr>
          <p:nvPr>
            <p:ph type="ftr" sz="quarter" idx="11"/>
          </p:nvPr>
        </p:nvSpPr>
        <p:spPr/>
        <p:txBody>
          <a:bodyPr>
            <a:noAutofit/>
          </a:bodyPr>
          <a:lstStyle/>
          <a:p>
            <a:endParaRPr lang="en-GB"/>
          </a:p>
        </p:txBody>
      </p:sp>
      <p:sp>
        <p:nvSpPr>
          <p:cNvPr id="5" name="Slide Number Placeholder 4">
            <a:extLst>
              <a:ext uri="{FF2B5EF4-FFF2-40B4-BE49-F238E27FC236}">
                <a16:creationId xmlns:a16="http://schemas.microsoft.com/office/drawing/2014/main" id="{4962B03A-65EE-4FC4-88D6-406CD25AE26F}"/>
              </a:ext>
            </a:extLst>
          </p:cNvPr>
          <p:cNvSpPr>
            <a:spLocks noGrp="1"/>
          </p:cNvSpPr>
          <p:nvPr>
            <p:ph type="sldNum" sz="quarter" idx="12"/>
          </p:nvPr>
        </p:nvSpPr>
        <p:spPr/>
        <p:txBody>
          <a:bodyPr>
            <a:noAutofit/>
          </a:bodyPr>
          <a:lstStyle/>
          <a:p>
            <a:fld id="{85768552-FA8D-4CCE-BC80-E67EF3766B58}" type="slidenum">
              <a:rPr lang="en-GB" smtClean="0"/>
              <a:t>‹#›</a:t>
            </a:fld>
            <a:endParaRPr lang="en-GB"/>
          </a:p>
        </p:txBody>
      </p:sp>
      <p:cxnSp>
        <p:nvCxnSpPr>
          <p:cNvPr id="7" name="Straight Connector 6">
            <a:extLst>
              <a:ext uri="{FF2B5EF4-FFF2-40B4-BE49-F238E27FC236}">
                <a16:creationId xmlns:a16="http://schemas.microsoft.com/office/drawing/2014/main" id="{4D66C793-9DA8-4C51-8C65-7BC58AB4FBED}"/>
              </a:ext>
            </a:extLst>
          </p:cNvPr>
          <p:cNvCxnSpPr/>
          <p:nvPr userDrawn="1"/>
        </p:nvCxnSpPr>
        <p:spPr>
          <a:xfrm>
            <a:off x="788400" y="0"/>
            <a:ext cx="0" cy="118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D055380-2F0D-46C2-9393-CEC77D34897B}"/>
              </a:ext>
            </a:extLst>
          </p:cNvPr>
          <p:cNvCxnSpPr>
            <a:cxnSpLocks/>
          </p:cNvCxnSpPr>
          <p:nvPr userDrawn="1"/>
        </p:nvCxnSpPr>
        <p:spPr>
          <a:xfrm>
            <a:off x="788400" y="3600000"/>
            <a:ext cx="0" cy="10116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Chart Placeholder 9">
            <a:extLst>
              <a:ext uri="{FF2B5EF4-FFF2-40B4-BE49-F238E27FC236}">
                <a16:creationId xmlns:a16="http://schemas.microsoft.com/office/drawing/2014/main" id="{B2294932-EEDC-448A-9CA2-288B0CBE940B}"/>
              </a:ext>
            </a:extLst>
          </p:cNvPr>
          <p:cNvSpPr>
            <a:spLocks noGrp="1"/>
          </p:cNvSpPr>
          <p:nvPr>
            <p:ph type="chart" sz="quarter" idx="13"/>
          </p:nvPr>
        </p:nvSpPr>
        <p:spPr>
          <a:xfrm>
            <a:off x="2285999" y="4284000"/>
            <a:ext cx="19800000" cy="8136000"/>
          </a:xfrm>
        </p:spPr>
        <p:txBody>
          <a:bodyPr>
            <a:noAutofit/>
          </a:bodyPr>
          <a:lstStyle/>
          <a:p>
            <a:r>
              <a:rPr lang="en-GB"/>
              <a:t>Click icon to add chart</a:t>
            </a:r>
          </a:p>
        </p:txBody>
      </p:sp>
    </p:spTree>
    <p:extLst>
      <p:ext uri="{BB962C8B-B14F-4D97-AF65-F5344CB8AC3E}">
        <p14:creationId xmlns:p14="http://schemas.microsoft.com/office/powerpoint/2010/main" val="5679421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 Slide_opt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5970D83-7D01-4763-9485-F5C528BE2488}"/>
              </a:ext>
            </a:extLst>
          </p:cNvPr>
          <p:cNvSpPr/>
          <p:nvPr userDrawn="1"/>
        </p:nvSpPr>
        <p:spPr>
          <a:xfrm>
            <a:off x="0" y="0"/>
            <a:ext cx="7704000" cy="13716000"/>
          </a:xfrm>
          <a:prstGeom prst="rect">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Title 1">
            <a:extLst>
              <a:ext uri="{FF2B5EF4-FFF2-40B4-BE49-F238E27FC236}">
                <a16:creationId xmlns:a16="http://schemas.microsoft.com/office/drawing/2014/main" id="{FCDED8E7-0245-449A-8B71-120DCEEDD007}"/>
              </a:ext>
            </a:extLst>
          </p:cNvPr>
          <p:cNvSpPr>
            <a:spLocks noGrp="1"/>
          </p:cNvSpPr>
          <p:nvPr>
            <p:ph type="title" hasCustomPrompt="1"/>
          </p:nvPr>
        </p:nvSpPr>
        <p:spPr>
          <a:xfrm>
            <a:off x="468000" y="5148000"/>
            <a:ext cx="5400000" cy="1260000"/>
          </a:xfrm>
        </p:spPr>
        <p:txBody>
          <a:bodyPr>
            <a:noAutofit/>
          </a:bodyPr>
          <a:lstStyle>
            <a:lvl1pPr>
              <a:defRPr/>
            </a:lvl1pPr>
          </a:lstStyle>
          <a:p>
            <a:r>
              <a:rPr lang="en-US" dirty="0"/>
              <a:t>Title</a:t>
            </a:r>
            <a:endParaRPr lang="en-GB" dirty="0"/>
          </a:p>
        </p:txBody>
      </p:sp>
      <p:sp>
        <p:nvSpPr>
          <p:cNvPr id="3" name="Date Placeholder 2">
            <a:extLst>
              <a:ext uri="{FF2B5EF4-FFF2-40B4-BE49-F238E27FC236}">
                <a16:creationId xmlns:a16="http://schemas.microsoft.com/office/drawing/2014/main" id="{FC3B08B6-9840-47D4-891A-A66B5DA57C8F}"/>
              </a:ext>
            </a:extLst>
          </p:cNvPr>
          <p:cNvSpPr>
            <a:spLocks noGrp="1"/>
          </p:cNvSpPr>
          <p:nvPr>
            <p:ph type="dt" sz="half" idx="10"/>
          </p:nvPr>
        </p:nvSpPr>
        <p:spPr/>
        <p:txBody>
          <a:bodyPr>
            <a:noAutofit/>
          </a:bodyPr>
          <a:lstStyle/>
          <a:p>
            <a:fld id="{92DBA8A1-5D1B-424A-9F44-006B0CB4A04C}" type="datetimeFigureOut">
              <a:rPr lang="en-GB" smtClean="0"/>
              <a:t>07/02/2023</a:t>
            </a:fld>
            <a:endParaRPr lang="en-GB"/>
          </a:p>
        </p:txBody>
      </p:sp>
      <p:sp>
        <p:nvSpPr>
          <p:cNvPr id="4" name="Footer Placeholder 3">
            <a:extLst>
              <a:ext uri="{FF2B5EF4-FFF2-40B4-BE49-F238E27FC236}">
                <a16:creationId xmlns:a16="http://schemas.microsoft.com/office/drawing/2014/main" id="{F29527BC-F3E3-4A64-9315-955246F4C220}"/>
              </a:ext>
            </a:extLst>
          </p:cNvPr>
          <p:cNvSpPr>
            <a:spLocks noGrp="1"/>
          </p:cNvSpPr>
          <p:nvPr>
            <p:ph type="ftr" sz="quarter" idx="11"/>
          </p:nvPr>
        </p:nvSpPr>
        <p:spPr/>
        <p:txBody>
          <a:bodyPr>
            <a:noAutofit/>
          </a:bodyPr>
          <a:lstStyle/>
          <a:p>
            <a:endParaRPr lang="en-GB"/>
          </a:p>
        </p:txBody>
      </p:sp>
      <p:sp>
        <p:nvSpPr>
          <p:cNvPr id="5" name="Slide Number Placeholder 4">
            <a:extLst>
              <a:ext uri="{FF2B5EF4-FFF2-40B4-BE49-F238E27FC236}">
                <a16:creationId xmlns:a16="http://schemas.microsoft.com/office/drawing/2014/main" id="{4962B03A-65EE-4FC4-88D6-406CD25AE26F}"/>
              </a:ext>
            </a:extLst>
          </p:cNvPr>
          <p:cNvSpPr>
            <a:spLocks noGrp="1"/>
          </p:cNvSpPr>
          <p:nvPr>
            <p:ph type="sldNum" sz="quarter" idx="12"/>
          </p:nvPr>
        </p:nvSpPr>
        <p:spPr/>
        <p:txBody>
          <a:bodyPr>
            <a:noAutofit/>
          </a:bodyPr>
          <a:lstStyle/>
          <a:p>
            <a:fld id="{85768552-FA8D-4CCE-BC80-E67EF3766B58}" type="slidenum">
              <a:rPr lang="en-GB" smtClean="0"/>
              <a:t>‹#›</a:t>
            </a:fld>
            <a:endParaRPr lang="en-GB"/>
          </a:p>
        </p:txBody>
      </p:sp>
      <p:sp>
        <p:nvSpPr>
          <p:cNvPr id="10" name="Chart Placeholder 9">
            <a:extLst>
              <a:ext uri="{FF2B5EF4-FFF2-40B4-BE49-F238E27FC236}">
                <a16:creationId xmlns:a16="http://schemas.microsoft.com/office/drawing/2014/main" id="{B2294932-EEDC-448A-9CA2-288B0CBE940B}"/>
              </a:ext>
            </a:extLst>
          </p:cNvPr>
          <p:cNvSpPr>
            <a:spLocks noGrp="1"/>
          </p:cNvSpPr>
          <p:nvPr>
            <p:ph type="chart" sz="quarter" idx="13"/>
          </p:nvPr>
        </p:nvSpPr>
        <p:spPr>
          <a:xfrm>
            <a:off x="8136000" y="1764000"/>
            <a:ext cx="15264000" cy="10368000"/>
          </a:xfrm>
        </p:spPr>
        <p:txBody>
          <a:bodyPr>
            <a:noAutofit/>
          </a:bodyPr>
          <a:lstStyle/>
          <a:p>
            <a:r>
              <a:rPr lang="en-GB"/>
              <a:t>Click icon to add chart</a:t>
            </a:r>
          </a:p>
        </p:txBody>
      </p:sp>
      <p:cxnSp>
        <p:nvCxnSpPr>
          <p:cNvPr id="11" name="Straight Connector 10">
            <a:extLst>
              <a:ext uri="{FF2B5EF4-FFF2-40B4-BE49-F238E27FC236}">
                <a16:creationId xmlns:a16="http://schemas.microsoft.com/office/drawing/2014/main" id="{109F26C4-6986-4DA4-A150-11247C99913C}"/>
              </a:ext>
            </a:extLst>
          </p:cNvPr>
          <p:cNvCxnSpPr/>
          <p:nvPr userDrawn="1"/>
        </p:nvCxnSpPr>
        <p:spPr>
          <a:xfrm>
            <a:off x="813600" y="0"/>
            <a:ext cx="0" cy="4680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649AA3D-D133-41A5-879C-64FA85CCB966}"/>
              </a:ext>
            </a:extLst>
          </p:cNvPr>
          <p:cNvCxnSpPr/>
          <p:nvPr userDrawn="1"/>
        </p:nvCxnSpPr>
        <p:spPr>
          <a:xfrm>
            <a:off x="813600" y="6480000"/>
            <a:ext cx="0" cy="900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D9A7D75E-ABB0-47E1-BCBE-A46664C74BAB}"/>
              </a:ext>
            </a:extLst>
          </p:cNvPr>
          <p:cNvSpPr>
            <a:spLocks noGrp="1"/>
          </p:cNvSpPr>
          <p:nvPr>
            <p:ph type="body" sz="quarter" idx="14"/>
          </p:nvPr>
        </p:nvSpPr>
        <p:spPr>
          <a:xfrm>
            <a:off x="813599" y="8208000"/>
            <a:ext cx="5400000" cy="3780000"/>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32538962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Slide_opt 3">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5970D83-7D01-4763-9485-F5C528BE2488}"/>
              </a:ext>
            </a:extLst>
          </p:cNvPr>
          <p:cNvSpPr/>
          <p:nvPr userDrawn="1"/>
        </p:nvSpPr>
        <p:spPr>
          <a:xfrm>
            <a:off x="0" y="8280000"/>
            <a:ext cx="24371300" cy="5436000"/>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Title 1">
            <a:extLst>
              <a:ext uri="{FF2B5EF4-FFF2-40B4-BE49-F238E27FC236}">
                <a16:creationId xmlns:a16="http://schemas.microsoft.com/office/drawing/2014/main" id="{FCDED8E7-0245-449A-8B71-120DCEEDD007}"/>
              </a:ext>
            </a:extLst>
          </p:cNvPr>
          <p:cNvSpPr>
            <a:spLocks noGrp="1"/>
          </p:cNvSpPr>
          <p:nvPr>
            <p:ph type="title" hasCustomPrompt="1"/>
          </p:nvPr>
        </p:nvSpPr>
        <p:spPr>
          <a:xfrm>
            <a:off x="468000" y="9504000"/>
            <a:ext cx="5400000" cy="1260000"/>
          </a:xfrm>
        </p:spPr>
        <p:txBody>
          <a:bodyPr>
            <a:noAutofit/>
          </a:bodyPr>
          <a:lstStyle>
            <a:lvl1pPr>
              <a:defRPr/>
            </a:lvl1pPr>
          </a:lstStyle>
          <a:p>
            <a:r>
              <a:rPr lang="en-US" dirty="0"/>
              <a:t>Title</a:t>
            </a:r>
            <a:endParaRPr lang="en-GB" dirty="0"/>
          </a:p>
        </p:txBody>
      </p:sp>
      <p:sp>
        <p:nvSpPr>
          <p:cNvPr id="3" name="Date Placeholder 2">
            <a:extLst>
              <a:ext uri="{FF2B5EF4-FFF2-40B4-BE49-F238E27FC236}">
                <a16:creationId xmlns:a16="http://schemas.microsoft.com/office/drawing/2014/main" id="{FC3B08B6-9840-47D4-891A-A66B5DA57C8F}"/>
              </a:ext>
            </a:extLst>
          </p:cNvPr>
          <p:cNvSpPr>
            <a:spLocks noGrp="1"/>
          </p:cNvSpPr>
          <p:nvPr>
            <p:ph type="dt" sz="half" idx="10"/>
          </p:nvPr>
        </p:nvSpPr>
        <p:spPr/>
        <p:txBody>
          <a:bodyPr>
            <a:noAutofit/>
          </a:bodyPr>
          <a:lstStyle/>
          <a:p>
            <a:fld id="{92DBA8A1-5D1B-424A-9F44-006B0CB4A04C}" type="datetimeFigureOut">
              <a:rPr lang="en-GB" smtClean="0"/>
              <a:t>07/02/2023</a:t>
            </a:fld>
            <a:endParaRPr lang="en-GB"/>
          </a:p>
        </p:txBody>
      </p:sp>
      <p:sp>
        <p:nvSpPr>
          <p:cNvPr id="4" name="Footer Placeholder 3">
            <a:extLst>
              <a:ext uri="{FF2B5EF4-FFF2-40B4-BE49-F238E27FC236}">
                <a16:creationId xmlns:a16="http://schemas.microsoft.com/office/drawing/2014/main" id="{F29527BC-F3E3-4A64-9315-955246F4C220}"/>
              </a:ext>
            </a:extLst>
          </p:cNvPr>
          <p:cNvSpPr>
            <a:spLocks noGrp="1"/>
          </p:cNvSpPr>
          <p:nvPr>
            <p:ph type="ftr" sz="quarter" idx="11"/>
          </p:nvPr>
        </p:nvSpPr>
        <p:spPr/>
        <p:txBody>
          <a:bodyPr>
            <a:noAutofit/>
          </a:bodyPr>
          <a:lstStyle/>
          <a:p>
            <a:endParaRPr lang="en-GB"/>
          </a:p>
        </p:txBody>
      </p:sp>
      <p:sp>
        <p:nvSpPr>
          <p:cNvPr id="5" name="Slide Number Placeholder 4">
            <a:extLst>
              <a:ext uri="{FF2B5EF4-FFF2-40B4-BE49-F238E27FC236}">
                <a16:creationId xmlns:a16="http://schemas.microsoft.com/office/drawing/2014/main" id="{4962B03A-65EE-4FC4-88D6-406CD25AE26F}"/>
              </a:ext>
            </a:extLst>
          </p:cNvPr>
          <p:cNvSpPr>
            <a:spLocks noGrp="1"/>
          </p:cNvSpPr>
          <p:nvPr>
            <p:ph type="sldNum" sz="quarter" idx="12"/>
          </p:nvPr>
        </p:nvSpPr>
        <p:spPr/>
        <p:txBody>
          <a:bodyPr>
            <a:noAutofit/>
          </a:bodyPr>
          <a:lstStyle/>
          <a:p>
            <a:fld id="{85768552-FA8D-4CCE-BC80-E67EF3766B58}" type="slidenum">
              <a:rPr lang="en-GB" smtClean="0"/>
              <a:t>‹#›</a:t>
            </a:fld>
            <a:endParaRPr lang="en-GB"/>
          </a:p>
        </p:txBody>
      </p:sp>
      <p:sp>
        <p:nvSpPr>
          <p:cNvPr id="10" name="Chart Placeholder 9">
            <a:extLst>
              <a:ext uri="{FF2B5EF4-FFF2-40B4-BE49-F238E27FC236}">
                <a16:creationId xmlns:a16="http://schemas.microsoft.com/office/drawing/2014/main" id="{B2294932-EEDC-448A-9CA2-288B0CBE940B}"/>
              </a:ext>
            </a:extLst>
          </p:cNvPr>
          <p:cNvSpPr>
            <a:spLocks noGrp="1"/>
          </p:cNvSpPr>
          <p:nvPr>
            <p:ph type="chart" sz="quarter" idx="13"/>
          </p:nvPr>
        </p:nvSpPr>
        <p:spPr>
          <a:xfrm>
            <a:off x="1209600" y="972000"/>
            <a:ext cx="21924000" cy="6804000"/>
          </a:xfrm>
        </p:spPr>
        <p:txBody>
          <a:bodyPr>
            <a:noAutofit/>
          </a:bodyPr>
          <a:lstStyle/>
          <a:p>
            <a:r>
              <a:rPr lang="en-GB"/>
              <a:t>Click icon to add chart</a:t>
            </a:r>
          </a:p>
        </p:txBody>
      </p:sp>
      <p:cxnSp>
        <p:nvCxnSpPr>
          <p:cNvPr id="11" name="Straight Connector 10">
            <a:extLst>
              <a:ext uri="{FF2B5EF4-FFF2-40B4-BE49-F238E27FC236}">
                <a16:creationId xmlns:a16="http://schemas.microsoft.com/office/drawing/2014/main" id="{109F26C4-6986-4DA4-A150-11247C99913C}"/>
              </a:ext>
            </a:extLst>
          </p:cNvPr>
          <p:cNvCxnSpPr/>
          <p:nvPr userDrawn="1"/>
        </p:nvCxnSpPr>
        <p:spPr>
          <a:xfrm>
            <a:off x="813600" y="0"/>
            <a:ext cx="0" cy="9000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D9A7D75E-ABB0-47E1-BCBE-A46664C74BAB}"/>
              </a:ext>
            </a:extLst>
          </p:cNvPr>
          <p:cNvSpPr>
            <a:spLocks noGrp="1"/>
          </p:cNvSpPr>
          <p:nvPr>
            <p:ph type="body" sz="quarter" idx="14"/>
          </p:nvPr>
        </p:nvSpPr>
        <p:spPr>
          <a:xfrm>
            <a:off x="813599" y="11052000"/>
            <a:ext cx="7452000" cy="2340000"/>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4" name="Text Placeholder 12">
            <a:extLst>
              <a:ext uri="{FF2B5EF4-FFF2-40B4-BE49-F238E27FC236}">
                <a16:creationId xmlns:a16="http://schemas.microsoft.com/office/drawing/2014/main" id="{E3F32318-7696-4ACF-8245-5A17A2BC5F20}"/>
              </a:ext>
            </a:extLst>
          </p:cNvPr>
          <p:cNvSpPr>
            <a:spLocks noGrp="1"/>
          </p:cNvSpPr>
          <p:nvPr>
            <p:ph type="body" sz="quarter" idx="15"/>
          </p:nvPr>
        </p:nvSpPr>
        <p:spPr>
          <a:xfrm>
            <a:off x="8748000" y="11052000"/>
            <a:ext cx="7452000" cy="2340000"/>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5070106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ED8E7-0245-449A-8B71-120DCEEDD007}"/>
              </a:ext>
            </a:extLst>
          </p:cNvPr>
          <p:cNvSpPr>
            <a:spLocks noGrp="1"/>
          </p:cNvSpPr>
          <p:nvPr>
            <p:ph type="title" hasCustomPrompt="1"/>
          </p:nvPr>
        </p:nvSpPr>
        <p:spPr/>
        <p:txBody>
          <a:bodyPr>
            <a:noAutofit/>
          </a:bodyPr>
          <a:lstStyle>
            <a:lvl1pPr>
              <a:defRPr/>
            </a:lvl1pPr>
          </a:lstStyle>
          <a:p>
            <a:r>
              <a:rPr lang="en-US" dirty="0"/>
              <a:t>Title goes here</a:t>
            </a:r>
            <a:endParaRPr lang="en-GB" dirty="0"/>
          </a:p>
        </p:txBody>
      </p:sp>
      <p:sp>
        <p:nvSpPr>
          <p:cNvPr id="3" name="Date Placeholder 2">
            <a:extLst>
              <a:ext uri="{FF2B5EF4-FFF2-40B4-BE49-F238E27FC236}">
                <a16:creationId xmlns:a16="http://schemas.microsoft.com/office/drawing/2014/main" id="{FC3B08B6-9840-47D4-891A-A66B5DA57C8F}"/>
              </a:ext>
            </a:extLst>
          </p:cNvPr>
          <p:cNvSpPr>
            <a:spLocks noGrp="1"/>
          </p:cNvSpPr>
          <p:nvPr>
            <p:ph type="dt" sz="half" idx="10"/>
          </p:nvPr>
        </p:nvSpPr>
        <p:spPr/>
        <p:txBody>
          <a:bodyPr>
            <a:noAutofit/>
          </a:bodyPr>
          <a:lstStyle/>
          <a:p>
            <a:fld id="{92DBA8A1-5D1B-424A-9F44-006B0CB4A04C}" type="datetimeFigureOut">
              <a:rPr lang="en-GB" smtClean="0"/>
              <a:t>07/02/2023</a:t>
            </a:fld>
            <a:endParaRPr lang="en-GB"/>
          </a:p>
        </p:txBody>
      </p:sp>
      <p:sp>
        <p:nvSpPr>
          <p:cNvPr id="4" name="Footer Placeholder 3">
            <a:extLst>
              <a:ext uri="{FF2B5EF4-FFF2-40B4-BE49-F238E27FC236}">
                <a16:creationId xmlns:a16="http://schemas.microsoft.com/office/drawing/2014/main" id="{F29527BC-F3E3-4A64-9315-955246F4C220}"/>
              </a:ext>
            </a:extLst>
          </p:cNvPr>
          <p:cNvSpPr>
            <a:spLocks noGrp="1"/>
          </p:cNvSpPr>
          <p:nvPr>
            <p:ph type="ftr" sz="quarter" idx="11"/>
          </p:nvPr>
        </p:nvSpPr>
        <p:spPr/>
        <p:txBody>
          <a:bodyPr>
            <a:noAutofit/>
          </a:bodyPr>
          <a:lstStyle/>
          <a:p>
            <a:endParaRPr lang="en-GB"/>
          </a:p>
        </p:txBody>
      </p:sp>
      <p:sp>
        <p:nvSpPr>
          <p:cNvPr id="5" name="Slide Number Placeholder 4">
            <a:extLst>
              <a:ext uri="{FF2B5EF4-FFF2-40B4-BE49-F238E27FC236}">
                <a16:creationId xmlns:a16="http://schemas.microsoft.com/office/drawing/2014/main" id="{4962B03A-65EE-4FC4-88D6-406CD25AE26F}"/>
              </a:ext>
            </a:extLst>
          </p:cNvPr>
          <p:cNvSpPr>
            <a:spLocks noGrp="1"/>
          </p:cNvSpPr>
          <p:nvPr>
            <p:ph type="sldNum" sz="quarter" idx="12"/>
          </p:nvPr>
        </p:nvSpPr>
        <p:spPr/>
        <p:txBody>
          <a:bodyPr>
            <a:noAutofit/>
          </a:bodyPr>
          <a:lstStyle/>
          <a:p>
            <a:fld id="{85768552-FA8D-4CCE-BC80-E67EF3766B58}" type="slidenum">
              <a:rPr lang="en-GB" smtClean="0"/>
              <a:t>‹#›</a:t>
            </a:fld>
            <a:endParaRPr lang="en-GB"/>
          </a:p>
        </p:txBody>
      </p:sp>
    </p:spTree>
    <p:extLst>
      <p:ext uri="{BB962C8B-B14F-4D97-AF65-F5344CB8AC3E}">
        <p14:creationId xmlns:p14="http://schemas.microsoft.com/office/powerpoint/2010/main" val="22774770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0C02B5-7ECC-4117-AD9A-25FF3A46F93A}"/>
              </a:ext>
            </a:extLst>
          </p:cNvPr>
          <p:cNvSpPr>
            <a:spLocks noGrp="1"/>
          </p:cNvSpPr>
          <p:nvPr>
            <p:ph type="dt" sz="half" idx="10"/>
          </p:nvPr>
        </p:nvSpPr>
        <p:spPr/>
        <p:txBody>
          <a:bodyPr/>
          <a:lstStyle/>
          <a:p>
            <a:fld id="{92DBA8A1-5D1B-424A-9F44-006B0CB4A04C}" type="datetimeFigureOut">
              <a:rPr lang="en-GB" smtClean="0"/>
              <a:t>07/02/2023</a:t>
            </a:fld>
            <a:endParaRPr lang="en-GB"/>
          </a:p>
        </p:txBody>
      </p:sp>
      <p:sp>
        <p:nvSpPr>
          <p:cNvPr id="3" name="Footer Placeholder 2">
            <a:extLst>
              <a:ext uri="{FF2B5EF4-FFF2-40B4-BE49-F238E27FC236}">
                <a16:creationId xmlns:a16="http://schemas.microsoft.com/office/drawing/2014/main" id="{9069DCF0-D9CE-4653-932B-A45006487DC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1BDFC8A-FC9E-4EC1-915A-C064F5308956}"/>
              </a:ext>
            </a:extLst>
          </p:cNvPr>
          <p:cNvSpPr>
            <a:spLocks noGrp="1"/>
          </p:cNvSpPr>
          <p:nvPr>
            <p:ph type="sldNum" sz="quarter" idx="12"/>
          </p:nvPr>
        </p:nvSpPr>
        <p:spPr/>
        <p:txBody>
          <a:bodyPr/>
          <a:lstStyle/>
          <a:p>
            <a:fld id="{85768552-FA8D-4CCE-BC80-E67EF3766B58}" type="slidenum">
              <a:rPr lang="en-GB" smtClean="0"/>
              <a:t>‹#›</a:t>
            </a:fld>
            <a:endParaRPr lang="en-GB"/>
          </a:p>
        </p:txBody>
      </p:sp>
    </p:spTree>
    <p:extLst>
      <p:ext uri="{BB962C8B-B14F-4D97-AF65-F5344CB8AC3E}">
        <p14:creationId xmlns:p14="http://schemas.microsoft.com/office/powerpoint/2010/main" val="928384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_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ADD8F5D-3EBC-4511-ABE9-5A87F98E7689}"/>
              </a:ext>
            </a:extLst>
          </p:cNvPr>
          <p:cNvSpPr/>
          <p:nvPr userDrawn="1"/>
        </p:nvSpPr>
        <p:spPr>
          <a:xfrm>
            <a:off x="457200" y="457200"/>
            <a:ext cx="14184000" cy="12801600"/>
          </a:xfrm>
          <a:prstGeom prst="rect">
            <a:avLst/>
          </a:prstGeom>
          <a:solidFill>
            <a:srgbClr val="AAC8D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Title 1">
            <a:extLst>
              <a:ext uri="{FF2B5EF4-FFF2-40B4-BE49-F238E27FC236}">
                <a16:creationId xmlns:a16="http://schemas.microsoft.com/office/drawing/2014/main" id="{F0929E18-C7DE-452F-8256-F7D2ECC8213D}"/>
              </a:ext>
            </a:extLst>
          </p:cNvPr>
          <p:cNvSpPr>
            <a:spLocks noGrp="1"/>
          </p:cNvSpPr>
          <p:nvPr>
            <p:ph type="title" hasCustomPrompt="1"/>
          </p:nvPr>
        </p:nvSpPr>
        <p:spPr>
          <a:xfrm>
            <a:off x="457200" y="5904000"/>
            <a:ext cx="10800000" cy="2520000"/>
          </a:xfrm>
        </p:spPr>
        <p:txBody>
          <a:bodyPr>
            <a:noAutofit/>
          </a:bodyPr>
          <a:lstStyle>
            <a:lvl1pPr>
              <a:defRPr spc="1000" baseline="0"/>
            </a:lvl1pPr>
          </a:lstStyle>
          <a:p>
            <a:r>
              <a:rPr lang="en-US" dirty="0"/>
              <a:t>Section </a:t>
            </a:r>
            <a:br>
              <a:rPr lang="en-US" dirty="0"/>
            </a:br>
            <a:r>
              <a:rPr lang="en-US" dirty="0"/>
              <a:t>title</a:t>
            </a:r>
            <a:endParaRPr lang="en-GB" dirty="0"/>
          </a:p>
        </p:txBody>
      </p:sp>
      <p:sp>
        <p:nvSpPr>
          <p:cNvPr id="3" name="Date Placeholder 2">
            <a:extLst>
              <a:ext uri="{FF2B5EF4-FFF2-40B4-BE49-F238E27FC236}">
                <a16:creationId xmlns:a16="http://schemas.microsoft.com/office/drawing/2014/main" id="{9F873202-67F8-4EC8-9D06-D8456DEB40AD}"/>
              </a:ext>
            </a:extLst>
          </p:cNvPr>
          <p:cNvSpPr>
            <a:spLocks noGrp="1"/>
          </p:cNvSpPr>
          <p:nvPr>
            <p:ph type="dt" sz="half" idx="10"/>
          </p:nvPr>
        </p:nvSpPr>
        <p:spPr/>
        <p:txBody>
          <a:bodyPr>
            <a:noAutofit/>
          </a:bodyPr>
          <a:lstStyle/>
          <a:p>
            <a:fld id="{92DBA8A1-5D1B-424A-9F44-006B0CB4A04C}" type="datetimeFigureOut">
              <a:rPr lang="en-GB" smtClean="0"/>
              <a:pPr/>
              <a:t>07/02/2023</a:t>
            </a:fld>
            <a:endParaRPr lang="en-GB" dirty="0"/>
          </a:p>
        </p:txBody>
      </p:sp>
      <p:sp>
        <p:nvSpPr>
          <p:cNvPr id="4" name="Footer Placeholder 3">
            <a:extLst>
              <a:ext uri="{FF2B5EF4-FFF2-40B4-BE49-F238E27FC236}">
                <a16:creationId xmlns:a16="http://schemas.microsoft.com/office/drawing/2014/main" id="{A9383A6F-7977-48CE-91E0-B5F10DBDD630}"/>
              </a:ext>
            </a:extLst>
          </p:cNvPr>
          <p:cNvSpPr>
            <a:spLocks noGrp="1"/>
          </p:cNvSpPr>
          <p:nvPr>
            <p:ph type="ftr" sz="quarter" idx="11"/>
          </p:nvPr>
        </p:nvSpPr>
        <p:spPr/>
        <p:txBody>
          <a:bodyPr>
            <a:noAutofit/>
          </a:bodyPr>
          <a:lstStyle/>
          <a:p>
            <a:endParaRPr lang="en-GB" dirty="0"/>
          </a:p>
        </p:txBody>
      </p:sp>
      <p:sp>
        <p:nvSpPr>
          <p:cNvPr id="5" name="Slide Number Placeholder 4">
            <a:extLst>
              <a:ext uri="{FF2B5EF4-FFF2-40B4-BE49-F238E27FC236}">
                <a16:creationId xmlns:a16="http://schemas.microsoft.com/office/drawing/2014/main" id="{DCA58DD9-C406-43DE-81EA-68ED3DFE714C}"/>
              </a:ext>
            </a:extLst>
          </p:cNvPr>
          <p:cNvSpPr>
            <a:spLocks noGrp="1"/>
          </p:cNvSpPr>
          <p:nvPr>
            <p:ph type="sldNum" sz="quarter" idx="12"/>
          </p:nvPr>
        </p:nvSpPr>
        <p:spPr/>
        <p:txBody>
          <a:bodyPr>
            <a:noAutofit/>
          </a:bodyPr>
          <a:lstStyle/>
          <a:p>
            <a:fld id="{85768552-FA8D-4CCE-BC80-E67EF3766B58}" type="slidenum">
              <a:rPr lang="en-GB" smtClean="0"/>
              <a:pPr/>
              <a:t>‹#›</a:t>
            </a:fld>
            <a:endParaRPr lang="en-GB"/>
          </a:p>
        </p:txBody>
      </p:sp>
      <p:sp>
        <p:nvSpPr>
          <p:cNvPr id="7" name="Content Placeholder 16">
            <a:extLst>
              <a:ext uri="{FF2B5EF4-FFF2-40B4-BE49-F238E27FC236}">
                <a16:creationId xmlns:a16="http://schemas.microsoft.com/office/drawing/2014/main" id="{6B93A0F5-56BF-45F0-AE11-4B09F6405303}"/>
              </a:ext>
            </a:extLst>
          </p:cNvPr>
          <p:cNvSpPr>
            <a:spLocks noGrp="1"/>
          </p:cNvSpPr>
          <p:nvPr>
            <p:ph sz="quarter" idx="13" hasCustomPrompt="1"/>
          </p:nvPr>
        </p:nvSpPr>
        <p:spPr>
          <a:xfrm>
            <a:off x="12157200" y="0"/>
            <a:ext cx="12168000" cy="13716000"/>
          </a:xfrm>
          <a:noFill/>
        </p:spPr>
        <p:txBody>
          <a:bodyPr>
            <a:noAutofit/>
          </a:bodyPr>
          <a:lstStyle>
            <a:lvl1pPr>
              <a:defRPr/>
            </a:lvl1pPr>
          </a:lstStyle>
          <a:p>
            <a:pPr lvl="0"/>
            <a:r>
              <a:rPr lang="en-US" dirty="0"/>
              <a:t>Image</a:t>
            </a:r>
            <a:endParaRPr lang="en-GB" dirty="0"/>
          </a:p>
        </p:txBody>
      </p:sp>
      <p:sp>
        <p:nvSpPr>
          <p:cNvPr id="9" name="Text Placeholder 8">
            <a:extLst>
              <a:ext uri="{FF2B5EF4-FFF2-40B4-BE49-F238E27FC236}">
                <a16:creationId xmlns:a16="http://schemas.microsoft.com/office/drawing/2014/main" id="{F5C65282-CC0C-4387-B690-6A93DB2F8F57}"/>
              </a:ext>
            </a:extLst>
          </p:cNvPr>
          <p:cNvSpPr>
            <a:spLocks noGrp="1"/>
          </p:cNvSpPr>
          <p:nvPr>
            <p:ph type="body" sz="quarter" idx="14" hasCustomPrompt="1"/>
          </p:nvPr>
        </p:nvSpPr>
        <p:spPr>
          <a:xfrm>
            <a:off x="-36000" y="1764000"/>
            <a:ext cx="4320000" cy="2880000"/>
          </a:xfrm>
        </p:spPr>
        <p:txBody>
          <a:bodyPr>
            <a:noAutofit/>
          </a:bodyPr>
          <a:lstStyle>
            <a:lvl1pPr>
              <a:lnSpc>
                <a:spcPct val="80000"/>
              </a:lnSpc>
              <a:spcBef>
                <a:spcPts val="0"/>
              </a:spcBef>
              <a:defRPr sz="31000" spc="3000" baseline="0">
                <a:solidFill>
                  <a:srgbClr val="2C5B7C"/>
                </a:solidFill>
                <a:latin typeface="+mj-lt"/>
              </a:defRPr>
            </a:lvl1pPr>
          </a:lstStyle>
          <a:p>
            <a:pPr lvl="0"/>
            <a:r>
              <a:rPr lang="en-US" dirty="0"/>
              <a:t>00</a:t>
            </a:r>
            <a:endParaRPr lang="en-GB" dirty="0"/>
          </a:p>
        </p:txBody>
      </p:sp>
    </p:spTree>
    <p:extLst>
      <p:ext uri="{BB962C8B-B14F-4D97-AF65-F5344CB8AC3E}">
        <p14:creationId xmlns:p14="http://schemas.microsoft.com/office/powerpoint/2010/main" val="970877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_Yellow">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ADD8F5D-3EBC-4511-ABE9-5A87F98E7689}"/>
              </a:ext>
            </a:extLst>
          </p:cNvPr>
          <p:cNvSpPr/>
          <p:nvPr userDrawn="1"/>
        </p:nvSpPr>
        <p:spPr>
          <a:xfrm>
            <a:off x="457200" y="457200"/>
            <a:ext cx="14184000" cy="12801600"/>
          </a:xfrm>
          <a:prstGeom prst="rect">
            <a:avLst/>
          </a:prstGeom>
          <a:solidFill>
            <a:srgbClr val="F8D881">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Title 1">
            <a:extLst>
              <a:ext uri="{FF2B5EF4-FFF2-40B4-BE49-F238E27FC236}">
                <a16:creationId xmlns:a16="http://schemas.microsoft.com/office/drawing/2014/main" id="{F0929E18-C7DE-452F-8256-F7D2ECC8213D}"/>
              </a:ext>
            </a:extLst>
          </p:cNvPr>
          <p:cNvSpPr>
            <a:spLocks noGrp="1"/>
          </p:cNvSpPr>
          <p:nvPr>
            <p:ph type="title" hasCustomPrompt="1"/>
          </p:nvPr>
        </p:nvSpPr>
        <p:spPr>
          <a:xfrm>
            <a:off x="457200" y="5904000"/>
            <a:ext cx="10800000" cy="2520000"/>
          </a:xfrm>
        </p:spPr>
        <p:txBody>
          <a:bodyPr>
            <a:noAutofit/>
          </a:bodyPr>
          <a:lstStyle>
            <a:lvl1pPr>
              <a:defRPr spc="1000" baseline="0"/>
            </a:lvl1pPr>
          </a:lstStyle>
          <a:p>
            <a:r>
              <a:rPr lang="en-US" dirty="0"/>
              <a:t>Section </a:t>
            </a:r>
            <a:br>
              <a:rPr lang="en-US" dirty="0"/>
            </a:br>
            <a:r>
              <a:rPr lang="en-US" dirty="0"/>
              <a:t>title</a:t>
            </a:r>
            <a:endParaRPr lang="en-GB" dirty="0"/>
          </a:p>
        </p:txBody>
      </p:sp>
      <p:sp>
        <p:nvSpPr>
          <p:cNvPr id="3" name="Date Placeholder 2">
            <a:extLst>
              <a:ext uri="{FF2B5EF4-FFF2-40B4-BE49-F238E27FC236}">
                <a16:creationId xmlns:a16="http://schemas.microsoft.com/office/drawing/2014/main" id="{9F873202-67F8-4EC8-9D06-D8456DEB40AD}"/>
              </a:ext>
            </a:extLst>
          </p:cNvPr>
          <p:cNvSpPr>
            <a:spLocks noGrp="1"/>
          </p:cNvSpPr>
          <p:nvPr>
            <p:ph type="dt" sz="half" idx="10"/>
          </p:nvPr>
        </p:nvSpPr>
        <p:spPr/>
        <p:txBody>
          <a:bodyPr>
            <a:noAutofit/>
          </a:bodyPr>
          <a:lstStyle/>
          <a:p>
            <a:fld id="{92DBA8A1-5D1B-424A-9F44-006B0CB4A04C}" type="datetimeFigureOut">
              <a:rPr lang="en-GB" smtClean="0"/>
              <a:pPr/>
              <a:t>07/02/2023</a:t>
            </a:fld>
            <a:endParaRPr lang="en-GB" dirty="0"/>
          </a:p>
        </p:txBody>
      </p:sp>
      <p:sp>
        <p:nvSpPr>
          <p:cNvPr id="4" name="Footer Placeholder 3">
            <a:extLst>
              <a:ext uri="{FF2B5EF4-FFF2-40B4-BE49-F238E27FC236}">
                <a16:creationId xmlns:a16="http://schemas.microsoft.com/office/drawing/2014/main" id="{A9383A6F-7977-48CE-91E0-B5F10DBDD630}"/>
              </a:ext>
            </a:extLst>
          </p:cNvPr>
          <p:cNvSpPr>
            <a:spLocks noGrp="1"/>
          </p:cNvSpPr>
          <p:nvPr>
            <p:ph type="ftr" sz="quarter" idx="11"/>
          </p:nvPr>
        </p:nvSpPr>
        <p:spPr/>
        <p:txBody>
          <a:bodyPr>
            <a:noAutofit/>
          </a:bodyPr>
          <a:lstStyle/>
          <a:p>
            <a:endParaRPr lang="en-GB" dirty="0"/>
          </a:p>
        </p:txBody>
      </p:sp>
      <p:sp>
        <p:nvSpPr>
          <p:cNvPr id="5" name="Slide Number Placeholder 4">
            <a:extLst>
              <a:ext uri="{FF2B5EF4-FFF2-40B4-BE49-F238E27FC236}">
                <a16:creationId xmlns:a16="http://schemas.microsoft.com/office/drawing/2014/main" id="{DCA58DD9-C406-43DE-81EA-68ED3DFE714C}"/>
              </a:ext>
            </a:extLst>
          </p:cNvPr>
          <p:cNvSpPr>
            <a:spLocks noGrp="1"/>
          </p:cNvSpPr>
          <p:nvPr>
            <p:ph type="sldNum" sz="quarter" idx="12"/>
          </p:nvPr>
        </p:nvSpPr>
        <p:spPr/>
        <p:txBody>
          <a:bodyPr>
            <a:noAutofit/>
          </a:bodyPr>
          <a:lstStyle/>
          <a:p>
            <a:fld id="{85768552-FA8D-4CCE-BC80-E67EF3766B58}" type="slidenum">
              <a:rPr lang="en-GB" smtClean="0"/>
              <a:pPr/>
              <a:t>‹#›</a:t>
            </a:fld>
            <a:endParaRPr lang="en-GB"/>
          </a:p>
        </p:txBody>
      </p:sp>
      <p:sp>
        <p:nvSpPr>
          <p:cNvPr id="7" name="Content Placeholder 16">
            <a:extLst>
              <a:ext uri="{FF2B5EF4-FFF2-40B4-BE49-F238E27FC236}">
                <a16:creationId xmlns:a16="http://schemas.microsoft.com/office/drawing/2014/main" id="{6B93A0F5-56BF-45F0-AE11-4B09F6405303}"/>
              </a:ext>
            </a:extLst>
          </p:cNvPr>
          <p:cNvSpPr>
            <a:spLocks noGrp="1"/>
          </p:cNvSpPr>
          <p:nvPr>
            <p:ph sz="quarter" idx="13" hasCustomPrompt="1"/>
          </p:nvPr>
        </p:nvSpPr>
        <p:spPr>
          <a:xfrm>
            <a:off x="12157200" y="0"/>
            <a:ext cx="12168000" cy="13716000"/>
          </a:xfrm>
          <a:noFill/>
        </p:spPr>
        <p:txBody>
          <a:bodyPr>
            <a:noAutofit/>
          </a:bodyPr>
          <a:lstStyle>
            <a:lvl1pPr>
              <a:defRPr/>
            </a:lvl1pPr>
          </a:lstStyle>
          <a:p>
            <a:pPr lvl="0"/>
            <a:r>
              <a:rPr lang="en-US" dirty="0"/>
              <a:t>Image</a:t>
            </a:r>
            <a:endParaRPr lang="en-GB" dirty="0"/>
          </a:p>
        </p:txBody>
      </p:sp>
      <p:sp>
        <p:nvSpPr>
          <p:cNvPr id="9" name="Text Placeholder 8">
            <a:extLst>
              <a:ext uri="{FF2B5EF4-FFF2-40B4-BE49-F238E27FC236}">
                <a16:creationId xmlns:a16="http://schemas.microsoft.com/office/drawing/2014/main" id="{F5C65282-CC0C-4387-B690-6A93DB2F8F57}"/>
              </a:ext>
            </a:extLst>
          </p:cNvPr>
          <p:cNvSpPr>
            <a:spLocks noGrp="1"/>
          </p:cNvSpPr>
          <p:nvPr>
            <p:ph type="body" sz="quarter" idx="14" hasCustomPrompt="1"/>
          </p:nvPr>
        </p:nvSpPr>
        <p:spPr>
          <a:xfrm>
            <a:off x="-36000" y="1764000"/>
            <a:ext cx="4320000" cy="2880000"/>
          </a:xfrm>
        </p:spPr>
        <p:txBody>
          <a:bodyPr>
            <a:noAutofit/>
          </a:bodyPr>
          <a:lstStyle>
            <a:lvl1pPr>
              <a:lnSpc>
                <a:spcPct val="80000"/>
              </a:lnSpc>
              <a:spcBef>
                <a:spcPts val="0"/>
              </a:spcBef>
              <a:defRPr sz="31000" spc="3000" baseline="0">
                <a:solidFill>
                  <a:srgbClr val="F2BE71"/>
                </a:solidFill>
                <a:latin typeface="+mj-lt"/>
              </a:defRPr>
            </a:lvl1pPr>
          </a:lstStyle>
          <a:p>
            <a:pPr lvl="0"/>
            <a:r>
              <a:rPr lang="en-US" dirty="0"/>
              <a:t>00</a:t>
            </a:r>
            <a:endParaRPr lang="en-GB" dirty="0"/>
          </a:p>
        </p:txBody>
      </p:sp>
    </p:spTree>
    <p:extLst>
      <p:ext uri="{BB962C8B-B14F-4D97-AF65-F5344CB8AC3E}">
        <p14:creationId xmlns:p14="http://schemas.microsoft.com/office/powerpoint/2010/main" val="1806412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_1 Colum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2EDEB1D-1398-440A-80BC-C4AE2A0B95FC}"/>
              </a:ext>
            </a:extLst>
          </p:cNvPr>
          <p:cNvSpPr/>
          <p:nvPr userDrawn="1"/>
        </p:nvSpPr>
        <p:spPr>
          <a:xfrm>
            <a:off x="0" y="0"/>
            <a:ext cx="10080000" cy="13716000"/>
          </a:xfrm>
          <a:prstGeom prst="rect">
            <a:avLst/>
          </a:prstGeom>
          <a:solidFill>
            <a:srgbClr val="AAC8D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Title 1">
            <a:extLst>
              <a:ext uri="{FF2B5EF4-FFF2-40B4-BE49-F238E27FC236}">
                <a16:creationId xmlns:a16="http://schemas.microsoft.com/office/drawing/2014/main" id="{B9C09868-B627-49E1-AC9B-F3D4F0E733E6}"/>
              </a:ext>
            </a:extLst>
          </p:cNvPr>
          <p:cNvSpPr>
            <a:spLocks noGrp="1"/>
          </p:cNvSpPr>
          <p:nvPr>
            <p:ph type="title" hasCustomPrompt="1"/>
          </p:nvPr>
        </p:nvSpPr>
        <p:spPr>
          <a:xfrm>
            <a:off x="11952000" y="3492000"/>
            <a:ext cx="10800000" cy="1260000"/>
          </a:xfrm>
        </p:spPr>
        <p:txBody>
          <a:bodyPr>
            <a:noAutofit/>
          </a:bodyPr>
          <a:lstStyle>
            <a:lvl1pPr>
              <a:defRPr/>
            </a:lvl1pPr>
          </a:lstStyle>
          <a:p>
            <a:r>
              <a:rPr lang="en-US" dirty="0"/>
              <a:t>Title</a:t>
            </a:r>
            <a:endParaRPr lang="en-GB" dirty="0"/>
          </a:p>
        </p:txBody>
      </p:sp>
      <p:sp>
        <p:nvSpPr>
          <p:cNvPr id="3" name="Date Placeholder 2">
            <a:extLst>
              <a:ext uri="{FF2B5EF4-FFF2-40B4-BE49-F238E27FC236}">
                <a16:creationId xmlns:a16="http://schemas.microsoft.com/office/drawing/2014/main" id="{D16C9ECD-8A21-4AF5-A033-80A2BC3BFBC4}"/>
              </a:ext>
            </a:extLst>
          </p:cNvPr>
          <p:cNvSpPr>
            <a:spLocks noGrp="1"/>
          </p:cNvSpPr>
          <p:nvPr>
            <p:ph type="dt" sz="half" idx="10"/>
          </p:nvPr>
        </p:nvSpPr>
        <p:spPr/>
        <p:txBody>
          <a:bodyPr>
            <a:noAutofit/>
          </a:bodyPr>
          <a:lstStyle/>
          <a:p>
            <a:fld id="{92DBA8A1-5D1B-424A-9F44-006B0CB4A04C}" type="datetimeFigureOut">
              <a:rPr lang="en-GB" smtClean="0"/>
              <a:pPr/>
              <a:t>07/02/2023</a:t>
            </a:fld>
            <a:endParaRPr lang="en-GB" dirty="0"/>
          </a:p>
        </p:txBody>
      </p:sp>
      <p:sp>
        <p:nvSpPr>
          <p:cNvPr id="4" name="Footer Placeholder 3">
            <a:extLst>
              <a:ext uri="{FF2B5EF4-FFF2-40B4-BE49-F238E27FC236}">
                <a16:creationId xmlns:a16="http://schemas.microsoft.com/office/drawing/2014/main" id="{C6E706EF-752C-4205-BA06-9956C042334D}"/>
              </a:ext>
            </a:extLst>
          </p:cNvPr>
          <p:cNvSpPr>
            <a:spLocks noGrp="1"/>
          </p:cNvSpPr>
          <p:nvPr>
            <p:ph type="ftr" sz="quarter" idx="11"/>
          </p:nvPr>
        </p:nvSpPr>
        <p:spPr/>
        <p:txBody>
          <a:bodyPr>
            <a:noAutofit/>
          </a:bodyPr>
          <a:lstStyle/>
          <a:p>
            <a:endParaRPr lang="en-GB" dirty="0"/>
          </a:p>
        </p:txBody>
      </p:sp>
      <p:sp>
        <p:nvSpPr>
          <p:cNvPr id="5" name="Slide Number Placeholder 4">
            <a:extLst>
              <a:ext uri="{FF2B5EF4-FFF2-40B4-BE49-F238E27FC236}">
                <a16:creationId xmlns:a16="http://schemas.microsoft.com/office/drawing/2014/main" id="{CD4B555C-F55E-4B46-B326-E01DA89E6326}"/>
              </a:ext>
            </a:extLst>
          </p:cNvPr>
          <p:cNvSpPr>
            <a:spLocks noGrp="1"/>
          </p:cNvSpPr>
          <p:nvPr>
            <p:ph type="sldNum" sz="quarter" idx="12"/>
          </p:nvPr>
        </p:nvSpPr>
        <p:spPr/>
        <p:txBody>
          <a:bodyPr>
            <a:noAutofit/>
          </a:bodyPr>
          <a:lstStyle/>
          <a:p>
            <a:fld id="{85768552-FA8D-4CCE-BC80-E67EF3766B58}" type="slidenum">
              <a:rPr lang="en-GB" smtClean="0"/>
              <a:pPr/>
              <a:t>‹#›</a:t>
            </a:fld>
            <a:endParaRPr lang="en-GB"/>
          </a:p>
        </p:txBody>
      </p:sp>
      <p:sp>
        <p:nvSpPr>
          <p:cNvPr id="7" name="Content Placeholder 16">
            <a:extLst>
              <a:ext uri="{FF2B5EF4-FFF2-40B4-BE49-F238E27FC236}">
                <a16:creationId xmlns:a16="http://schemas.microsoft.com/office/drawing/2014/main" id="{2EFA14E7-8DF9-4F04-8251-C26F7662E334}"/>
              </a:ext>
            </a:extLst>
          </p:cNvPr>
          <p:cNvSpPr>
            <a:spLocks noGrp="1"/>
          </p:cNvSpPr>
          <p:nvPr>
            <p:ph sz="quarter" idx="13" hasCustomPrompt="1"/>
          </p:nvPr>
        </p:nvSpPr>
        <p:spPr>
          <a:xfrm>
            <a:off x="3780000" y="1836000"/>
            <a:ext cx="6300000" cy="10008000"/>
          </a:xfrm>
          <a:noFill/>
        </p:spPr>
        <p:txBody>
          <a:bodyPr>
            <a:noAutofit/>
          </a:bodyPr>
          <a:lstStyle>
            <a:lvl1pPr>
              <a:defRPr/>
            </a:lvl1pPr>
          </a:lstStyle>
          <a:p>
            <a:pPr lvl="0"/>
            <a:r>
              <a:rPr lang="en-US" dirty="0"/>
              <a:t>Image</a:t>
            </a:r>
            <a:endParaRPr lang="en-GB" dirty="0"/>
          </a:p>
        </p:txBody>
      </p:sp>
      <p:cxnSp>
        <p:nvCxnSpPr>
          <p:cNvPr id="9" name="Straight Connector 8">
            <a:extLst>
              <a:ext uri="{FF2B5EF4-FFF2-40B4-BE49-F238E27FC236}">
                <a16:creationId xmlns:a16="http://schemas.microsoft.com/office/drawing/2014/main" id="{6130517F-F73D-4B37-9895-BCCBB4622067}"/>
              </a:ext>
            </a:extLst>
          </p:cNvPr>
          <p:cNvCxnSpPr/>
          <p:nvPr userDrawn="1"/>
        </p:nvCxnSpPr>
        <p:spPr>
          <a:xfrm>
            <a:off x="12276000" y="0"/>
            <a:ext cx="0" cy="3132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D25602F-B896-4DAD-AB88-E57A9997FF3B}"/>
              </a:ext>
            </a:extLst>
          </p:cNvPr>
          <p:cNvCxnSpPr/>
          <p:nvPr userDrawn="1"/>
        </p:nvCxnSpPr>
        <p:spPr>
          <a:xfrm>
            <a:off x="12276000" y="4716000"/>
            <a:ext cx="0" cy="756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 Placeholder 11">
            <a:extLst>
              <a:ext uri="{FF2B5EF4-FFF2-40B4-BE49-F238E27FC236}">
                <a16:creationId xmlns:a16="http://schemas.microsoft.com/office/drawing/2014/main" id="{9D80B140-D8A6-4EB0-87DA-1738363D8F60}"/>
              </a:ext>
            </a:extLst>
          </p:cNvPr>
          <p:cNvSpPr>
            <a:spLocks noGrp="1"/>
          </p:cNvSpPr>
          <p:nvPr>
            <p:ph type="body" sz="quarter" idx="14"/>
          </p:nvPr>
        </p:nvSpPr>
        <p:spPr>
          <a:xfrm>
            <a:off x="12132000" y="5868000"/>
            <a:ext cx="10619999" cy="6120000"/>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93986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_2 Colum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2EDEB1D-1398-440A-80BC-C4AE2A0B95FC}"/>
              </a:ext>
            </a:extLst>
          </p:cNvPr>
          <p:cNvSpPr/>
          <p:nvPr userDrawn="1"/>
        </p:nvSpPr>
        <p:spPr>
          <a:xfrm>
            <a:off x="0" y="0"/>
            <a:ext cx="7704000" cy="13716000"/>
          </a:xfrm>
          <a:prstGeom prst="rect">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Title 1">
            <a:extLst>
              <a:ext uri="{FF2B5EF4-FFF2-40B4-BE49-F238E27FC236}">
                <a16:creationId xmlns:a16="http://schemas.microsoft.com/office/drawing/2014/main" id="{B9C09868-B627-49E1-AC9B-F3D4F0E733E6}"/>
              </a:ext>
            </a:extLst>
          </p:cNvPr>
          <p:cNvSpPr>
            <a:spLocks noGrp="1"/>
          </p:cNvSpPr>
          <p:nvPr>
            <p:ph type="title" hasCustomPrompt="1"/>
          </p:nvPr>
        </p:nvSpPr>
        <p:spPr>
          <a:xfrm>
            <a:off x="1666800" y="3492000"/>
            <a:ext cx="10800000" cy="1260000"/>
          </a:xfrm>
        </p:spPr>
        <p:txBody>
          <a:bodyPr>
            <a:noAutofit/>
          </a:bodyPr>
          <a:lstStyle>
            <a:lvl1pPr>
              <a:defRPr/>
            </a:lvl1pPr>
          </a:lstStyle>
          <a:p>
            <a:r>
              <a:rPr lang="en-US" dirty="0"/>
              <a:t>Title</a:t>
            </a:r>
            <a:endParaRPr lang="en-GB" dirty="0"/>
          </a:p>
        </p:txBody>
      </p:sp>
      <p:sp>
        <p:nvSpPr>
          <p:cNvPr id="3" name="Date Placeholder 2">
            <a:extLst>
              <a:ext uri="{FF2B5EF4-FFF2-40B4-BE49-F238E27FC236}">
                <a16:creationId xmlns:a16="http://schemas.microsoft.com/office/drawing/2014/main" id="{D16C9ECD-8A21-4AF5-A033-80A2BC3BFBC4}"/>
              </a:ext>
            </a:extLst>
          </p:cNvPr>
          <p:cNvSpPr>
            <a:spLocks noGrp="1"/>
          </p:cNvSpPr>
          <p:nvPr>
            <p:ph type="dt" sz="half" idx="10"/>
          </p:nvPr>
        </p:nvSpPr>
        <p:spPr/>
        <p:txBody>
          <a:bodyPr>
            <a:noAutofit/>
          </a:bodyPr>
          <a:lstStyle/>
          <a:p>
            <a:fld id="{92DBA8A1-5D1B-424A-9F44-006B0CB4A04C}" type="datetimeFigureOut">
              <a:rPr lang="en-GB" smtClean="0"/>
              <a:pPr/>
              <a:t>07/02/2023</a:t>
            </a:fld>
            <a:endParaRPr lang="en-GB" dirty="0"/>
          </a:p>
        </p:txBody>
      </p:sp>
      <p:sp>
        <p:nvSpPr>
          <p:cNvPr id="4" name="Footer Placeholder 3">
            <a:extLst>
              <a:ext uri="{FF2B5EF4-FFF2-40B4-BE49-F238E27FC236}">
                <a16:creationId xmlns:a16="http://schemas.microsoft.com/office/drawing/2014/main" id="{C6E706EF-752C-4205-BA06-9956C042334D}"/>
              </a:ext>
            </a:extLst>
          </p:cNvPr>
          <p:cNvSpPr>
            <a:spLocks noGrp="1"/>
          </p:cNvSpPr>
          <p:nvPr>
            <p:ph type="ftr" sz="quarter" idx="11"/>
          </p:nvPr>
        </p:nvSpPr>
        <p:spPr/>
        <p:txBody>
          <a:bodyPr>
            <a:noAutofit/>
          </a:bodyPr>
          <a:lstStyle/>
          <a:p>
            <a:endParaRPr lang="en-GB" dirty="0"/>
          </a:p>
        </p:txBody>
      </p:sp>
      <p:sp>
        <p:nvSpPr>
          <p:cNvPr id="5" name="Slide Number Placeholder 4">
            <a:extLst>
              <a:ext uri="{FF2B5EF4-FFF2-40B4-BE49-F238E27FC236}">
                <a16:creationId xmlns:a16="http://schemas.microsoft.com/office/drawing/2014/main" id="{CD4B555C-F55E-4B46-B326-E01DA89E6326}"/>
              </a:ext>
            </a:extLst>
          </p:cNvPr>
          <p:cNvSpPr>
            <a:spLocks noGrp="1"/>
          </p:cNvSpPr>
          <p:nvPr>
            <p:ph type="sldNum" sz="quarter" idx="12"/>
          </p:nvPr>
        </p:nvSpPr>
        <p:spPr/>
        <p:txBody>
          <a:bodyPr>
            <a:noAutofit/>
          </a:bodyPr>
          <a:lstStyle/>
          <a:p>
            <a:fld id="{85768552-FA8D-4CCE-BC80-E67EF3766B58}" type="slidenum">
              <a:rPr lang="en-GB" smtClean="0"/>
              <a:pPr/>
              <a:t>‹#›</a:t>
            </a:fld>
            <a:endParaRPr lang="en-GB"/>
          </a:p>
        </p:txBody>
      </p:sp>
      <p:cxnSp>
        <p:nvCxnSpPr>
          <p:cNvPr id="9" name="Straight Connector 8">
            <a:extLst>
              <a:ext uri="{FF2B5EF4-FFF2-40B4-BE49-F238E27FC236}">
                <a16:creationId xmlns:a16="http://schemas.microsoft.com/office/drawing/2014/main" id="{6130517F-F73D-4B37-9895-BCCBB4622067}"/>
              </a:ext>
            </a:extLst>
          </p:cNvPr>
          <p:cNvCxnSpPr/>
          <p:nvPr userDrawn="1"/>
        </p:nvCxnSpPr>
        <p:spPr>
          <a:xfrm>
            <a:off x="1980000" y="0"/>
            <a:ext cx="0" cy="3132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D25602F-B896-4DAD-AB88-E57A9997FF3B}"/>
              </a:ext>
            </a:extLst>
          </p:cNvPr>
          <p:cNvCxnSpPr/>
          <p:nvPr userDrawn="1"/>
        </p:nvCxnSpPr>
        <p:spPr>
          <a:xfrm>
            <a:off x="1980000" y="4716000"/>
            <a:ext cx="0" cy="756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 Placeholder 11">
            <a:extLst>
              <a:ext uri="{FF2B5EF4-FFF2-40B4-BE49-F238E27FC236}">
                <a16:creationId xmlns:a16="http://schemas.microsoft.com/office/drawing/2014/main" id="{9D80B140-D8A6-4EB0-87DA-1738363D8F60}"/>
              </a:ext>
            </a:extLst>
          </p:cNvPr>
          <p:cNvSpPr>
            <a:spLocks noGrp="1"/>
          </p:cNvSpPr>
          <p:nvPr>
            <p:ph type="body" sz="quarter" idx="14"/>
          </p:nvPr>
        </p:nvSpPr>
        <p:spPr>
          <a:xfrm>
            <a:off x="1836000" y="5868000"/>
            <a:ext cx="10080000" cy="6120000"/>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1" name="Text Placeholder 11">
            <a:extLst>
              <a:ext uri="{FF2B5EF4-FFF2-40B4-BE49-F238E27FC236}">
                <a16:creationId xmlns:a16="http://schemas.microsoft.com/office/drawing/2014/main" id="{CA155CC8-B5D3-4C19-9BA9-722CE9EB65F0}"/>
              </a:ext>
            </a:extLst>
          </p:cNvPr>
          <p:cNvSpPr>
            <a:spLocks noGrp="1"/>
          </p:cNvSpPr>
          <p:nvPr>
            <p:ph type="body" sz="quarter" idx="15"/>
          </p:nvPr>
        </p:nvSpPr>
        <p:spPr>
          <a:xfrm>
            <a:off x="12816000" y="5868000"/>
            <a:ext cx="10080000" cy="6120000"/>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4060863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_3 Column_opt 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2EDEB1D-1398-440A-80BC-C4AE2A0B95FC}"/>
              </a:ext>
            </a:extLst>
          </p:cNvPr>
          <p:cNvSpPr/>
          <p:nvPr userDrawn="1"/>
        </p:nvSpPr>
        <p:spPr>
          <a:xfrm>
            <a:off x="828000" y="1609200"/>
            <a:ext cx="5508000" cy="2880000"/>
          </a:xfrm>
          <a:prstGeom prst="rect">
            <a:avLst/>
          </a:prstGeom>
          <a:solidFill>
            <a:srgbClr val="769F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Title 1">
            <a:extLst>
              <a:ext uri="{FF2B5EF4-FFF2-40B4-BE49-F238E27FC236}">
                <a16:creationId xmlns:a16="http://schemas.microsoft.com/office/drawing/2014/main" id="{B9C09868-B627-49E1-AC9B-F3D4F0E733E6}"/>
              </a:ext>
            </a:extLst>
          </p:cNvPr>
          <p:cNvSpPr>
            <a:spLocks noGrp="1"/>
          </p:cNvSpPr>
          <p:nvPr>
            <p:ph type="title" hasCustomPrompt="1"/>
          </p:nvPr>
        </p:nvSpPr>
        <p:spPr>
          <a:xfrm>
            <a:off x="425115" y="2453934"/>
            <a:ext cx="5400000" cy="1260000"/>
          </a:xfrm>
        </p:spPr>
        <p:txBody>
          <a:bodyPr>
            <a:noAutofit/>
          </a:bodyPr>
          <a:lstStyle>
            <a:lvl1pPr>
              <a:defRPr/>
            </a:lvl1pPr>
          </a:lstStyle>
          <a:p>
            <a:r>
              <a:rPr lang="en-US" dirty="0"/>
              <a:t>Title</a:t>
            </a:r>
            <a:endParaRPr lang="en-GB" dirty="0"/>
          </a:p>
        </p:txBody>
      </p:sp>
      <p:sp>
        <p:nvSpPr>
          <p:cNvPr id="3" name="Date Placeholder 2">
            <a:extLst>
              <a:ext uri="{FF2B5EF4-FFF2-40B4-BE49-F238E27FC236}">
                <a16:creationId xmlns:a16="http://schemas.microsoft.com/office/drawing/2014/main" id="{D16C9ECD-8A21-4AF5-A033-80A2BC3BFBC4}"/>
              </a:ext>
            </a:extLst>
          </p:cNvPr>
          <p:cNvSpPr>
            <a:spLocks noGrp="1"/>
          </p:cNvSpPr>
          <p:nvPr>
            <p:ph type="dt" sz="half" idx="10"/>
          </p:nvPr>
        </p:nvSpPr>
        <p:spPr/>
        <p:txBody>
          <a:bodyPr>
            <a:noAutofit/>
          </a:bodyPr>
          <a:lstStyle/>
          <a:p>
            <a:fld id="{92DBA8A1-5D1B-424A-9F44-006B0CB4A04C}" type="datetimeFigureOut">
              <a:rPr lang="en-GB" smtClean="0"/>
              <a:pPr/>
              <a:t>07/02/2023</a:t>
            </a:fld>
            <a:endParaRPr lang="en-GB" dirty="0"/>
          </a:p>
        </p:txBody>
      </p:sp>
      <p:sp>
        <p:nvSpPr>
          <p:cNvPr id="4" name="Footer Placeholder 3">
            <a:extLst>
              <a:ext uri="{FF2B5EF4-FFF2-40B4-BE49-F238E27FC236}">
                <a16:creationId xmlns:a16="http://schemas.microsoft.com/office/drawing/2014/main" id="{C6E706EF-752C-4205-BA06-9956C042334D}"/>
              </a:ext>
            </a:extLst>
          </p:cNvPr>
          <p:cNvSpPr>
            <a:spLocks noGrp="1"/>
          </p:cNvSpPr>
          <p:nvPr>
            <p:ph type="ftr" sz="quarter" idx="11"/>
          </p:nvPr>
        </p:nvSpPr>
        <p:spPr/>
        <p:txBody>
          <a:bodyPr>
            <a:noAutofit/>
          </a:bodyPr>
          <a:lstStyle/>
          <a:p>
            <a:endParaRPr lang="en-GB" dirty="0"/>
          </a:p>
        </p:txBody>
      </p:sp>
      <p:sp>
        <p:nvSpPr>
          <p:cNvPr id="5" name="Slide Number Placeholder 4">
            <a:extLst>
              <a:ext uri="{FF2B5EF4-FFF2-40B4-BE49-F238E27FC236}">
                <a16:creationId xmlns:a16="http://schemas.microsoft.com/office/drawing/2014/main" id="{CD4B555C-F55E-4B46-B326-E01DA89E6326}"/>
              </a:ext>
            </a:extLst>
          </p:cNvPr>
          <p:cNvSpPr>
            <a:spLocks noGrp="1"/>
          </p:cNvSpPr>
          <p:nvPr>
            <p:ph type="sldNum" sz="quarter" idx="12"/>
          </p:nvPr>
        </p:nvSpPr>
        <p:spPr/>
        <p:txBody>
          <a:bodyPr>
            <a:noAutofit/>
          </a:bodyPr>
          <a:lstStyle/>
          <a:p>
            <a:fld id="{85768552-FA8D-4CCE-BC80-E67EF3766B58}" type="slidenum">
              <a:rPr lang="en-GB" smtClean="0"/>
              <a:pPr/>
              <a:t>‹#›</a:t>
            </a:fld>
            <a:endParaRPr lang="en-GB"/>
          </a:p>
        </p:txBody>
      </p:sp>
      <p:sp>
        <p:nvSpPr>
          <p:cNvPr id="12" name="Text Placeholder 11">
            <a:extLst>
              <a:ext uri="{FF2B5EF4-FFF2-40B4-BE49-F238E27FC236}">
                <a16:creationId xmlns:a16="http://schemas.microsoft.com/office/drawing/2014/main" id="{9D80B140-D8A6-4EB0-87DA-1738363D8F60}"/>
              </a:ext>
            </a:extLst>
          </p:cNvPr>
          <p:cNvSpPr>
            <a:spLocks noGrp="1"/>
          </p:cNvSpPr>
          <p:nvPr>
            <p:ph type="body" sz="quarter" idx="14"/>
          </p:nvPr>
        </p:nvSpPr>
        <p:spPr>
          <a:xfrm>
            <a:off x="6624000" y="1609200"/>
            <a:ext cx="13608000" cy="2880000"/>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6" name="Rectangle 15">
            <a:extLst>
              <a:ext uri="{FF2B5EF4-FFF2-40B4-BE49-F238E27FC236}">
                <a16:creationId xmlns:a16="http://schemas.microsoft.com/office/drawing/2014/main" id="{E8E9C547-94C7-4D38-A678-4AC22E578D01}"/>
              </a:ext>
            </a:extLst>
          </p:cNvPr>
          <p:cNvSpPr/>
          <p:nvPr userDrawn="1"/>
        </p:nvSpPr>
        <p:spPr>
          <a:xfrm>
            <a:off x="828000" y="5328000"/>
            <a:ext cx="5508000" cy="2880000"/>
          </a:xfrm>
          <a:prstGeom prst="rect">
            <a:avLst/>
          </a:prstGeom>
          <a:solidFill>
            <a:srgbClr val="769FC4">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8" name="Text Placeholder 11">
            <a:extLst>
              <a:ext uri="{FF2B5EF4-FFF2-40B4-BE49-F238E27FC236}">
                <a16:creationId xmlns:a16="http://schemas.microsoft.com/office/drawing/2014/main" id="{AA1F4E2B-996C-450D-AB68-A81E3FB6A8D7}"/>
              </a:ext>
            </a:extLst>
          </p:cNvPr>
          <p:cNvSpPr>
            <a:spLocks noGrp="1"/>
          </p:cNvSpPr>
          <p:nvPr>
            <p:ph type="body" sz="quarter" idx="15"/>
          </p:nvPr>
        </p:nvSpPr>
        <p:spPr>
          <a:xfrm>
            <a:off x="6624000" y="5328000"/>
            <a:ext cx="13608000" cy="2880000"/>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9" name="Rectangle 18">
            <a:extLst>
              <a:ext uri="{FF2B5EF4-FFF2-40B4-BE49-F238E27FC236}">
                <a16:creationId xmlns:a16="http://schemas.microsoft.com/office/drawing/2014/main" id="{84275AE2-FDDF-4F57-93B4-FB05D7837969}"/>
              </a:ext>
            </a:extLst>
          </p:cNvPr>
          <p:cNvSpPr/>
          <p:nvPr userDrawn="1"/>
        </p:nvSpPr>
        <p:spPr>
          <a:xfrm>
            <a:off x="828000" y="9216000"/>
            <a:ext cx="5508000" cy="2880000"/>
          </a:xfrm>
          <a:prstGeom prst="rect">
            <a:avLst/>
          </a:prstGeom>
          <a:solidFill>
            <a:srgbClr val="769FC4">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1" name="Text Placeholder 11">
            <a:extLst>
              <a:ext uri="{FF2B5EF4-FFF2-40B4-BE49-F238E27FC236}">
                <a16:creationId xmlns:a16="http://schemas.microsoft.com/office/drawing/2014/main" id="{2F45B967-A097-47BA-8301-BBAAC17BFD12}"/>
              </a:ext>
            </a:extLst>
          </p:cNvPr>
          <p:cNvSpPr>
            <a:spLocks noGrp="1"/>
          </p:cNvSpPr>
          <p:nvPr>
            <p:ph type="body" sz="quarter" idx="16"/>
          </p:nvPr>
        </p:nvSpPr>
        <p:spPr>
          <a:xfrm>
            <a:off x="6624000" y="9216000"/>
            <a:ext cx="13608000" cy="2880000"/>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8" name="Text Placeholder 7">
            <a:extLst>
              <a:ext uri="{FF2B5EF4-FFF2-40B4-BE49-F238E27FC236}">
                <a16:creationId xmlns:a16="http://schemas.microsoft.com/office/drawing/2014/main" id="{801B2A55-2A03-4360-A45A-E6A4DB488CD0}"/>
              </a:ext>
            </a:extLst>
          </p:cNvPr>
          <p:cNvSpPr>
            <a:spLocks noGrp="1"/>
          </p:cNvSpPr>
          <p:nvPr>
            <p:ph type="body" sz="quarter" idx="17" hasCustomPrompt="1"/>
          </p:nvPr>
        </p:nvSpPr>
        <p:spPr>
          <a:xfrm>
            <a:off x="424800" y="6172247"/>
            <a:ext cx="5400000" cy="1260000"/>
          </a:xfrm>
        </p:spPr>
        <p:txBody>
          <a:bodyPr>
            <a:noAutofit/>
          </a:bodyPr>
          <a:lstStyle>
            <a:lvl1pPr>
              <a:defRPr sz="10000" cap="all" spc="1000" baseline="0">
                <a:latin typeface="+mj-lt"/>
              </a:defRPr>
            </a:lvl1pPr>
          </a:lstStyle>
          <a:p>
            <a:pPr lvl="0"/>
            <a:r>
              <a:rPr lang="en-US" dirty="0"/>
              <a:t>title</a:t>
            </a:r>
          </a:p>
        </p:txBody>
      </p:sp>
      <p:sp>
        <p:nvSpPr>
          <p:cNvPr id="10" name="Text Placeholder 9">
            <a:extLst>
              <a:ext uri="{FF2B5EF4-FFF2-40B4-BE49-F238E27FC236}">
                <a16:creationId xmlns:a16="http://schemas.microsoft.com/office/drawing/2014/main" id="{E595E72C-5D70-48B9-AF51-488878EBA02B}"/>
              </a:ext>
            </a:extLst>
          </p:cNvPr>
          <p:cNvSpPr>
            <a:spLocks noGrp="1"/>
          </p:cNvSpPr>
          <p:nvPr>
            <p:ph type="body" sz="quarter" idx="18" hasCustomPrompt="1"/>
          </p:nvPr>
        </p:nvSpPr>
        <p:spPr>
          <a:xfrm>
            <a:off x="424800" y="10060734"/>
            <a:ext cx="5400000" cy="1260000"/>
          </a:xfrm>
        </p:spPr>
        <p:txBody>
          <a:bodyPr/>
          <a:lstStyle>
            <a:lvl1pPr>
              <a:defRPr sz="10000" cap="all" spc="1000" baseline="0">
                <a:latin typeface="+mj-lt"/>
              </a:defRPr>
            </a:lvl1pPr>
          </a:lstStyle>
          <a:p>
            <a:pPr lvl="0"/>
            <a:r>
              <a:rPr lang="en-US" dirty="0"/>
              <a:t>title</a:t>
            </a:r>
            <a:endParaRPr lang="en-GB" dirty="0"/>
          </a:p>
        </p:txBody>
      </p:sp>
    </p:spTree>
    <p:extLst>
      <p:ext uri="{BB962C8B-B14F-4D97-AF65-F5344CB8AC3E}">
        <p14:creationId xmlns:p14="http://schemas.microsoft.com/office/powerpoint/2010/main" val="2870418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_3 Column_opt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2EDEB1D-1398-440A-80BC-C4AE2A0B95FC}"/>
              </a:ext>
            </a:extLst>
          </p:cNvPr>
          <p:cNvSpPr/>
          <p:nvPr userDrawn="1"/>
        </p:nvSpPr>
        <p:spPr>
          <a:xfrm>
            <a:off x="0" y="457200"/>
            <a:ext cx="2160000" cy="3744000"/>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Title 1">
            <a:extLst>
              <a:ext uri="{FF2B5EF4-FFF2-40B4-BE49-F238E27FC236}">
                <a16:creationId xmlns:a16="http://schemas.microsoft.com/office/drawing/2014/main" id="{B9C09868-B627-49E1-AC9B-F3D4F0E733E6}"/>
              </a:ext>
            </a:extLst>
          </p:cNvPr>
          <p:cNvSpPr>
            <a:spLocks noGrp="1"/>
          </p:cNvSpPr>
          <p:nvPr>
            <p:ph type="title" hasCustomPrompt="1"/>
          </p:nvPr>
        </p:nvSpPr>
        <p:spPr>
          <a:xfrm rot="16200000">
            <a:off x="-789202" y="1699200"/>
            <a:ext cx="3744000" cy="1260000"/>
          </a:xfrm>
        </p:spPr>
        <p:txBody>
          <a:bodyPr anchor="ctr" anchorCtr="0">
            <a:noAutofit/>
          </a:bodyPr>
          <a:lstStyle>
            <a:lvl1pPr algn="ctr">
              <a:defRPr sz="7000" spc="1500" baseline="0">
                <a:latin typeface="+mn-lt"/>
              </a:defRPr>
            </a:lvl1pPr>
          </a:lstStyle>
          <a:p>
            <a:r>
              <a:rPr lang="en-US" dirty="0"/>
              <a:t>Title</a:t>
            </a:r>
            <a:endParaRPr lang="en-GB" dirty="0"/>
          </a:p>
        </p:txBody>
      </p:sp>
      <p:sp>
        <p:nvSpPr>
          <p:cNvPr id="3" name="Date Placeholder 2">
            <a:extLst>
              <a:ext uri="{FF2B5EF4-FFF2-40B4-BE49-F238E27FC236}">
                <a16:creationId xmlns:a16="http://schemas.microsoft.com/office/drawing/2014/main" id="{D16C9ECD-8A21-4AF5-A033-80A2BC3BFBC4}"/>
              </a:ext>
            </a:extLst>
          </p:cNvPr>
          <p:cNvSpPr>
            <a:spLocks noGrp="1"/>
          </p:cNvSpPr>
          <p:nvPr>
            <p:ph type="dt" sz="half" idx="10"/>
          </p:nvPr>
        </p:nvSpPr>
        <p:spPr/>
        <p:txBody>
          <a:bodyPr>
            <a:noAutofit/>
          </a:bodyPr>
          <a:lstStyle/>
          <a:p>
            <a:fld id="{92DBA8A1-5D1B-424A-9F44-006B0CB4A04C}" type="datetimeFigureOut">
              <a:rPr lang="en-GB" smtClean="0"/>
              <a:pPr/>
              <a:t>07/02/2023</a:t>
            </a:fld>
            <a:endParaRPr lang="en-GB" dirty="0"/>
          </a:p>
        </p:txBody>
      </p:sp>
      <p:sp>
        <p:nvSpPr>
          <p:cNvPr id="4" name="Footer Placeholder 3">
            <a:extLst>
              <a:ext uri="{FF2B5EF4-FFF2-40B4-BE49-F238E27FC236}">
                <a16:creationId xmlns:a16="http://schemas.microsoft.com/office/drawing/2014/main" id="{C6E706EF-752C-4205-BA06-9956C042334D}"/>
              </a:ext>
            </a:extLst>
          </p:cNvPr>
          <p:cNvSpPr>
            <a:spLocks noGrp="1"/>
          </p:cNvSpPr>
          <p:nvPr>
            <p:ph type="ftr" sz="quarter" idx="11"/>
          </p:nvPr>
        </p:nvSpPr>
        <p:spPr/>
        <p:txBody>
          <a:bodyPr>
            <a:noAutofit/>
          </a:bodyPr>
          <a:lstStyle/>
          <a:p>
            <a:endParaRPr lang="en-GB" dirty="0"/>
          </a:p>
        </p:txBody>
      </p:sp>
      <p:sp>
        <p:nvSpPr>
          <p:cNvPr id="5" name="Slide Number Placeholder 4">
            <a:extLst>
              <a:ext uri="{FF2B5EF4-FFF2-40B4-BE49-F238E27FC236}">
                <a16:creationId xmlns:a16="http://schemas.microsoft.com/office/drawing/2014/main" id="{CD4B555C-F55E-4B46-B326-E01DA89E6326}"/>
              </a:ext>
            </a:extLst>
          </p:cNvPr>
          <p:cNvSpPr>
            <a:spLocks noGrp="1"/>
          </p:cNvSpPr>
          <p:nvPr>
            <p:ph type="sldNum" sz="quarter" idx="12"/>
          </p:nvPr>
        </p:nvSpPr>
        <p:spPr/>
        <p:txBody>
          <a:bodyPr>
            <a:noAutofit/>
          </a:bodyPr>
          <a:lstStyle/>
          <a:p>
            <a:fld id="{85768552-FA8D-4CCE-BC80-E67EF3766B58}" type="slidenum">
              <a:rPr lang="en-GB" smtClean="0"/>
              <a:pPr/>
              <a:t>‹#›</a:t>
            </a:fld>
            <a:endParaRPr lang="en-GB"/>
          </a:p>
        </p:txBody>
      </p:sp>
      <p:sp>
        <p:nvSpPr>
          <p:cNvPr id="12" name="Text Placeholder 11">
            <a:extLst>
              <a:ext uri="{FF2B5EF4-FFF2-40B4-BE49-F238E27FC236}">
                <a16:creationId xmlns:a16="http://schemas.microsoft.com/office/drawing/2014/main" id="{9D80B140-D8A6-4EB0-87DA-1738363D8F60}"/>
              </a:ext>
            </a:extLst>
          </p:cNvPr>
          <p:cNvSpPr>
            <a:spLocks noGrp="1"/>
          </p:cNvSpPr>
          <p:nvPr>
            <p:ph type="body" sz="quarter" idx="14"/>
          </p:nvPr>
        </p:nvSpPr>
        <p:spPr>
          <a:xfrm>
            <a:off x="2829600" y="817200"/>
            <a:ext cx="11808000" cy="3024000"/>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6" name="Rectangle 15">
            <a:extLst>
              <a:ext uri="{FF2B5EF4-FFF2-40B4-BE49-F238E27FC236}">
                <a16:creationId xmlns:a16="http://schemas.microsoft.com/office/drawing/2014/main" id="{E8E9C547-94C7-4D38-A678-4AC22E578D01}"/>
              </a:ext>
            </a:extLst>
          </p:cNvPr>
          <p:cNvSpPr/>
          <p:nvPr userDrawn="1"/>
        </p:nvSpPr>
        <p:spPr>
          <a:xfrm>
            <a:off x="0" y="4860000"/>
            <a:ext cx="2160000" cy="3744000"/>
          </a:xfrm>
          <a:prstGeom prst="rect">
            <a:avLst/>
          </a:prstGeom>
          <a:solidFill>
            <a:srgbClr val="F2BE7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9" name="Rectangle 18">
            <a:extLst>
              <a:ext uri="{FF2B5EF4-FFF2-40B4-BE49-F238E27FC236}">
                <a16:creationId xmlns:a16="http://schemas.microsoft.com/office/drawing/2014/main" id="{84275AE2-FDDF-4F57-93B4-FB05D7837969}"/>
              </a:ext>
            </a:extLst>
          </p:cNvPr>
          <p:cNvSpPr/>
          <p:nvPr userDrawn="1"/>
        </p:nvSpPr>
        <p:spPr>
          <a:xfrm>
            <a:off x="0" y="9262800"/>
            <a:ext cx="2160000" cy="3744000"/>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8" name="Text Placeholder 7">
            <a:extLst>
              <a:ext uri="{FF2B5EF4-FFF2-40B4-BE49-F238E27FC236}">
                <a16:creationId xmlns:a16="http://schemas.microsoft.com/office/drawing/2014/main" id="{94742247-6580-4AA4-B3E5-742069F6A910}"/>
              </a:ext>
            </a:extLst>
          </p:cNvPr>
          <p:cNvSpPr>
            <a:spLocks noGrp="1"/>
          </p:cNvSpPr>
          <p:nvPr>
            <p:ph type="body" sz="quarter" idx="17" hasCustomPrompt="1"/>
          </p:nvPr>
        </p:nvSpPr>
        <p:spPr>
          <a:xfrm rot="16200000">
            <a:off x="-789203" y="6102000"/>
            <a:ext cx="3744000" cy="1260000"/>
          </a:xfrm>
        </p:spPr>
        <p:txBody>
          <a:bodyPr anchor="ctr" anchorCtr="0">
            <a:noAutofit/>
          </a:bodyPr>
          <a:lstStyle>
            <a:lvl1pPr algn="ctr">
              <a:spcBef>
                <a:spcPts val="0"/>
              </a:spcBef>
              <a:defRPr sz="7000" cap="all" spc="1500" baseline="0">
                <a:latin typeface="+mn-lt"/>
              </a:defRPr>
            </a:lvl1pPr>
          </a:lstStyle>
          <a:p>
            <a:pPr lvl="0"/>
            <a:r>
              <a:rPr lang="en-US" dirty="0"/>
              <a:t>title</a:t>
            </a:r>
            <a:endParaRPr lang="en-GB" dirty="0"/>
          </a:p>
        </p:txBody>
      </p:sp>
      <p:sp>
        <p:nvSpPr>
          <p:cNvPr id="22" name="Text Placeholder 7">
            <a:extLst>
              <a:ext uri="{FF2B5EF4-FFF2-40B4-BE49-F238E27FC236}">
                <a16:creationId xmlns:a16="http://schemas.microsoft.com/office/drawing/2014/main" id="{147CEAC2-8363-4A48-B15A-DDFCEA006E56}"/>
              </a:ext>
            </a:extLst>
          </p:cNvPr>
          <p:cNvSpPr>
            <a:spLocks noGrp="1"/>
          </p:cNvSpPr>
          <p:nvPr>
            <p:ph type="body" sz="quarter" idx="18" hasCustomPrompt="1"/>
          </p:nvPr>
        </p:nvSpPr>
        <p:spPr>
          <a:xfrm rot="16200000">
            <a:off x="-789204" y="10504800"/>
            <a:ext cx="3744000" cy="1260000"/>
          </a:xfrm>
        </p:spPr>
        <p:txBody>
          <a:bodyPr anchor="ctr" anchorCtr="0">
            <a:noAutofit/>
          </a:bodyPr>
          <a:lstStyle>
            <a:lvl1pPr algn="ctr">
              <a:spcBef>
                <a:spcPts val="0"/>
              </a:spcBef>
              <a:defRPr sz="7000" cap="all" spc="1500" baseline="0">
                <a:latin typeface="+mn-lt"/>
              </a:defRPr>
            </a:lvl1pPr>
          </a:lstStyle>
          <a:p>
            <a:pPr lvl="0"/>
            <a:r>
              <a:rPr lang="en-US" dirty="0"/>
              <a:t>title</a:t>
            </a:r>
            <a:endParaRPr lang="en-GB" dirty="0"/>
          </a:p>
        </p:txBody>
      </p:sp>
      <p:sp>
        <p:nvSpPr>
          <p:cNvPr id="24" name="Text Placeholder 11">
            <a:extLst>
              <a:ext uri="{FF2B5EF4-FFF2-40B4-BE49-F238E27FC236}">
                <a16:creationId xmlns:a16="http://schemas.microsoft.com/office/drawing/2014/main" id="{1E9A6C3A-D32F-4401-AE60-4A582550C203}"/>
              </a:ext>
            </a:extLst>
          </p:cNvPr>
          <p:cNvSpPr>
            <a:spLocks noGrp="1"/>
          </p:cNvSpPr>
          <p:nvPr>
            <p:ph type="body" sz="quarter" idx="19"/>
          </p:nvPr>
        </p:nvSpPr>
        <p:spPr>
          <a:xfrm>
            <a:off x="2829600" y="5220000"/>
            <a:ext cx="11808000" cy="3024000"/>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25" name="Text Placeholder 11">
            <a:extLst>
              <a:ext uri="{FF2B5EF4-FFF2-40B4-BE49-F238E27FC236}">
                <a16:creationId xmlns:a16="http://schemas.microsoft.com/office/drawing/2014/main" id="{EFD4062E-7012-4FEB-8C95-CA3E30AF151F}"/>
              </a:ext>
            </a:extLst>
          </p:cNvPr>
          <p:cNvSpPr>
            <a:spLocks noGrp="1"/>
          </p:cNvSpPr>
          <p:nvPr>
            <p:ph type="body" sz="quarter" idx="20"/>
          </p:nvPr>
        </p:nvSpPr>
        <p:spPr>
          <a:xfrm>
            <a:off x="2829600" y="9622800"/>
            <a:ext cx="11808000" cy="3024000"/>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26" name="Text Placeholder 11">
            <a:extLst>
              <a:ext uri="{FF2B5EF4-FFF2-40B4-BE49-F238E27FC236}">
                <a16:creationId xmlns:a16="http://schemas.microsoft.com/office/drawing/2014/main" id="{052B2857-C3C8-451E-8B7D-CCA39E94425C}"/>
              </a:ext>
            </a:extLst>
          </p:cNvPr>
          <p:cNvSpPr>
            <a:spLocks noGrp="1"/>
          </p:cNvSpPr>
          <p:nvPr>
            <p:ph type="body" sz="quarter" idx="21"/>
          </p:nvPr>
        </p:nvSpPr>
        <p:spPr>
          <a:xfrm>
            <a:off x="15624000" y="817200"/>
            <a:ext cx="6804000" cy="3024000"/>
          </a:xfrm>
        </p:spPr>
        <p:txBody>
          <a:bodyPr>
            <a:noAutofit/>
          </a:bodyPr>
          <a:lstStyle>
            <a:lvl1pPr>
              <a:defRPr i="1"/>
            </a:lvl1pPr>
            <a:lvl2pPr>
              <a:defRPr i="1"/>
            </a:lvl2pPr>
            <a:lvl3pPr>
              <a:defRPr i="1"/>
            </a:lvl3pPr>
            <a:lvl4pPr>
              <a:defRPr i="1"/>
            </a:lvl4pPr>
            <a:lvl5pPr>
              <a:defRPr i="1"/>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27" name="Text Placeholder 11">
            <a:extLst>
              <a:ext uri="{FF2B5EF4-FFF2-40B4-BE49-F238E27FC236}">
                <a16:creationId xmlns:a16="http://schemas.microsoft.com/office/drawing/2014/main" id="{814460B3-1B2C-49FA-B82D-62D048B6C9C8}"/>
              </a:ext>
            </a:extLst>
          </p:cNvPr>
          <p:cNvSpPr>
            <a:spLocks noGrp="1"/>
          </p:cNvSpPr>
          <p:nvPr>
            <p:ph type="body" sz="quarter" idx="22"/>
          </p:nvPr>
        </p:nvSpPr>
        <p:spPr>
          <a:xfrm>
            <a:off x="15624000" y="5220000"/>
            <a:ext cx="6804000" cy="3024000"/>
          </a:xfrm>
        </p:spPr>
        <p:txBody>
          <a:bodyPr>
            <a:noAutofit/>
          </a:bodyPr>
          <a:lstStyle>
            <a:lvl1pPr>
              <a:defRPr i="1"/>
            </a:lvl1pPr>
            <a:lvl2pPr>
              <a:defRPr i="1"/>
            </a:lvl2pPr>
            <a:lvl3pPr>
              <a:defRPr i="1"/>
            </a:lvl3pPr>
            <a:lvl4pPr>
              <a:defRPr i="1"/>
            </a:lvl4pPr>
            <a:lvl5pPr>
              <a:defRPr i="1"/>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28" name="Text Placeholder 11">
            <a:extLst>
              <a:ext uri="{FF2B5EF4-FFF2-40B4-BE49-F238E27FC236}">
                <a16:creationId xmlns:a16="http://schemas.microsoft.com/office/drawing/2014/main" id="{3A7A451A-F403-4153-89AB-690163FF4B44}"/>
              </a:ext>
            </a:extLst>
          </p:cNvPr>
          <p:cNvSpPr>
            <a:spLocks noGrp="1"/>
          </p:cNvSpPr>
          <p:nvPr>
            <p:ph type="body" sz="quarter" idx="23"/>
          </p:nvPr>
        </p:nvSpPr>
        <p:spPr>
          <a:xfrm>
            <a:off x="15624000" y="9622800"/>
            <a:ext cx="6804000" cy="3024000"/>
          </a:xfrm>
        </p:spPr>
        <p:txBody>
          <a:bodyPr>
            <a:noAutofit/>
          </a:bodyPr>
          <a:lstStyle>
            <a:lvl1pPr>
              <a:defRPr i="1"/>
            </a:lvl1pPr>
            <a:lvl2pPr>
              <a:defRPr i="1"/>
            </a:lvl2pPr>
            <a:lvl3pPr>
              <a:defRPr i="1"/>
            </a:lvl3pPr>
            <a:lvl4pPr>
              <a:defRPr i="1"/>
            </a:lvl4pPr>
            <a:lvl5pPr>
              <a:defRPr i="1"/>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4215311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_3 Column_opt 3">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2EDEB1D-1398-440A-80BC-C4AE2A0B95FC}"/>
              </a:ext>
            </a:extLst>
          </p:cNvPr>
          <p:cNvSpPr/>
          <p:nvPr userDrawn="1"/>
        </p:nvSpPr>
        <p:spPr>
          <a:xfrm>
            <a:off x="6408000" y="0"/>
            <a:ext cx="5508000" cy="2880000"/>
          </a:xfrm>
          <a:prstGeom prst="rect">
            <a:avLst/>
          </a:prstGeom>
          <a:solidFill>
            <a:srgbClr val="769F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Title 1">
            <a:extLst>
              <a:ext uri="{FF2B5EF4-FFF2-40B4-BE49-F238E27FC236}">
                <a16:creationId xmlns:a16="http://schemas.microsoft.com/office/drawing/2014/main" id="{B9C09868-B627-49E1-AC9B-F3D4F0E733E6}"/>
              </a:ext>
            </a:extLst>
          </p:cNvPr>
          <p:cNvSpPr>
            <a:spLocks noGrp="1"/>
          </p:cNvSpPr>
          <p:nvPr>
            <p:ph type="title" hasCustomPrompt="1"/>
          </p:nvPr>
        </p:nvSpPr>
        <p:spPr>
          <a:xfrm>
            <a:off x="468000" y="5148000"/>
            <a:ext cx="5400000" cy="1260000"/>
          </a:xfrm>
        </p:spPr>
        <p:txBody>
          <a:bodyPr>
            <a:noAutofit/>
          </a:bodyPr>
          <a:lstStyle>
            <a:lvl1pPr>
              <a:defRPr/>
            </a:lvl1pPr>
          </a:lstStyle>
          <a:p>
            <a:r>
              <a:rPr lang="en-US" dirty="0"/>
              <a:t>Title</a:t>
            </a:r>
            <a:endParaRPr lang="en-GB" dirty="0"/>
          </a:p>
        </p:txBody>
      </p:sp>
      <p:sp>
        <p:nvSpPr>
          <p:cNvPr id="3" name="Date Placeholder 2">
            <a:extLst>
              <a:ext uri="{FF2B5EF4-FFF2-40B4-BE49-F238E27FC236}">
                <a16:creationId xmlns:a16="http://schemas.microsoft.com/office/drawing/2014/main" id="{D16C9ECD-8A21-4AF5-A033-80A2BC3BFBC4}"/>
              </a:ext>
            </a:extLst>
          </p:cNvPr>
          <p:cNvSpPr>
            <a:spLocks noGrp="1"/>
          </p:cNvSpPr>
          <p:nvPr>
            <p:ph type="dt" sz="half" idx="10"/>
          </p:nvPr>
        </p:nvSpPr>
        <p:spPr/>
        <p:txBody>
          <a:bodyPr>
            <a:noAutofit/>
          </a:bodyPr>
          <a:lstStyle/>
          <a:p>
            <a:fld id="{92DBA8A1-5D1B-424A-9F44-006B0CB4A04C}" type="datetimeFigureOut">
              <a:rPr lang="en-GB" smtClean="0"/>
              <a:pPr/>
              <a:t>07/02/2023</a:t>
            </a:fld>
            <a:endParaRPr lang="en-GB" dirty="0"/>
          </a:p>
        </p:txBody>
      </p:sp>
      <p:sp>
        <p:nvSpPr>
          <p:cNvPr id="4" name="Footer Placeholder 3">
            <a:extLst>
              <a:ext uri="{FF2B5EF4-FFF2-40B4-BE49-F238E27FC236}">
                <a16:creationId xmlns:a16="http://schemas.microsoft.com/office/drawing/2014/main" id="{C6E706EF-752C-4205-BA06-9956C042334D}"/>
              </a:ext>
            </a:extLst>
          </p:cNvPr>
          <p:cNvSpPr>
            <a:spLocks noGrp="1"/>
          </p:cNvSpPr>
          <p:nvPr>
            <p:ph type="ftr" sz="quarter" idx="11"/>
          </p:nvPr>
        </p:nvSpPr>
        <p:spPr/>
        <p:txBody>
          <a:bodyPr>
            <a:noAutofit/>
          </a:bodyPr>
          <a:lstStyle/>
          <a:p>
            <a:endParaRPr lang="en-GB" dirty="0"/>
          </a:p>
        </p:txBody>
      </p:sp>
      <p:sp>
        <p:nvSpPr>
          <p:cNvPr id="5" name="Slide Number Placeholder 4">
            <a:extLst>
              <a:ext uri="{FF2B5EF4-FFF2-40B4-BE49-F238E27FC236}">
                <a16:creationId xmlns:a16="http://schemas.microsoft.com/office/drawing/2014/main" id="{CD4B555C-F55E-4B46-B326-E01DA89E6326}"/>
              </a:ext>
            </a:extLst>
          </p:cNvPr>
          <p:cNvSpPr>
            <a:spLocks noGrp="1"/>
          </p:cNvSpPr>
          <p:nvPr>
            <p:ph type="sldNum" sz="quarter" idx="12"/>
          </p:nvPr>
        </p:nvSpPr>
        <p:spPr/>
        <p:txBody>
          <a:bodyPr>
            <a:noAutofit/>
          </a:bodyPr>
          <a:lstStyle/>
          <a:p>
            <a:fld id="{85768552-FA8D-4CCE-BC80-E67EF3766B58}" type="slidenum">
              <a:rPr lang="en-GB" smtClean="0"/>
              <a:pPr/>
              <a:t>‹#›</a:t>
            </a:fld>
            <a:endParaRPr lang="en-GB"/>
          </a:p>
        </p:txBody>
      </p:sp>
      <p:sp>
        <p:nvSpPr>
          <p:cNvPr id="12" name="Text Placeholder 11">
            <a:extLst>
              <a:ext uri="{FF2B5EF4-FFF2-40B4-BE49-F238E27FC236}">
                <a16:creationId xmlns:a16="http://schemas.microsoft.com/office/drawing/2014/main" id="{9D80B140-D8A6-4EB0-87DA-1738363D8F60}"/>
              </a:ext>
            </a:extLst>
          </p:cNvPr>
          <p:cNvSpPr>
            <a:spLocks noGrp="1"/>
          </p:cNvSpPr>
          <p:nvPr>
            <p:ph type="body" sz="quarter" idx="14"/>
          </p:nvPr>
        </p:nvSpPr>
        <p:spPr>
          <a:xfrm>
            <a:off x="6408000" y="4032000"/>
            <a:ext cx="4968000" cy="7956000"/>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6" name="Rectangle 15">
            <a:extLst>
              <a:ext uri="{FF2B5EF4-FFF2-40B4-BE49-F238E27FC236}">
                <a16:creationId xmlns:a16="http://schemas.microsoft.com/office/drawing/2014/main" id="{E8E9C547-94C7-4D38-A678-4AC22E578D01}"/>
              </a:ext>
            </a:extLst>
          </p:cNvPr>
          <p:cNvSpPr/>
          <p:nvPr userDrawn="1"/>
        </p:nvSpPr>
        <p:spPr>
          <a:xfrm>
            <a:off x="12384000" y="0"/>
            <a:ext cx="5508000" cy="2880000"/>
          </a:xfrm>
          <a:prstGeom prst="rect">
            <a:avLst/>
          </a:prstGeom>
          <a:solidFill>
            <a:srgbClr val="769FC4">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9" name="Rectangle 18">
            <a:extLst>
              <a:ext uri="{FF2B5EF4-FFF2-40B4-BE49-F238E27FC236}">
                <a16:creationId xmlns:a16="http://schemas.microsoft.com/office/drawing/2014/main" id="{84275AE2-FDDF-4F57-93B4-FB05D7837969}"/>
              </a:ext>
            </a:extLst>
          </p:cNvPr>
          <p:cNvSpPr/>
          <p:nvPr userDrawn="1"/>
        </p:nvSpPr>
        <p:spPr>
          <a:xfrm>
            <a:off x="18360000" y="0"/>
            <a:ext cx="5508000" cy="2880000"/>
          </a:xfrm>
          <a:prstGeom prst="rect">
            <a:avLst/>
          </a:prstGeom>
          <a:solidFill>
            <a:srgbClr val="769FC4">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4" name="Text Placeholder 11">
            <a:extLst>
              <a:ext uri="{FF2B5EF4-FFF2-40B4-BE49-F238E27FC236}">
                <a16:creationId xmlns:a16="http://schemas.microsoft.com/office/drawing/2014/main" id="{4578E837-F800-4D94-A6B2-D9610ECC6BF4}"/>
              </a:ext>
            </a:extLst>
          </p:cNvPr>
          <p:cNvSpPr>
            <a:spLocks noGrp="1"/>
          </p:cNvSpPr>
          <p:nvPr>
            <p:ph type="body" sz="quarter" idx="15"/>
          </p:nvPr>
        </p:nvSpPr>
        <p:spPr>
          <a:xfrm>
            <a:off x="12384000" y="4032000"/>
            <a:ext cx="4968000" cy="7956000"/>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5" name="Text Placeholder 11">
            <a:extLst>
              <a:ext uri="{FF2B5EF4-FFF2-40B4-BE49-F238E27FC236}">
                <a16:creationId xmlns:a16="http://schemas.microsoft.com/office/drawing/2014/main" id="{A2DD5FF7-D750-480E-982A-B1867F456C26}"/>
              </a:ext>
            </a:extLst>
          </p:cNvPr>
          <p:cNvSpPr>
            <a:spLocks noGrp="1"/>
          </p:cNvSpPr>
          <p:nvPr>
            <p:ph type="body" sz="quarter" idx="16"/>
          </p:nvPr>
        </p:nvSpPr>
        <p:spPr>
          <a:xfrm>
            <a:off x="18360000" y="4032000"/>
            <a:ext cx="4968000" cy="7956000"/>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cxnSp>
        <p:nvCxnSpPr>
          <p:cNvPr id="22" name="Straight Connector 21">
            <a:extLst>
              <a:ext uri="{FF2B5EF4-FFF2-40B4-BE49-F238E27FC236}">
                <a16:creationId xmlns:a16="http://schemas.microsoft.com/office/drawing/2014/main" id="{6A787402-DA25-4827-BF00-D003E34E71A1}"/>
              </a:ext>
            </a:extLst>
          </p:cNvPr>
          <p:cNvCxnSpPr/>
          <p:nvPr userDrawn="1"/>
        </p:nvCxnSpPr>
        <p:spPr>
          <a:xfrm>
            <a:off x="813600" y="0"/>
            <a:ext cx="0" cy="4680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3600371-378C-4782-8DF7-5E13016DEFF9}"/>
              </a:ext>
            </a:extLst>
          </p:cNvPr>
          <p:cNvCxnSpPr/>
          <p:nvPr userDrawn="1"/>
        </p:nvCxnSpPr>
        <p:spPr>
          <a:xfrm>
            <a:off x="813600" y="6480000"/>
            <a:ext cx="0" cy="900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 Placeholder 11">
            <a:extLst>
              <a:ext uri="{FF2B5EF4-FFF2-40B4-BE49-F238E27FC236}">
                <a16:creationId xmlns:a16="http://schemas.microsoft.com/office/drawing/2014/main" id="{07367866-6DA4-4FA1-AA4A-6E73CAA19543}"/>
              </a:ext>
            </a:extLst>
          </p:cNvPr>
          <p:cNvSpPr>
            <a:spLocks noGrp="1"/>
          </p:cNvSpPr>
          <p:nvPr>
            <p:ph type="body" sz="quarter" idx="17"/>
          </p:nvPr>
        </p:nvSpPr>
        <p:spPr>
          <a:xfrm>
            <a:off x="813600" y="8208000"/>
            <a:ext cx="4968000" cy="3780000"/>
          </a:xfrm>
        </p:spPr>
        <p:txBody>
          <a:bodyPr>
            <a:noAutofit/>
          </a:bodyPr>
          <a:lstStyle>
            <a:lvl1pPr>
              <a:defRPr i="1"/>
            </a:lvl1pPr>
            <a:lvl2pPr>
              <a:defRPr i="1"/>
            </a:lvl2pPr>
            <a:lvl3pPr>
              <a:defRPr i="1"/>
            </a:lvl3pPr>
            <a:lvl4pPr>
              <a:defRPr i="1"/>
            </a:lvl4pPr>
            <a:lvl5pPr>
              <a:defRPr i="1"/>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8" name="Text Placeholder 7">
            <a:extLst>
              <a:ext uri="{FF2B5EF4-FFF2-40B4-BE49-F238E27FC236}">
                <a16:creationId xmlns:a16="http://schemas.microsoft.com/office/drawing/2014/main" id="{DF685D8A-EF88-4BFD-AAF0-693CFEF2245F}"/>
              </a:ext>
            </a:extLst>
          </p:cNvPr>
          <p:cNvSpPr>
            <a:spLocks noGrp="1"/>
          </p:cNvSpPr>
          <p:nvPr>
            <p:ph type="body" sz="quarter" idx="18" hasCustomPrompt="1"/>
          </p:nvPr>
        </p:nvSpPr>
        <p:spPr>
          <a:xfrm>
            <a:off x="6384185" y="1615000"/>
            <a:ext cx="1800000" cy="1260475"/>
          </a:xfrm>
        </p:spPr>
        <p:txBody>
          <a:bodyPr>
            <a:noAutofit/>
          </a:bodyPr>
          <a:lstStyle>
            <a:lvl1pPr>
              <a:defRPr sz="12000" spc="1000" baseline="0">
                <a:latin typeface="+mj-lt"/>
              </a:defRPr>
            </a:lvl1pPr>
          </a:lstStyle>
          <a:p>
            <a:pPr lvl="0"/>
            <a:r>
              <a:rPr lang="en-US" dirty="0"/>
              <a:t>00</a:t>
            </a:r>
            <a:endParaRPr lang="en-GB" dirty="0"/>
          </a:p>
        </p:txBody>
      </p:sp>
      <p:sp>
        <p:nvSpPr>
          <p:cNvPr id="25" name="Text Placeholder 7">
            <a:extLst>
              <a:ext uri="{FF2B5EF4-FFF2-40B4-BE49-F238E27FC236}">
                <a16:creationId xmlns:a16="http://schemas.microsoft.com/office/drawing/2014/main" id="{7F01A1E1-38B3-42F1-9C11-71E11F15DB57}"/>
              </a:ext>
            </a:extLst>
          </p:cNvPr>
          <p:cNvSpPr>
            <a:spLocks noGrp="1"/>
          </p:cNvSpPr>
          <p:nvPr>
            <p:ph type="body" sz="quarter" idx="19" hasCustomPrompt="1"/>
          </p:nvPr>
        </p:nvSpPr>
        <p:spPr>
          <a:xfrm>
            <a:off x="12353042" y="1616460"/>
            <a:ext cx="1800000" cy="1260475"/>
          </a:xfrm>
        </p:spPr>
        <p:txBody>
          <a:bodyPr>
            <a:noAutofit/>
          </a:bodyPr>
          <a:lstStyle>
            <a:lvl1pPr>
              <a:defRPr sz="12000" spc="1000" baseline="0">
                <a:latin typeface="+mj-lt"/>
              </a:defRPr>
            </a:lvl1pPr>
          </a:lstStyle>
          <a:p>
            <a:pPr lvl="0"/>
            <a:r>
              <a:rPr lang="en-US" dirty="0"/>
              <a:t>00</a:t>
            </a:r>
            <a:endParaRPr lang="en-GB" dirty="0"/>
          </a:p>
        </p:txBody>
      </p:sp>
      <p:sp>
        <p:nvSpPr>
          <p:cNvPr id="26" name="Text Placeholder 7">
            <a:extLst>
              <a:ext uri="{FF2B5EF4-FFF2-40B4-BE49-F238E27FC236}">
                <a16:creationId xmlns:a16="http://schemas.microsoft.com/office/drawing/2014/main" id="{34255DFB-28AD-4412-BC2F-DCF404F82491}"/>
              </a:ext>
            </a:extLst>
          </p:cNvPr>
          <p:cNvSpPr>
            <a:spLocks noGrp="1"/>
          </p:cNvSpPr>
          <p:nvPr>
            <p:ph type="body" sz="quarter" idx="20" hasCustomPrompt="1"/>
          </p:nvPr>
        </p:nvSpPr>
        <p:spPr>
          <a:xfrm>
            <a:off x="18325710" y="1616460"/>
            <a:ext cx="1800000" cy="1260475"/>
          </a:xfrm>
        </p:spPr>
        <p:txBody>
          <a:bodyPr>
            <a:noAutofit/>
          </a:bodyPr>
          <a:lstStyle>
            <a:lvl1pPr>
              <a:defRPr sz="12000" spc="1000" baseline="0">
                <a:latin typeface="+mj-lt"/>
              </a:defRPr>
            </a:lvl1pPr>
          </a:lstStyle>
          <a:p>
            <a:pPr lvl="0"/>
            <a:r>
              <a:rPr lang="en-US" dirty="0"/>
              <a:t>00</a:t>
            </a:r>
            <a:endParaRPr lang="en-GB" dirty="0"/>
          </a:p>
        </p:txBody>
      </p:sp>
    </p:spTree>
    <p:extLst>
      <p:ext uri="{BB962C8B-B14F-4D97-AF65-F5344CB8AC3E}">
        <p14:creationId xmlns:p14="http://schemas.microsoft.com/office/powerpoint/2010/main" val="1797051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_4 Colum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2EDEB1D-1398-440A-80BC-C4AE2A0B95FC}"/>
              </a:ext>
            </a:extLst>
          </p:cNvPr>
          <p:cNvSpPr/>
          <p:nvPr userDrawn="1"/>
        </p:nvSpPr>
        <p:spPr>
          <a:xfrm>
            <a:off x="0" y="0"/>
            <a:ext cx="24371300" cy="3060000"/>
          </a:xfrm>
          <a:prstGeom prst="rect">
            <a:avLst/>
          </a:pr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Title 1">
            <a:extLst>
              <a:ext uri="{FF2B5EF4-FFF2-40B4-BE49-F238E27FC236}">
                <a16:creationId xmlns:a16="http://schemas.microsoft.com/office/drawing/2014/main" id="{B9C09868-B627-49E1-AC9B-F3D4F0E733E6}"/>
              </a:ext>
            </a:extLst>
          </p:cNvPr>
          <p:cNvSpPr>
            <a:spLocks noGrp="1"/>
          </p:cNvSpPr>
          <p:nvPr>
            <p:ph type="title" hasCustomPrompt="1"/>
          </p:nvPr>
        </p:nvSpPr>
        <p:spPr>
          <a:xfrm>
            <a:off x="468000" y="1620000"/>
            <a:ext cx="10800000" cy="1260000"/>
          </a:xfrm>
        </p:spPr>
        <p:txBody>
          <a:bodyPr>
            <a:noAutofit/>
          </a:bodyPr>
          <a:lstStyle>
            <a:lvl1pPr>
              <a:defRPr/>
            </a:lvl1pPr>
          </a:lstStyle>
          <a:p>
            <a:r>
              <a:rPr lang="en-US" dirty="0"/>
              <a:t>Title</a:t>
            </a:r>
            <a:endParaRPr lang="en-GB" dirty="0"/>
          </a:p>
        </p:txBody>
      </p:sp>
      <p:sp>
        <p:nvSpPr>
          <p:cNvPr id="3" name="Date Placeholder 2">
            <a:extLst>
              <a:ext uri="{FF2B5EF4-FFF2-40B4-BE49-F238E27FC236}">
                <a16:creationId xmlns:a16="http://schemas.microsoft.com/office/drawing/2014/main" id="{D16C9ECD-8A21-4AF5-A033-80A2BC3BFBC4}"/>
              </a:ext>
            </a:extLst>
          </p:cNvPr>
          <p:cNvSpPr>
            <a:spLocks noGrp="1"/>
          </p:cNvSpPr>
          <p:nvPr>
            <p:ph type="dt" sz="half" idx="10"/>
          </p:nvPr>
        </p:nvSpPr>
        <p:spPr/>
        <p:txBody>
          <a:bodyPr>
            <a:noAutofit/>
          </a:bodyPr>
          <a:lstStyle/>
          <a:p>
            <a:fld id="{92DBA8A1-5D1B-424A-9F44-006B0CB4A04C}" type="datetimeFigureOut">
              <a:rPr lang="en-GB" smtClean="0"/>
              <a:pPr/>
              <a:t>07/02/2023</a:t>
            </a:fld>
            <a:endParaRPr lang="en-GB" dirty="0"/>
          </a:p>
        </p:txBody>
      </p:sp>
      <p:sp>
        <p:nvSpPr>
          <p:cNvPr id="4" name="Footer Placeholder 3">
            <a:extLst>
              <a:ext uri="{FF2B5EF4-FFF2-40B4-BE49-F238E27FC236}">
                <a16:creationId xmlns:a16="http://schemas.microsoft.com/office/drawing/2014/main" id="{C6E706EF-752C-4205-BA06-9956C042334D}"/>
              </a:ext>
            </a:extLst>
          </p:cNvPr>
          <p:cNvSpPr>
            <a:spLocks noGrp="1"/>
          </p:cNvSpPr>
          <p:nvPr>
            <p:ph type="ftr" sz="quarter" idx="11"/>
          </p:nvPr>
        </p:nvSpPr>
        <p:spPr/>
        <p:txBody>
          <a:bodyPr>
            <a:noAutofit/>
          </a:bodyPr>
          <a:lstStyle/>
          <a:p>
            <a:endParaRPr lang="en-GB" dirty="0"/>
          </a:p>
        </p:txBody>
      </p:sp>
      <p:sp>
        <p:nvSpPr>
          <p:cNvPr id="5" name="Slide Number Placeholder 4">
            <a:extLst>
              <a:ext uri="{FF2B5EF4-FFF2-40B4-BE49-F238E27FC236}">
                <a16:creationId xmlns:a16="http://schemas.microsoft.com/office/drawing/2014/main" id="{CD4B555C-F55E-4B46-B326-E01DA89E6326}"/>
              </a:ext>
            </a:extLst>
          </p:cNvPr>
          <p:cNvSpPr>
            <a:spLocks noGrp="1"/>
          </p:cNvSpPr>
          <p:nvPr>
            <p:ph type="sldNum" sz="quarter" idx="12"/>
          </p:nvPr>
        </p:nvSpPr>
        <p:spPr/>
        <p:txBody>
          <a:bodyPr>
            <a:noAutofit/>
          </a:bodyPr>
          <a:lstStyle/>
          <a:p>
            <a:fld id="{85768552-FA8D-4CCE-BC80-E67EF3766B58}" type="slidenum">
              <a:rPr lang="en-GB" smtClean="0"/>
              <a:pPr/>
              <a:t>‹#›</a:t>
            </a:fld>
            <a:endParaRPr lang="en-GB"/>
          </a:p>
        </p:txBody>
      </p:sp>
      <p:cxnSp>
        <p:nvCxnSpPr>
          <p:cNvPr id="9" name="Straight Connector 8">
            <a:extLst>
              <a:ext uri="{FF2B5EF4-FFF2-40B4-BE49-F238E27FC236}">
                <a16:creationId xmlns:a16="http://schemas.microsoft.com/office/drawing/2014/main" id="{6130517F-F73D-4B37-9895-BCCBB4622067}"/>
              </a:ext>
            </a:extLst>
          </p:cNvPr>
          <p:cNvCxnSpPr/>
          <p:nvPr userDrawn="1"/>
        </p:nvCxnSpPr>
        <p:spPr>
          <a:xfrm>
            <a:off x="813600" y="0"/>
            <a:ext cx="0" cy="118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D25602F-B896-4DAD-AB88-E57A9997FF3B}"/>
              </a:ext>
            </a:extLst>
          </p:cNvPr>
          <p:cNvCxnSpPr>
            <a:cxnSpLocks/>
          </p:cNvCxnSpPr>
          <p:nvPr userDrawn="1"/>
        </p:nvCxnSpPr>
        <p:spPr>
          <a:xfrm>
            <a:off x="813600" y="3600000"/>
            <a:ext cx="0" cy="10116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 Placeholder 11">
            <a:extLst>
              <a:ext uri="{FF2B5EF4-FFF2-40B4-BE49-F238E27FC236}">
                <a16:creationId xmlns:a16="http://schemas.microsoft.com/office/drawing/2014/main" id="{9D80B140-D8A6-4EB0-87DA-1738363D8F60}"/>
              </a:ext>
            </a:extLst>
          </p:cNvPr>
          <p:cNvSpPr>
            <a:spLocks noGrp="1"/>
          </p:cNvSpPr>
          <p:nvPr>
            <p:ph type="body" sz="quarter" idx="14"/>
          </p:nvPr>
        </p:nvSpPr>
        <p:spPr>
          <a:xfrm>
            <a:off x="1321200" y="3600000"/>
            <a:ext cx="4860000" cy="7920000"/>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3" name="Text Placeholder 11">
            <a:extLst>
              <a:ext uri="{FF2B5EF4-FFF2-40B4-BE49-F238E27FC236}">
                <a16:creationId xmlns:a16="http://schemas.microsoft.com/office/drawing/2014/main" id="{37A6F762-9E12-43D1-88F8-F53276D0CFB1}"/>
              </a:ext>
            </a:extLst>
          </p:cNvPr>
          <p:cNvSpPr>
            <a:spLocks noGrp="1"/>
          </p:cNvSpPr>
          <p:nvPr>
            <p:ph type="body" sz="quarter" idx="15"/>
          </p:nvPr>
        </p:nvSpPr>
        <p:spPr>
          <a:xfrm>
            <a:off x="7056000" y="3600000"/>
            <a:ext cx="4860000" cy="7920000"/>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4" name="Text Placeholder 11">
            <a:extLst>
              <a:ext uri="{FF2B5EF4-FFF2-40B4-BE49-F238E27FC236}">
                <a16:creationId xmlns:a16="http://schemas.microsoft.com/office/drawing/2014/main" id="{EA0A2D5B-1F6E-48C7-88E7-C2FCC55BFF5A}"/>
              </a:ext>
            </a:extLst>
          </p:cNvPr>
          <p:cNvSpPr>
            <a:spLocks noGrp="1"/>
          </p:cNvSpPr>
          <p:nvPr>
            <p:ph type="body" sz="quarter" idx="16"/>
          </p:nvPr>
        </p:nvSpPr>
        <p:spPr>
          <a:xfrm>
            <a:off x="12790800" y="3600000"/>
            <a:ext cx="4860000" cy="7920000"/>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5" name="Text Placeholder 11">
            <a:extLst>
              <a:ext uri="{FF2B5EF4-FFF2-40B4-BE49-F238E27FC236}">
                <a16:creationId xmlns:a16="http://schemas.microsoft.com/office/drawing/2014/main" id="{85774332-4154-4B4C-99B4-1BDBA138DE58}"/>
              </a:ext>
            </a:extLst>
          </p:cNvPr>
          <p:cNvSpPr>
            <a:spLocks noGrp="1"/>
          </p:cNvSpPr>
          <p:nvPr>
            <p:ph type="body" sz="quarter" idx="17"/>
          </p:nvPr>
        </p:nvSpPr>
        <p:spPr>
          <a:xfrm>
            <a:off x="18525600" y="3600000"/>
            <a:ext cx="4860000" cy="7920000"/>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358853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811C1F-95E6-4D37-8888-26391471625B}"/>
              </a:ext>
            </a:extLst>
          </p:cNvPr>
          <p:cNvSpPr>
            <a:spLocks noGrp="1"/>
          </p:cNvSpPr>
          <p:nvPr>
            <p:ph type="title"/>
          </p:nvPr>
        </p:nvSpPr>
        <p:spPr>
          <a:xfrm>
            <a:off x="457200" y="1620000"/>
            <a:ext cx="12600000" cy="1260000"/>
          </a:xfrm>
          <a:prstGeom prst="rect">
            <a:avLst/>
          </a:prstGeom>
        </p:spPr>
        <p:txBody>
          <a:bodyPr vert="horz" lIns="0" tIns="0" rIns="0" bIns="0" rtlCol="0" anchor="t" anchorCtr="0">
            <a:noAutofit/>
          </a:bodyPr>
          <a:lstStyle/>
          <a:p>
            <a:r>
              <a:rPr lang="en-US" dirty="0"/>
              <a:t>Title goes here</a:t>
            </a:r>
            <a:endParaRPr lang="en-GB" dirty="0"/>
          </a:p>
        </p:txBody>
      </p:sp>
      <p:sp>
        <p:nvSpPr>
          <p:cNvPr id="3" name="Text Placeholder 2">
            <a:extLst>
              <a:ext uri="{FF2B5EF4-FFF2-40B4-BE49-F238E27FC236}">
                <a16:creationId xmlns:a16="http://schemas.microsoft.com/office/drawing/2014/main" id="{2359528C-B159-49AB-8705-81058A2D3671}"/>
              </a:ext>
            </a:extLst>
          </p:cNvPr>
          <p:cNvSpPr>
            <a:spLocks noGrp="1"/>
          </p:cNvSpPr>
          <p:nvPr>
            <p:ph type="body" idx="1"/>
          </p:nvPr>
        </p:nvSpPr>
        <p:spPr>
          <a:xfrm>
            <a:off x="1321198" y="3600000"/>
            <a:ext cx="22593600" cy="8702676"/>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a:extLst>
              <a:ext uri="{FF2B5EF4-FFF2-40B4-BE49-F238E27FC236}">
                <a16:creationId xmlns:a16="http://schemas.microsoft.com/office/drawing/2014/main" id="{9A8364D7-7FBD-47E8-B92A-770323B1AE3A}"/>
              </a:ext>
            </a:extLst>
          </p:cNvPr>
          <p:cNvSpPr>
            <a:spLocks noGrp="1"/>
          </p:cNvSpPr>
          <p:nvPr>
            <p:ph type="dt" sz="half" idx="2"/>
          </p:nvPr>
        </p:nvSpPr>
        <p:spPr>
          <a:xfrm>
            <a:off x="1321200" y="12898800"/>
            <a:ext cx="3600000" cy="360000"/>
          </a:xfrm>
          <a:prstGeom prst="rect">
            <a:avLst/>
          </a:prstGeom>
        </p:spPr>
        <p:txBody>
          <a:bodyPr vert="horz" lIns="0" tIns="0" rIns="0" bIns="0" rtlCol="0" anchor="t" anchorCtr="0"/>
          <a:lstStyle>
            <a:lvl1pPr algn="l">
              <a:defRPr sz="1800">
                <a:solidFill>
                  <a:schemeClr val="tx1"/>
                </a:solidFill>
              </a:defRPr>
            </a:lvl1pPr>
          </a:lstStyle>
          <a:p>
            <a:fld id="{92DBA8A1-5D1B-424A-9F44-006B0CB4A04C}" type="datetimeFigureOut">
              <a:rPr lang="en-GB" smtClean="0"/>
              <a:pPr/>
              <a:t>07/02/2023</a:t>
            </a:fld>
            <a:endParaRPr lang="en-GB" dirty="0"/>
          </a:p>
        </p:txBody>
      </p:sp>
      <p:sp>
        <p:nvSpPr>
          <p:cNvPr id="5" name="Footer Placeholder 4">
            <a:extLst>
              <a:ext uri="{FF2B5EF4-FFF2-40B4-BE49-F238E27FC236}">
                <a16:creationId xmlns:a16="http://schemas.microsoft.com/office/drawing/2014/main" id="{2E787F3F-8DF7-4F70-86A0-546449AC64BC}"/>
              </a:ext>
            </a:extLst>
          </p:cNvPr>
          <p:cNvSpPr>
            <a:spLocks noGrp="1"/>
          </p:cNvSpPr>
          <p:nvPr>
            <p:ph type="ftr" sz="quarter" idx="3"/>
          </p:nvPr>
        </p:nvSpPr>
        <p:spPr>
          <a:xfrm>
            <a:off x="5160600" y="12898800"/>
            <a:ext cx="3600000" cy="360000"/>
          </a:xfrm>
          <a:prstGeom prst="rect">
            <a:avLst/>
          </a:prstGeom>
        </p:spPr>
        <p:txBody>
          <a:bodyPr vert="horz" lIns="0" tIns="0" rIns="0" bIns="0" rtlCol="0" anchor="t" anchorCtr="0"/>
          <a:lstStyle>
            <a:lvl1pPr algn="ctr">
              <a:defRPr sz="1800">
                <a:solidFill>
                  <a:schemeClr val="tx1"/>
                </a:solidFill>
              </a:defRPr>
            </a:lvl1pPr>
          </a:lstStyle>
          <a:p>
            <a:endParaRPr lang="en-GB" dirty="0"/>
          </a:p>
        </p:txBody>
      </p:sp>
      <p:sp>
        <p:nvSpPr>
          <p:cNvPr id="6" name="Slide Number Placeholder 5">
            <a:extLst>
              <a:ext uri="{FF2B5EF4-FFF2-40B4-BE49-F238E27FC236}">
                <a16:creationId xmlns:a16="http://schemas.microsoft.com/office/drawing/2014/main" id="{2DEAC35B-240C-4DA0-9557-46658624A5E9}"/>
              </a:ext>
            </a:extLst>
          </p:cNvPr>
          <p:cNvSpPr>
            <a:spLocks noGrp="1"/>
          </p:cNvSpPr>
          <p:nvPr>
            <p:ph type="sldNum" sz="quarter" idx="4"/>
          </p:nvPr>
        </p:nvSpPr>
        <p:spPr>
          <a:xfrm>
            <a:off x="9000000" y="12898800"/>
            <a:ext cx="3600000" cy="360000"/>
          </a:xfrm>
          <a:prstGeom prst="rect">
            <a:avLst/>
          </a:prstGeom>
        </p:spPr>
        <p:txBody>
          <a:bodyPr vert="horz" lIns="0" tIns="0" rIns="0" bIns="0" rtlCol="0" anchor="t" anchorCtr="0"/>
          <a:lstStyle>
            <a:lvl1pPr algn="r">
              <a:defRPr sz="1800">
                <a:solidFill>
                  <a:schemeClr val="tx1"/>
                </a:solidFill>
              </a:defRPr>
            </a:lvl1pPr>
          </a:lstStyle>
          <a:p>
            <a:fld id="{85768552-FA8D-4CCE-BC80-E67EF3766B58}" type="slidenum">
              <a:rPr lang="en-GB" smtClean="0"/>
              <a:pPr/>
              <a:t>‹#›</a:t>
            </a:fld>
            <a:endParaRPr lang="en-GB"/>
          </a:p>
        </p:txBody>
      </p:sp>
      <p:pic>
        <p:nvPicPr>
          <p:cNvPr id="10" name="Picture 9">
            <a:extLst>
              <a:ext uri="{FF2B5EF4-FFF2-40B4-BE49-F238E27FC236}">
                <a16:creationId xmlns:a16="http://schemas.microsoft.com/office/drawing/2014/main" id="{1FC63D40-B074-734C-95A7-E30558103AE8}"/>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6254943" y="12058896"/>
            <a:ext cx="8058742" cy="2080504"/>
          </a:xfrm>
          <a:prstGeom prst="rect">
            <a:avLst/>
          </a:prstGeom>
        </p:spPr>
      </p:pic>
      <p:sp>
        <p:nvSpPr>
          <p:cNvPr id="7" name="MSIPCMContentMarking" descr="{&quot;HashCode&quot;:-231024771,&quot;Placement&quot;:&quot;Footer&quot;,&quot;Top&quot;:1059.343,&quot;Left&quot;:893.9135,&quot;SlideWidth&quot;:1919,&quot;SlideHeight&quot;:1080}">
            <a:extLst>
              <a:ext uri="{FF2B5EF4-FFF2-40B4-BE49-F238E27FC236}">
                <a16:creationId xmlns:a16="http://schemas.microsoft.com/office/drawing/2014/main" id="{C6C88882-A4CE-46B1-8E45-EEC30B6D83DE}"/>
              </a:ext>
            </a:extLst>
          </p:cNvPr>
          <p:cNvSpPr txBox="1"/>
          <p:nvPr userDrawn="1"/>
        </p:nvSpPr>
        <p:spPr>
          <a:xfrm>
            <a:off x="11352702" y="13453656"/>
            <a:ext cx="1665897" cy="262344"/>
          </a:xfrm>
          <a:prstGeom prst="rect">
            <a:avLst/>
          </a:prstGeom>
          <a:noFill/>
        </p:spPr>
        <p:txBody>
          <a:bodyPr vert="horz" wrap="square" lIns="0" tIns="0" rIns="0" bIns="0" rtlCol="0" anchor="ctr" anchorCtr="1">
            <a:spAutoFit/>
          </a:bodyPr>
          <a:lstStyle/>
          <a:p>
            <a:pPr algn="ctr">
              <a:spcBef>
                <a:spcPts val="0"/>
              </a:spcBef>
              <a:spcAft>
                <a:spcPts val="0"/>
              </a:spcAft>
            </a:pPr>
            <a:r>
              <a:rPr lang="en-GB" sz="1000">
                <a:solidFill>
                  <a:srgbClr val="000000"/>
                </a:solidFill>
                <a:latin typeface="Calibri" panose="020F0502020204030204" pitchFamily="34" charset="0"/>
              </a:rPr>
              <a:t>Classification: Confidential</a:t>
            </a:r>
          </a:p>
        </p:txBody>
      </p:sp>
    </p:spTree>
    <p:extLst>
      <p:ext uri="{BB962C8B-B14F-4D97-AF65-F5344CB8AC3E}">
        <p14:creationId xmlns:p14="http://schemas.microsoft.com/office/powerpoint/2010/main" val="3975673057"/>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63" r:id="rId3"/>
    <p:sldLayoutId id="2147483657" r:id="rId4"/>
    <p:sldLayoutId id="2147483658" r:id="rId5"/>
    <p:sldLayoutId id="2147483660" r:id="rId6"/>
    <p:sldLayoutId id="2147483661" r:id="rId7"/>
    <p:sldLayoutId id="2147483662" r:id="rId8"/>
    <p:sldLayoutId id="2147483659" r:id="rId9"/>
    <p:sldLayoutId id="2147483664" r:id="rId10"/>
    <p:sldLayoutId id="2147483665" r:id="rId11"/>
    <p:sldLayoutId id="2147483666" r:id="rId12"/>
    <p:sldLayoutId id="2147483667" r:id="rId13"/>
    <p:sldLayoutId id="2147483668" r:id="rId14"/>
    <p:sldLayoutId id="2147483654" r:id="rId15"/>
    <p:sldLayoutId id="2147483655" r:id="rId16"/>
  </p:sldLayoutIdLst>
  <p:txStyles>
    <p:titleStyle>
      <a:lvl1pPr algn="l" defTabSz="914400" rtl="0" eaLnBrk="1" latinLnBrk="0" hangingPunct="1">
        <a:lnSpc>
          <a:spcPct val="90000"/>
        </a:lnSpc>
        <a:spcBef>
          <a:spcPct val="0"/>
        </a:spcBef>
        <a:buNone/>
        <a:defRPr sz="10000" kern="1200" cap="all" spc="1000" baseline="0">
          <a:solidFill>
            <a:schemeClr val="tx1"/>
          </a:solidFill>
          <a:latin typeface="+mj-lt"/>
          <a:ea typeface="+mj-ea"/>
          <a:cs typeface="+mj-cs"/>
        </a:defRPr>
      </a:lvl1pPr>
    </p:titleStyle>
    <p:bodyStyle>
      <a:lvl1pPr marL="0" indent="0" algn="l" defTabSz="914400" rtl="0" eaLnBrk="1" latinLnBrk="0" hangingPunct="1">
        <a:lnSpc>
          <a:spcPct val="98000"/>
        </a:lnSpc>
        <a:spcBef>
          <a:spcPts val="0"/>
        </a:spcBef>
        <a:buFont typeface="Arial" panose="020B0604020202020204" pitchFamily="34" charset="0"/>
        <a:buNone/>
        <a:defRPr sz="3600" kern="1200" spc="20" baseline="0">
          <a:solidFill>
            <a:schemeClr val="tx1"/>
          </a:solidFill>
          <a:latin typeface="+mn-lt"/>
          <a:ea typeface="+mn-ea"/>
          <a:cs typeface="+mn-cs"/>
        </a:defRPr>
      </a:lvl1pPr>
      <a:lvl2pPr marL="252000" indent="-252000" algn="l" defTabSz="914400" rtl="0" eaLnBrk="1" latinLnBrk="0" hangingPunct="1">
        <a:lnSpc>
          <a:spcPct val="98000"/>
        </a:lnSpc>
        <a:spcBef>
          <a:spcPts val="0"/>
        </a:spcBef>
        <a:buFont typeface="Arial" panose="020B0604020202020204" pitchFamily="34" charset="0"/>
        <a:buChar char="•"/>
        <a:defRPr sz="3600" kern="1200" spc="20" baseline="0">
          <a:solidFill>
            <a:schemeClr val="tx1"/>
          </a:solidFill>
          <a:latin typeface="+mn-lt"/>
          <a:ea typeface="+mn-ea"/>
          <a:cs typeface="+mn-cs"/>
        </a:defRPr>
      </a:lvl2pPr>
      <a:lvl3pPr marL="504000" indent="-252000" algn="l" defTabSz="914400" rtl="0" eaLnBrk="1" latinLnBrk="0" hangingPunct="1">
        <a:lnSpc>
          <a:spcPct val="98000"/>
        </a:lnSpc>
        <a:spcBef>
          <a:spcPts val="0"/>
        </a:spcBef>
        <a:buFont typeface="Arial" panose="020B0604020202020204" pitchFamily="34" charset="0"/>
        <a:buChar char="•"/>
        <a:defRPr sz="3600" kern="1200" spc="20" baseline="0">
          <a:solidFill>
            <a:schemeClr val="tx1"/>
          </a:solidFill>
          <a:latin typeface="+mn-lt"/>
          <a:ea typeface="+mn-ea"/>
          <a:cs typeface="+mn-cs"/>
        </a:defRPr>
      </a:lvl3pPr>
      <a:lvl4pPr marL="756000" indent="-252000" algn="l" defTabSz="914400" rtl="0" eaLnBrk="1" latinLnBrk="0" hangingPunct="1">
        <a:lnSpc>
          <a:spcPct val="98000"/>
        </a:lnSpc>
        <a:spcBef>
          <a:spcPts val="0"/>
        </a:spcBef>
        <a:buFont typeface="Arial" panose="020B0604020202020204" pitchFamily="34" charset="0"/>
        <a:buChar char="•"/>
        <a:defRPr sz="3600" kern="1200" spc="20" baseline="0">
          <a:solidFill>
            <a:schemeClr val="tx1"/>
          </a:solidFill>
          <a:latin typeface="+mn-lt"/>
          <a:ea typeface="+mn-ea"/>
          <a:cs typeface="+mn-cs"/>
        </a:defRPr>
      </a:lvl4pPr>
      <a:lvl5pPr marL="1008000" indent="-252000" algn="l" defTabSz="914400" rtl="0" eaLnBrk="1" latinLnBrk="0" hangingPunct="1">
        <a:lnSpc>
          <a:spcPct val="98000"/>
        </a:lnSpc>
        <a:spcBef>
          <a:spcPts val="0"/>
        </a:spcBef>
        <a:buFont typeface="Arial" panose="020B0604020202020204" pitchFamily="34" charset="0"/>
        <a:buChar char="•"/>
        <a:defRPr sz="36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10.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2.xml"/><Relationship Id="rId5" Type="http://schemas.openxmlformats.org/officeDocument/2006/relationships/slideLayout" Target="../slideLayouts/slideLayout12.xml"/><Relationship Id="rId4" Type="http://schemas.openxmlformats.org/officeDocument/2006/relationships/tags" Target="../tags/tag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sv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17.sv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43B28-49BA-4BFA-9443-9D922C8E11FC}"/>
              </a:ext>
            </a:extLst>
          </p:cNvPr>
          <p:cNvSpPr>
            <a:spLocks noGrp="1"/>
          </p:cNvSpPr>
          <p:nvPr>
            <p:ph type="ctrTitle"/>
          </p:nvPr>
        </p:nvSpPr>
        <p:spPr>
          <a:xfrm>
            <a:off x="12931845" y="4808668"/>
            <a:ext cx="11149137" cy="4930674"/>
          </a:xfrm>
        </p:spPr>
        <p:txBody>
          <a:bodyPr/>
          <a:lstStyle/>
          <a:p>
            <a:pPr algn="ctr"/>
            <a:r>
              <a:rPr lang="en-US" sz="8800" dirty="0"/>
              <a:t>LMG Data council</a:t>
            </a:r>
            <a:br>
              <a:rPr lang="en-US" sz="8800" dirty="0"/>
            </a:br>
            <a:r>
              <a:rPr lang="en-US" sz="8800" dirty="0" err="1"/>
              <a:t>overvieW</a:t>
            </a:r>
            <a:endParaRPr lang="en-GB" sz="8800" dirty="0"/>
          </a:p>
        </p:txBody>
      </p:sp>
      <p:sp>
        <p:nvSpPr>
          <p:cNvPr id="3" name="Title 1">
            <a:extLst>
              <a:ext uri="{FF2B5EF4-FFF2-40B4-BE49-F238E27FC236}">
                <a16:creationId xmlns:a16="http://schemas.microsoft.com/office/drawing/2014/main" id="{FFA40C35-BE88-4AA6-B13A-D1046F985306}"/>
              </a:ext>
            </a:extLst>
          </p:cNvPr>
          <p:cNvSpPr txBox="1">
            <a:spLocks/>
          </p:cNvSpPr>
          <p:nvPr/>
        </p:nvSpPr>
        <p:spPr>
          <a:xfrm>
            <a:off x="12931845" y="10472868"/>
            <a:ext cx="11149137" cy="493067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7000" kern="1200" cap="all" spc="700" baseline="0">
                <a:solidFill>
                  <a:schemeClr val="tx1"/>
                </a:solidFill>
                <a:latin typeface="+mn-lt"/>
                <a:ea typeface="+mj-ea"/>
                <a:cs typeface="+mj-cs"/>
              </a:defRPr>
            </a:lvl1pPr>
          </a:lstStyle>
          <a:p>
            <a:pPr algn="r"/>
            <a:endParaRPr lang="en-GB" sz="4000" dirty="0"/>
          </a:p>
        </p:txBody>
      </p:sp>
      <p:sp>
        <p:nvSpPr>
          <p:cNvPr id="4" name="Title 1">
            <a:extLst>
              <a:ext uri="{FF2B5EF4-FFF2-40B4-BE49-F238E27FC236}">
                <a16:creationId xmlns:a16="http://schemas.microsoft.com/office/drawing/2014/main" id="{34AA0F58-02F3-32B8-02D0-454D1DAF86A0}"/>
              </a:ext>
            </a:extLst>
          </p:cNvPr>
          <p:cNvSpPr txBox="1">
            <a:spLocks/>
          </p:cNvSpPr>
          <p:nvPr/>
        </p:nvSpPr>
        <p:spPr>
          <a:xfrm>
            <a:off x="12931844" y="13016752"/>
            <a:ext cx="11149137" cy="69924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7000" kern="1200" cap="all" spc="700" baseline="0">
                <a:solidFill>
                  <a:schemeClr val="tx1"/>
                </a:solidFill>
                <a:latin typeface="+mn-lt"/>
                <a:ea typeface="+mj-ea"/>
                <a:cs typeface="+mj-cs"/>
              </a:defRPr>
            </a:lvl1pPr>
          </a:lstStyle>
          <a:p>
            <a:pPr algn="ctr"/>
            <a:r>
              <a:rPr lang="en-US" sz="3000" dirty="0"/>
              <a:t>Sheila Cameron – October 2022</a:t>
            </a:r>
            <a:endParaRPr lang="en-GB" sz="3000" dirty="0"/>
          </a:p>
        </p:txBody>
      </p:sp>
    </p:spTree>
    <p:extLst>
      <p:ext uri="{BB962C8B-B14F-4D97-AF65-F5344CB8AC3E}">
        <p14:creationId xmlns:p14="http://schemas.microsoft.com/office/powerpoint/2010/main" val="812159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1A445-5527-4B46-8CDE-574AD258D346}"/>
              </a:ext>
            </a:extLst>
          </p:cNvPr>
          <p:cNvSpPr>
            <a:spLocks noGrp="1"/>
          </p:cNvSpPr>
          <p:nvPr>
            <p:ph type="title"/>
          </p:nvPr>
        </p:nvSpPr>
        <p:spPr>
          <a:xfrm>
            <a:off x="474103" y="1622728"/>
            <a:ext cx="23890850" cy="1259344"/>
          </a:xfrm>
        </p:spPr>
        <p:txBody>
          <a:bodyPr/>
          <a:lstStyle/>
          <a:p>
            <a:r>
              <a:rPr lang="en-US" sz="7996" dirty="0"/>
              <a:t>2023 high level plan</a:t>
            </a:r>
            <a:endParaRPr lang="en-GB" sz="7996" dirty="0"/>
          </a:p>
        </p:txBody>
      </p:sp>
      <p:sp>
        <p:nvSpPr>
          <p:cNvPr id="9" name="Rectangle 8">
            <a:extLst>
              <a:ext uri="{FF2B5EF4-FFF2-40B4-BE49-F238E27FC236}">
                <a16:creationId xmlns:a16="http://schemas.microsoft.com/office/drawing/2014/main" id="{8DE903CB-BA04-6A6C-793E-2EF9AF470935}"/>
              </a:ext>
            </a:extLst>
          </p:cNvPr>
          <p:cNvSpPr/>
          <p:nvPr/>
        </p:nvSpPr>
        <p:spPr>
          <a:xfrm>
            <a:off x="861081" y="4467649"/>
            <a:ext cx="23116894" cy="13228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7246">
              <a:defRPr/>
            </a:pPr>
            <a:endParaRPr lang="en-GB" sz="7194">
              <a:solidFill>
                <a:prstClr val="white"/>
              </a:solidFill>
              <a:latin typeface="GeosansLight"/>
            </a:endParaRPr>
          </a:p>
        </p:txBody>
      </p:sp>
      <p:sp>
        <p:nvSpPr>
          <p:cNvPr id="10" name="Rectangle 9">
            <a:extLst>
              <a:ext uri="{FF2B5EF4-FFF2-40B4-BE49-F238E27FC236}">
                <a16:creationId xmlns:a16="http://schemas.microsoft.com/office/drawing/2014/main" id="{CCC6772B-FABB-57F6-40A1-3778029D3AF1}"/>
              </a:ext>
            </a:extLst>
          </p:cNvPr>
          <p:cNvSpPr/>
          <p:nvPr/>
        </p:nvSpPr>
        <p:spPr>
          <a:xfrm>
            <a:off x="842751" y="6338613"/>
            <a:ext cx="23116894" cy="14717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7246">
              <a:defRPr/>
            </a:pPr>
            <a:endParaRPr lang="en-GB" sz="7194">
              <a:solidFill>
                <a:prstClr val="white"/>
              </a:solidFill>
              <a:latin typeface="GeosansLight"/>
            </a:endParaRPr>
          </a:p>
        </p:txBody>
      </p:sp>
      <p:sp>
        <p:nvSpPr>
          <p:cNvPr id="11" name="Rectangle 10">
            <a:extLst>
              <a:ext uri="{FF2B5EF4-FFF2-40B4-BE49-F238E27FC236}">
                <a16:creationId xmlns:a16="http://schemas.microsoft.com/office/drawing/2014/main" id="{6C350A21-7B4F-5669-4534-05FC73A4A03C}"/>
              </a:ext>
            </a:extLst>
          </p:cNvPr>
          <p:cNvSpPr/>
          <p:nvPr/>
        </p:nvSpPr>
        <p:spPr>
          <a:xfrm>
            <a:off x="842751" y="8262621"/>
            <a:ext cx="23116894" cy="13062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7246">
              <a:defRPr/>
            </a:pPr>
            <a:endParaRPr lang="en-GB" sz="7194">
              <a:solidFill>
                <a:prstClr val="white"/>
              </a:solidFill>
              <a:latin typeface="GeosansLight"/>
            </a:endParaRPr>
          </a:p>
        </p:txBody>
      </p:sp>
      <p:sp>
        <p:nvSpPr>
          <p:cNvPr id="12" name="Rectangle 11">
            <a:extLst>
              <a:ext uri="{FF2B5EF4-FFF2-40B4-BE49-F238E27FC236}">
                <a16:creationId xmlns:a16="http://schemas.microsoft.com/office/drawing/2014/main" id="{D1BC2A1C-31AC-4370-C3DD-AD079BCB02A3}"/>
              </a:ext>
            </a:extLst>
          </p:cNvPr>
          <p:cNvSpPr/>
          <p:nvPr/>
        </p:nvSpPr>
        <p:spPr>
          <a:xfrm>
            <a:off x="842753" y="10053112"/>
            <a:ext cx="23116894" cy="12985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7246">
              <a:defRPr/>
            </a:pPr>
            <a:endParaRPr lang="en-GB" sz="7194">
              <a:solidFill>
                <a:prstClr val="white"/>
              </a:solidFill>
              <a:latin typeface="GeosansLight"/>
            </a:endParaRPr>
          </a:p>
        </p:txBody>
      </p:sp>
      <p:sp>
        <p:nvSpPr>
          <p:cNvPr id="13" name="TextBox 12">
            <a:extLst>
              <a:ext uri="{FF2B5EF4-FFF2-40B4-BE49-F238E27FC236}">
                <a16:creationId xmlns:a16="http://schemas.microsoft.com/office/drawing/2014/main" id="{9184D28B-34BB-45FA-C227-E46E78B943CC}"/>
              </a:ext>
            </a:extLst>
          </p:cNvPr>
          <p:cNvSpPr txBox="1"/>
          <p:nvPr/>
        </p:nvSpPr>
        <p:spPr>
          <a:xfrm>
            <a:off x="5726214" y="3423576"/>
            <a:ext cx="2338569" cy="707566"/>
          </a:xfrm>
          <a:prstGeom prst="rect">
            <a:avLst/>
          </a:prstGeom>
          <a:noFill/>
        </p:spPr>
        <p:txBody>
          <a:bodyPr wrap="square" rtlCol="0">
            <a:spAutoFit/>
          </a:bodyPr>
          <a:lstStyle/>
          <a:p>
            <a:pPr defTabSz="1827246">
              <a:defRPr/>
            </a:pPr>
            <a:r>
              <a:rPr lang="en-GB" sz="3998" b="1" dirty="0">
                <a:solidFill>
                  <a:prstClr val="black"/>
                </a:solidFill>
                <a:latin typeface="Arial" panose="020B0604020202020204" pitchFamily="34" charset="0"/>
                <a:cs typeface="Arial" panose="020B0604020202020204" pitchFamily="34" charset="0"/>
              </a:rPr>
              <a:t>Q1</a:t>
            </a:r>
          </a:p>
        </p:txBody>
      </p:sp>
      <p:sp>
        <p:nvSpPr>
          <p:cNvPr id="14" name="TextBox 13">
            <a:extLst>
              <a:ext uri="{FF2B5EF4-FFF2-40B4-BE49-F238E27FC236}">
                <a16:creationId xmlns:a16="http://schemas.microsoft.com/office/drawing/2014/main" id="{D4A0DBB3-E5A5-CE82-9224-54F5F6A6B1FD}"/>
              </a:ext>
            </a:extLst>
          </p:cNvPr>
          <p:cNvSpPr txBox="1"/>
          <p:nvPr/>
        </p:nvSpPr>
        <p:spPr>
          <a:xfrm>
            <a:off x="10123071" y="3366316"/>
            <a:ext cx="2338569" cy="707566"/>
          </a:xfrm>
          <a:prstGeom prst="rect">
            <a:avLst/>
          </a:prstGeom>
          <a:noFill/>
        </p:spPr>
        <p:txBody>
          <a:bodyPr wrap="square" rtlCol="0">
            <a:spAutoFit/>
          </a:bodyPr>
          <a:lstStyle/>
          <a:p>
            <a:pPr defTabSz="1827246">
              <a:defRPr/>
            </a:pPr>
            <a:r>
              <a:rPr lang="en-GB" sz="3998" b="1" dirty="0">
                <a:solidFill>
                  <a:prstClr val="black"/>
                </a:solidFill>
                <a:latin typeface="Arial" panose="020B0604020202020204" pitchFamily="34" charset="0"/>
                <a:cs typeface="Arial" panose="020B0604020202020204" pitchFamily="34" charset="0"/>
              </a:rPr>
              <a:t>Q2</a:t>
            </a:r>
          </a:p>
        </p:txBody>
      </p:sp>
      <p:sp>
        <p:nvSpPr>
          <p:cNvPr id="15" name="TextBox 14">
            <a:extLst>
              <a:ext uri="{FF2B5EF4-FFF2-40B4-BE49-F238E27FC236}">
                <a16:creationId xmlns:a16="http://schemas.microsoft.com/office/drawing/2014/main" id="{019F2E1F-5058-2C6E-BDD4-38B4B487CDEC}"/>
              </a:ext>
            </a:extLst>
          </p:cNvPr>
          <p:cNvSpPr txBox="1"/>
          <p:nvPr/>
        </p:nvSpPr>
        <p:spPr>
          <a:xfrm>
            <a:off x="15039843" y="3304638"/>
            <a:ext cx="2338569" cy="707566"/>
          </a:xfrm>
          <a:prstGeom prst="rect">
            <a:avLst/>
          </a:prstGeom>
          <a:noFill/>
        </p:spPr>
        <p:txBody>
          <a:bodyPr wrap="square" rtlCol="0">
            <a:spAutoFit/>
          </a:bodyPr>
          <a:lstStyle/>
          <a:p>
            <a:pPr defTabSz="1827246">
              <a:defRPr/>
            </a:pPr>
            <a:r>
              <a:rPr lang="en-GB" sz="3998" b="1" dirty="0">
                <a:solidFill>
                  <a:prstClr val="black"/>
                </a:solidFill>
                <a:latin typeface="Arial" panose="020B0604020202020204" pitchFamily="34" charset="0"/>
                <a:cs typeface="Arial" panose="020B0604020202020204" pitchFamily="34" charset="0"/>
              </a:rPr>
              <a:t>Q3</a:t>
            </a:r>
          </a:p>
        </p:txBody>
      </p:sp>
      <p:sp>
        <p:nvSpPr>
          <p:cNvPr id="16" name="TextBox 15">
            <a:extLst>
              <a:ext uri="{FF2B5EF4-FFF2-40B4-BE49-F238E27FC236}">
                <a16:creationId xmlns:a16="http://schemas.microsoft.com/office/drawing/2014/main" id="{0BC0392F-0DAA-F1ED-BDFC-6D1742EBF13D}"/>
              </a:ext>
            </a:extLst>
          </p:cNvPr>
          <p:cNvSpPr txBox="1"/>
          <p:nvPr/>
        </p:nvSpPr>
        <p:spPr>
          <a:xfrm>
            <a:off x="19956615" y="3313845"/>
            <a:ext cx="2338569" cy="707566"/>
          </a:xfrm>
          <a:prstGeom prst="rect">
            <a:avLst/>
          </a:prstGeom>
          <a:noFill/>
        </p:spPr>
        <p:txBody>
          <a:bodyPr wrap="square" rtlCol="0">
            <a:spAutoFit/>
          </a:bodyPr>
          <a:lstStyle/>
          <a:p>
            <a:pPr defTabSz="1827246">
              <a:defRPr/>
            </a:pPr>
            <a:r>
              <a:rPr lang="en-GB" sz="3998" b="1" dirty="0">
                <a:solidFill>
                  <a:prstClr val="black"/>
                </a:solidFill>
                <a:latin typeface="Arial" panose="020B0604020202020204" pitchFamily="34" charset="0"/>
                <a:cs typeface="Arial" panose="020B0604020202020204" pitchFamily="34" charset="0"/>
              </a:rPr>
              <a:t>Q4</a:t>
            </a:r>
          </a:p>
        </p:txBody>
      </p:sp>
      <p:sp>
        <p:nvSpPr>
          <p:cNvPr id="18" name="TextBox 17">
            <a:extLst>
              <a:ext uri="{FF2B5EF4-FFF2-40B4-BE49-F238E27FC236}">
                <a16:creationId xmlns:a16="http://schemas.microsoft.com/office/drawing/2014/main" id="{3950CCD4-44A2-0802-C126-62B8CD32198D}"/>
              </a:ext>
            </a:extLst>
          </p:cNvPr>
          <p:cNvSpPr txBox="1"/>
          <p:nvPr/>
        </p:nvSpPr>
        <p:spPr>
          <a:xfrm>
            <a:off x="947150" y="6385153"/>
            <a:ext cx="3225615" cy="953851"/>
          </a:xfrm>
          <a:prstGeom prst="rect">
            <a:avLst/>
          </a:prstGeom>
          <a:noFill/>
        </p:spPr>
        <p:txBody>
          <a:bodyPr wrap="square" rtlCol="0">
            <a:spAutoFit/>
          </a:bodyPr>
          <a:lstStyle/>
          <a:p>
            <a:pPr defTabSz="1827246">
              <a:defRPr/>
            </a:pPr>
            <a:r>
              <a:rPr lang="en-GB" sz="2799" b="1">
                <a:solidFill>
                  <a:prstClr val="black"/>
                </a:solidFill>
                <a:latin typeface="Arial" panose="020B0604020202020204" pitchFamily="34" charset="0"/>
                <a:cs typeface="Arial" panose="020B0604020202020204" pitchFamily="34" charset="0"/>
              </a:rPr>
              <a:t>Computable Contracts</a:t>
            </a:r>
          </a:p>
        </p:txBody>
      </p:sp>
      <p:sp>
        <p:nvSpPr>
          <p:cNvPr id="19" name="TextBox 18">
            <a:extLst>
              <a:ext uri="{FF2B5EF4-FFF2-40B4-BE49-F238E27FC236}">
                <a16:creationId xmlns:a16="http://schemas.microsoft.com/office/drawing/2014/main" id="{790A2C6C-E047-7560-FE68-984E51EE802D}"/>
              </a:ext>
            </a:extLst>
          </p:cNvPr>
          <p:cNvSpPr txBox="1"/>
          <p:nvPr/>
        </p:nvSpPr>
        <p:spPr>
          <a:xfrm>
            <a:off x="925884" y="8201187"/>
            <a:ext cx="3488802" cy="953851"/>
          </a:xfrm>
          <a:prstGeom prst="rect">
            <a:avLst/>
          </a:prstGeom>
          <a:noFill/>
        </p:spPr>
        <p:txBody>
          <a:bodyPr wrap="square" rtlCol="0">
            <a:spAutoFit/>
          </a:bodyPr>
          <a:lstStyle/>
          <a:p>
            <a:pPr defTabSz="1827246">
              <a:defRPr/>
            </a:pPr>
            <a:r>
              <a:rPr lang="en-GB" sz="2799" b="1" dirty="0">
                <a:solidFill>
                  <a:prstClr val="black"/>
                </a:solidFill>
                <a:latin typeface="Arial" panose="020B0604020202020204" pitchFamily="34" charset="0"/>
                <a:cs typeface="Arial" panose="020B0604020202020204" pitchFamily="34" charset="0"/>
              </a:rPr>
              <a:t>Process, Roles &amp; responsibilities</a:t>
            </a:r>
          </a:p>
        </p:txBody>
      </p:sp>
      <p:sp>
        <p:nvSpPr>
          <p:cNvPr id="20" name="TextBox 19">
            <a:extLst>
              <a:ext uri="{FF2B5EF4-FFF2-40B4-BE49-F238E27FC236}">
                <a16:creationId xmlns:a16="http://schemas.microsoft.com/office/drawing/2014/main" id="{FC153EED-C545-FB07-2BA9-47019C25B689}"/>
              </a:ext>
            </a:extLst>
          </p:cNvPr>
          <p:cNvSpPr txBox="1"/>
          <p:nvPr/>
        </p:nvSpPr>
        <p:spPr>
          <a:xfrm>
            <a:off x="969551" y="10332483"/>
            <a:ext cx="3225615" cy="523092"/>
          </a:xfrm>
          <a:prstGeom prst="rect">
            <a:avLst/>
          </a:prstGeom>
          <a:noFill/>
        </p:spPr>
        <p:txBody>
          <a:bodyPr wrap="square" rtlCol="0">
            <a:spAutoFit/>
          </a:bodyPr>
          <a:lstStyle/>
          <a:p>
            <a:pPr defTabSz="1827246">
              <a:defRPr/>
            </a:pPr>
            <a:r>
              <a:rPr lang="en-GB" sz="2799" b="1">
                <a:solidFill>
                  <a:prstClr val="black"/>
                </a:solidFill>
                <a:latin typeface="Arial" panose="020B0604020202020204" pitchFamily="34" charset="0"/>
                <a:cs typeface="Arial" panose="020B0604020202020204" pitchFamily="34" charset="0"/>
              </a:rPr>
              <a:t>APIs</a:t>
            </a:r>
          </a:p>
        </p:txBody>
      </p:sp>
      <p:sp>
        <p:nvSpPr>
          <p:cNvPr id="21" name="TextBox 20">
            <a:extLst>
              <a:ext uri="{FF2B5EF4-FFF2-40B4-BE49-F238E27FC236}">
                <a16:creationId xmlns:a16="http://schemas.microsoft.com/office/drawing/2014/main" id="{318A7FCB-A26E-353A-712A-1EAA4747A1F3}"/>
              </a:ext>
            </a:extLst>
          </p:cNvPr>
          <p:cNvSpPr txBox="1"/>
          <p:nvPr/>
        </p:nvSpPr>
        <p:spPr>
          <a:xfrm>
            <a:off x="19542803" y="4590190"/>
            <a:ext cx="3519496" cy="399981"/>
          </a:xfrm>
          <a:prstGeom prst="rect">
            <a:avLst/>
          </a:prstGeom>
          <a:noFill/>
        </p:spPr>
        <p:txBody>
          <a:bodyPr wrap="square" rtlCol="0">
            <a:spAutoFit/>
          </a:bodyPr>
          <a:lstStyle/>
          <a:p>
            <a:pPr defTabSz="1827246">
              <a:defRPr/>
            </a:pPr>
            <a:r>
              <a:rPr lang="en-GB" sz="1999" dirty="0">
                <a:solidFill>
                  <a:prstClr val="black"/>
                </a:solidFill>
                <a:latin typeface="Arial" panose="020B0604020202020204" pitchFamily="34" charset="0"/>
                <a:cs typeface="Arial" panose="020B0604020202020204" pitchFamily="34" charset="0"/>
              </a:rPr>
              <a:t>Agree claims data standards</a:t>
            </a:r>
          </a:p>
        </p:txBody>
      </p:sp>
      <p:sp>
        <p:nvSpPr>
          <p:cNvPr id="22" name="TextBox 21">
            <a:extLst>
              <a:ext uri="{FF2B5EF4-FFF2-40B4-BE49-F238E27FC236}">
                <a16:creationId xmlns:a16="http://schemas.microsoft.com/office/drawing/2014/main" id="{46072D55-6425-3520-BCC2-4246762BA288}"/>
              </a:ext>
            </a:extLst>
          </p:cNvPr>
          <p:cNvSpPr txBox="1"/>
          <p:nvPr/>
        </p:nvSpPr>
        <p:spPr>
          <a:xfrm>
            <a:off x="5046646" y="6494205"/>
            <a:ext cx="4017630" cy="1015278"/>
          </a:xfrm>
          <a:prstGeom prst="rect">
            <a:avLst/>
          </a:prstGeom>
          <a:noFill/>
        </p:spPr>
        <p:txBody>
          <a:bodyPr wrap="square" rtlCol="0">
            <a:spAutoFit/>
          </a:bodyPr>
          <a:lstStyle/>
          <a:p>
            <a:pPr defTabSz="1827246">
              <a:defRPr/>
            </a:pPr>
            <a:r>
              <a:rPr lang="en-GB" sz="1999" dirty="0">
                <a:solidFill>
                  <a:prstClr val="black"/>
                </a:solidFill>
                <a:latin typeface="Arial" panose="020B0604020202020204" pitchFamily="34" charset="0"/>
                <a:cs typeface="Arial" panose="020B0604020202020204" pitchFamily="34" charset="0"/>
              </a:rPr>
              <a:t>Approve and publish MRC v3.0 Commence MRC v3.0</a:t>
            </a:r>
          </a:p>
          <a:p>
            <a:pPr defTabSz="1827246">
              <a:defRPr/>
            </a:pPr>
            <a:r>
              <a:rPr lang="en-GB" sz="1999" dirty="0">
                <a:solidFill>
                  <a:prstClr val="black"/>
                </a:solidFill>
                <a:latin typeface="Arial" panose="020B0604020202020204" pitchFamily="34" charset="0"/>
                <a:cs typeface="Arial" panose="020B0604020202020204" pitchFamily="34" charset="0"/>
              </a:rPr>
              <a:t>adoption</a:t>
            </a:r>
          </a:p>
        </p:txBody>
      </p:sp>
      <p:sp>
        <p:nvSpPr>
          <p:cNvPr id="23" name="TextBox 22">
            <a:extLst>
              <a:ext uri="{FF2B5EF4-FFF2-40B4-BE49-F238E27FC236}">
                <a16:creationId xmlns:a16="http://schemas.microsoft.com/office/drawing/2014/main" id="{AF5171B2-BB6E-D7CE-F79A-0FD1C81372B9}"/>
              </a:ext>
            </a:extLst>
          </p:cNvPr>
          <p:cNvSpPr txBox="1"/>
          <p:nvPr/>
        </p:nvSpPr>
        <p:spPr>
          <a:xfrm>
            <a:off x="4985015" y="8346702"/>
            <a:ext cx="2423451" cy="707630"/>
          </a:xfrm>
          <a:prstGeom prst="rect">
            <a:avLst/>
          </a:prstGeom>
          <a:noFill/>
        </p:spPr>
        <p:txBody>
          <a:bodyPr wrap="square" rtlCol="0">
            <a:spAutoFit/>
          </a:bodyPr>
          <a:lstStyle/>
          <a:p>
            <a:pPr defTabSz="1827246">
              <a:defRPr/>
            </a:pPr>
            <a:r>
              <a:rPr lang="en-GB" sz="1999" dirty="0">
                <a:solidFill>
                  <a:prstClr val="black"/>
                </a:solidFill>
                <a:latin typeface="Arial" panose="020B0604020202020204" pitchFamily="34" charset="0"/>
                <a:cs typeface="Arial" panose="020B0604020202020204" pitchFamily="34" charset="0"/>
              </a:rPr>
              <a:t>Process consultation</a:t>
            </a:r>
          </a:p>
        </p:txBody>
      </p:sp>
      <p:sp>
        <p:nvSpPr>
          <p:cNvPr id="25" name="TextBox 24">
            <a:extLst>
              <a:ext uri="{FF2B5EF4-FFF2-40B4-BE49-F238E27FC236}">
                <a16:creationId xmlns:a16="http://schemas.microsoft.com/office/drawing/2014/main" id="{9AB0D778-F8AD-6D70-71B6-761BF2D9DEF4}"/>
              </a:ext>
            </a:extLst>
          </p:cNvPr>
          <p:cNvSpPr txBox="1"/>
          <p:nvPr/>
        </p:nvSpPr>
        <p:spPr>
          <a:xfrm>
            <a:off x="5046649" y="10164807"/>
            <a:ext cx="4017632" cy="707630"/>
          </a:xfrm>
          <a:prstGeom prst="rect">
            <a:avLst/>
          </a:prstGeom>
          <a:noFill/>
        </p:spPr>
        <p:txBody>
          <a:bodyPr wrap="square" rtlCol="0">
            <a:spAutoFit/>
          </a:bodyPr>
          <a:lstStyle/>
          <a:p>
            <a:pPr defTabSz="1827246">
              <a:defRPr/>
            </a:pPr>
            <a:r>
              <a:rPr lang="en-GB" sz="1999" dirty="0">
                <a:solidFill>
                  <a:prstClr val="black"/>
                </a:solidFill>
                <a:latin typeface="Arial" panose="020B0604020202020204" pitchFamily="34" charset="0"/>
                <a:cs typeface="Arial" panose="020B0604020202020204" pitchFamily="34" charset="0"/>
              </a:rPr>
              <a:t>Review of approach to API publication &amp; integration</a:t>
            </a:r>
          </a:p>
        </p:txBody>
      </p:sp>
      <p:sp>
        <p:nvSpPr>
          <p:cNvPr id="26" name="TextBox 25">
            <a:extLst>
              <a:ext uri="{FF2B5EF4-FFF2-40B4-BE49-F238E27FC236}">
                <a16:creationId xmlns:a16="http://schemas.microsoft.com/office/drawing/2014/main" id="{00FAAE05-19B9-9D39-B096-09ABD9C3A20E}"/>
              </a:ext>
            </a:extLst>
          </p:cNvPr>
          <p:cNvSpPr txBox="1"/>
          <p:nvPr/>
        </p:nvSpPr>
        <p:spPr>
          <a:xfrm>
            <a:off x="5042263" y="4577381"/>
            <a:ext cx="3199535" cy="707630"/>
          </a:xfrm>
          <a:prstGeom prst="rect">
            <a:avLst/>
          </a:prstGeom>
          <a:noFill/>
        </p:spPr>
        <p:txBody>
          <a:bodyPr wrap="square" rtlCol="0">
            <a:spAutoFit/>
          </a:bodyPr>
          <a:lstStyle/>
          <a:p>
            <a:pPr defTabSz="1827246">
              <a:defRPr/>
            </a:pPr>
            <a:r>
              <a:rPr lang="en-GB" sz="1999" dirty="0">
                <a:solidFill>
                  <a:prstClr val="black"/>
                </a:solidFill>
                <a:latin typeface="Arial" panose="020B0604020202020204" pitchFamily="34" charset="0"/>
                <a:cs typeface="Arial" panose="020B0604020202020204" pitchFamily="34" charset="0"/>
              </a:rPr>
              <a:t>Approve and publish final ACORD aligned CDR</a:t>
            </a:r>
          </a:p>
        </p:txBody>
      </p:sp>
      <p:sp>
        <p:nvSpPr>
          <p:cNvPr id="28" name="Star: 5 Points 27">
            <a:extLst>
              <a:ext uri="{FF2B5EF4-FFF2-40B4-BE49-F238E27FC236}">
                <a16:creationId xmlns:a16="http://schemas.microsoft.com/office/drawing/2014/main" id="{7BD49A22-543A-47FB-0AE0-AA20773D77AF}"/>
              </a:ext>
            </a:extLst>
          </p:cNvPr>
          <p:cNvSpPr/>
          <p:nvPr/>
        </p:nvSpPr>
        <p:spPr>
          <a:xfrm>
            <a:off x="6143904" y="11556362"/>
            <a:ext cx="564366" cy="46541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7246">
              <a:defRPr/>
            </a:pPr>
            <a:endParaRPr lang="en-GB" sz="7194">
              <a:solidFill>
                <a:prstClr val="white"/>
              </a:solidFill>
              <a:latin typeface="GeosansLight"/>
            </a:endParaRPr>
          </a:p>
        </p:txBody>
      </p:sp>
      <p:sp>
        <p:nvSpPr>
          <p:cNvPr id="29" name="TextBox 28">
            <a:extLst>
              <a:ext uri="{FF2B5EF4-FFF2-40B4-BE49-F238E27FC236}">
                <a16:creationId xmlns:a16="http://schemas.microsoft.com/office/drawing/2014/main" id="{27A845EF-E9D9-E4B2-7123-26B85A7E847C}"/>
              </a:ext>
            </a:extLst>
          </p:cNvPr>
          <p:cNvSpPr txBox="1"/>
          <p:nvPr/>
        </p:nvSpPr>
        <p:spPr>
          <a:xfrm>
            <a:off x="4535181" y="12151687"/>
            <a:ext cx="3971538" cy="399981"/>
          </a:xfrm>
          <a:prstGeom prst="rect">
            <a:avLst/>
          </a:prstGeom>
          <a:noFill/>
        </p:spPr>
        <p:txBody>
          <a:bodyPr wrap="square" rtlCol="0">
            <a:spAutoFit/>
          </a:bodyPr>
          <a:lstStyle/>
          <a:p>
            <a:pPr algn="ctr" defTabSz="1827246">
              <a:defRPr/>
            </a:pPr>
            <a:r>
              <a:rPr lang="en-GB" sz="1999">
                <a:solidFill>
                  <a:prstClr val="black"/>
                </a:solidFill>
                <a:latin typeface="Arial" panose="020B0604020202020204" pitchFamily="34" charset="0"/>
                <a:cs typeface="Arial" panose="020B0604020202020204" pitchFamily="34" charset="0"/>
              </a:rPr>
              <a:t>PPL agreement to adopt</a:t>
            </a:r>
          </a:p>
        </p:txBody>
      </p:sp>
      <p:sp>
        <p:nvSpPr>
          <p:cNvPr id="30" name="Star: 5 Points 29">
            <a:extLst>
              <a:ext uri="{FF2B5EF4-FFF2-40B4-BE49-F238E27FC236}">
                <a16:creationId xmlns:a16="http://schemas.microsoft.com/office/drawing/2014/main" id="{8C4BB1C1-23E9-2FC1-E366-DFEAD7912467}"/>
              </a:ext>
            </a:extLst>
          </p:cNvPr>
          <p:cNvSpPr/>
          <p:nvPr/>
        </p:nvSpPr>
        <p:spPr>
          <a:xfrm>
            <a:off x="20426598" y="11514101"/>
            <a:ext cx="564366" cy="45494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7246">
              <a:defRPr/>
            </a:pPr>
            <a:endParaRPr lang="en-GB" sz="7194">
              <a:solidFill>
                <a:prstClr val="white"/>
              </a:solidFill>
              <a:latin typeface="GeosansLight"/>
            </a:endParaRPr>
          </a:p>
        </p:txBody>
      </p:sp>
      <p:sp>
        <p:nvSpPr>
          <p:cNvPr id="31" name="TextBox 30">
            <a:extLst>
              <a:ext uri="{FF2B5EF4-FFF2-40B4-BE49-F238E27FC236}">
                <a16:creationId xmlns:a16="http://schemas.microsoft.com/office/drawing/2014/main" id="{C3A75201-B88F-CCA4-0DBA-7F3E59A5BD34}"/>
              </a:ext>
            </a:extLst>
          </p:cNvPr>
          <p:cNvSpPr txBox="1"/>
          <p:nvPr/>
        </p:nvSpPr>
        <p:spPr>
          <a:xfrm>
            <a:off x="16241124" y="12021776"/>
            <a:ext cx="7669977" cy="707581"/>
          </a:xfrm>
          <a:prstGeom prst="rect">
            <a:avLst/>
          </a:prstGeom>
          <a:solidFill>
            <a:schemeClr val="bg1"/>
          </a:solidFill>
        </p:spPr>
        <p:txBody>
          <a:bodyPr wrap="square" lIns="91392" tIns="45696" rIns="91392" bIns="45696" rtlCol="0" anchor="t">
            <a:spAutoFit/>
          </a:bodyPr>
          <a:lstStyle/>
          <a:p>
            <a:pPr algn="ctr" defTabSz="1827246">
              <a:defRPr/>
            </a:pPr>
            <a:r>
              <a:rPr lang="en-GB" sz="1999" dirty="0">
                <a:solidFill>
                  <a:prstClr val="black"/>
                </a:solidFill>
                <a:latin typeface="Arial"/>
                <a:cs typeface="Arial"/>
              </a:rPr>
              <a:t>JV build complete (Gateway/IPOS/ICOS) - Note MAT to follow and Roll-out</a:t>
            </a:r>
            <a:endParaRPr lang="en-GB" sz="1999" dirty="0">
              <a:solidFill>
                <a:prstClr val="black"/>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4B05D308-08DF-F000-944B-C2F9C6EE2A2A}"/>
              </a:ext>
            </a:extLst>
          </p:cNvPr>
          <p:cNvSpPr txBox="1"/>
          <p:nvPr/>
        </p:nvSpPr>
        <p:spPr>
          <a:xfrm>
            <a:off x="842751" y="11564143"/>
            <a:ext cx="3773126" cy="953851"/>
          </a:xfrm>
          <a:prstGeom prst="rect">
            <a:avLst/>
          </a:prstGeom>
          <a:noFill/>
        </p:spPr>
        <p:txBody>
          <a:bodyPr wrap="square" rtlCol="0">
            <a:spAutoFit/>
          </a:bodyPr>
          <a:lstStyle/>
          <a:p>
            <a:pPr defTabSz="1827246">
              <a:defRPr/>
            </a:pPr>
            <a:r>
              <a:rPr lang="en-GB" sz="2799" b="1" dirty="0">
                <a:solidFill>
                  <a:prstClr val="black"/>
                </a:solidFill>
                <a:latin typeface="Arial" panose="020B0604020202020204" pitchFamily="34" charset="0"/>
                <a:cs typeface="Arial" panose="020B0604020202020204" pitchFamily="34" charset="0"/>
              </a:rPr>
              <a:t>External Dependencies</a:t>
            </a:r>
          </a:p>
        </p:txBody>
      </p:sp>
      <p:cxnSp>
        <p:nvCxnSpPr>
          <p:cNvPr id="35" name="Straight Connector 34">
            <a:extLst>
              <a:ext uri="{FF2B5EF4-FFF2-40B4-BE49-F238E27FC236}">
                <a16:creationId xmlns:a16="http://schemas.microsoft.com/office/drawing/2014/main" id="{255E5804-3F49-4A19-1720-C604484269D0}"/>
              </a:ext>
            </a:extLst>
          </p:cNvPr>
          <p:cNvCxnSpPr>
            <a:cxnSpLocks/>
          </p:cNvCxnSpPr>
          <p:nvPr/>
        </p:nvCxnSpPr>
        <p:spPr>
          <a:xfrm>
            <a:off x="4414685" y="3191305"/>
            <a:ext cx="0" cy="9869061"/>
          </a:xfrm>
          <a:prstGeom prst="line">
            <a:avLst/>
          </a:prstGeom>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B3DC275D-D705-40D4-9C7B-0710B6EF3E85}"/>
              </a:ext>
            </a:extLst>
          </p:cNvPr>
          <p:cNvSpPr txBox="1"/>
          <p:nvPr/>
        </p:nvSpPr>
        <p:spPr>
          <a:xfrm>
            <a:off x="14548247" y="4588683"/>
            <a:ext cx="3199541" cy="399981"/>
          </a:xfrm>
          <a:prstGeom prst="rect">
            <a:avLst/>
          </a:prstGeom>
          <a:noFill/>
        </p:spPr>
        <p:txBody>
          <a:bodyPr wrap="square" rtlCol="0">
            <a:spAutoFit/>
          </a:bodyPr>
          <a:lstStyle/>
          <a:p>
            <a:pPr algn="ctr" defTabSz="1827246">
              <a:defRPr/>
            </a:pPr>
            <a:r>
              <a:rPr lang="en-GB" sz="1999" dirty="0">
                <a:solidFill>
                  <a:prstClr val="black"/>
                </a:solidFill>
                <a:latin typeface="Arial" panose="020B0604020202020204" pitchFamily="34" charset="0"/>
                <a:cs typeface="Arial" panose="020B0604020202020204" pitchFamily="34" charset="0"/>
              </a:rPr>
              <a:t>Agree DA data standards</a:t>
            </a:r>
          </a:p>
        </p:txBody>
      </p:sp>
      <p:sp>
        <p:nvSpPr>
          <p:cNvPr id="36" name="TextBox 35">
            <a:extLst>
              <a:ext uri="{FF2B5EF4-FFF2-40B4-BE49-F238E27FC236}">
                <a16:creationId xmlns:a16="http://schemas.microsoft.com/office/drawing/2014/main" id="{4DCBF68E-CCC5-40DB-B4A6-A0076F2054EF}"/>
              </a:ext>
            </a:extLst>
          </p:cNvPr>
          <p:cNvSpPr txBox="1"/>
          <p:nvPr/>
        </p:nvSpPr>
        <p:spPr>
          <a:xfrm>
            <a:off x="9688259" y="8393420"/>
            <a:ext cx="3650330" cy="707581"/>
          </a:xfrm>
          <a:prstGeom prst="rect">
            <a:avLst/>
          </a:prstGeom>
          <a:noFill/>
        </p:spPr>
        <p:txBody>
          <a:bodyPr wrap="square" lIns="91392" tIns="45696" rIns="91392" bIns="45696" rtlCol="0" anchor="t">
            <a:spAutoFit/>
          </a:bodyPr>
          <a:lstStyle/>
          <a:p>
            <a:pPr defTabSz="1827246">
              <a:defRPr/>
            </a:pPr>
            <a:r>
              <a:rPr lang="en-GB" sz="1999" dirty="0">
                <a:solidFill>
                  <a:prstClr val="black"/>
                </a:solidFill>
                <a:latin typeface="Arial"/>
                <a:cs typeface="Arial"/>
              </a:rPr>
              <a:t>Publication of open market process post consultation</a:t>
            </a:r>
            <a:endParaRPr lang="en-GB" sz="1999" dirty="0">
              <a:solidFill>
                <a:prstClr val="black"/>
              </a:solidFill>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F04BC1BA-DD2E-4634-9052-C45947131CEC}"/>
              </a:ext>
            </a:extLst>
          </p:cNvPr>
          <p:cNvSpPr txBox="1"/>
          <p:nvPr/>
        </p:nvSpPr>
        <p:spPr>
          <a:xfrm>
            <a:off x="9688260" y="6508198"/>
            <a:ext cx="3275157" cy="707581"/>
          </a:xfrm>
          <a:prstGeom prst="rect">
            <a:avLst/>
          </a:prstGeom>
          <a:noFill/>
        </p:spPr>
        <p:txBody>
          <a:bodyPr wrap="square" lIns="91392" tIns="45696" rIns="91392" bIns="45696" rtlCol="0" anchor="t">
            <a:spAutoFit/>
          </a:bodyPr>
          <a:lstStyle/>
          <a:p>
            <a:pPr defTabSz="1827246">
              <a:defRPr/>
            </a:pPr>
            <a:r>
              <a:rPr lang="en-GB" sz="1999" dirty="0">
                <a:solidFill>
                  <a:prstClr val="black"/>
                </a:solidFill>
                <a:latin typeface="Arial"/>
                <a:cs typeface="Arial"/>
              </a:rPr>
              <a:t>MRC endorsements and MRC v3.0 “back pages”</a:t>
            </a:r>
            <a:endParaRPr lang="en-GB" sz="1999" dirty="0">
              <a:solidFill>
                <a:prstClr val="black"/>
              </a:solidFill>
              <a:latin typeface="Arial" panose="020B0604020202020204" pitchFamily="34" charset="0"/>
              <a:cs typeface="Arial" panose="020B0604020202020204" pitchFamily="34" charset="0"/>
            </a:endParaRPr>
          </a:p>
        </p:txBody>
      </p:sp>
      <p:sp>
        <p:nvSpPr>
          <p:cNvPr id="42" name="Star: 5 Points 41">
            <a:extLst>
              <a:ext uri="{FF2B5EF4-FFF2-40B4-BE49-F238E27FC236}">
                <a16:creationId xmlns:a16="http://schemas.microsoft.com/office/drawing/2014/main" id="{0EAAEEB0-3A80-44E1-9EBD-CA774227F7AB}"/>
              </a:ext>
            </a:extLst>
          </p:cNvPr>
          <p:cNvSpPr/>
          <p:nvPr/>
        </p:nvSpPr>
        <p:spPr>
          <a:xfrm>
            <a:off x="10253031" y="11557550"/>
            <a:ext cx="564366" cy="41149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7246">
              <a:defRPr/>
            </a:pPr>
            <a:endParaRPr lang="en-GB" sz="7194">
              <a:solidFill>
                <a:prstClr val="white"/>
              </a:solidFill>
              <a:latin typeface="GeosansLight"/>
            </a:endParaRPr>
          </a:p>
        </p:txBody>
      </p:sp>
      <p:sp>
        <p:nvSpPr>
          <p:cNvPr id="43" name="TextBox 42">
            <a:extLst>
              <a:ext uri="{FF2B5EF4-FFF2-40B4-BE49-F238E27FC236}">
                <a16:creationId xmlns:a16="http://schemas.microsoft.com/office/drawing/2014/main" id="{9F6C7E08-8B8E-44BB-BFD9-F0DFFC989839}"/>
              </a:ext>
            </a:extLst>
          </p:cNvPr>
          <p:cNvSpPr txBox="1"/>
          <p:nvPr/>
        </p:nvSpPr>
        <p:spPr>
          <a:xfrm>
            <a:off x="8360804" y="12148059"/>
            <a:ext cx="4513974" cy="399981"/>
          </a:xfrm>
          <a:prstGeom prst="rect">
            <a:avLst/>
          </a:prstGeom>
          <a:noFill/>
        </p:spPr>
        <p:txBody>
          <a:bodyPr wrap="square" rtlCol="0">
            <a:spAutoFit/>
          </a:bodyPr>
          <a:lstStyle/>
          <a:p>
            <a:pPr algn="ctr" defTabSz="1827246">
              <a:defRPr/>
            </a:pPr>
            <a:r>
              <a:rPr lang="en-GB" sz="1999" dirty="0">
                <a:solidFill>
                  <a:prstClr val="black"/>
                </a:solidFill>
                <a:latin typeface="Arial" panose="020B0604020202020204" pitchFamily="34" charset="0"/>
                <a:cs typeface="Arial" panose="020B0604020202020204" pitchFamily="34" charset="0"/>
              </a:rPr>
              <a:t>API Publications from JV</a:t>
            </a:r>
          </a:p>
        </p:txBody>
      </p:sp>
      <p:sp>
        <p:nvSpPr>
          <p:cNvPr id="44" name="TextBox 43">
            <a:extLst>
              <a:ext uri="{FF2B5EF4-FFF2-40B4-BE49-F238E27FC236}">
                <a16:creationId xmlns:a16="http://schemas.microsoft.com/office/drawing/2014/main" id="{B215925F-0258-4B19-A85C-5D2799303140}"/>
              </a:ext>
            </a:extLst>
          </p:cNvPr>
          <p:cNvSpPr txBox="1"/>
          <p:nvPr/>
        </p:nvSpPr>
        <p:spPr>
          <a:xfrm>
            <a:off x="9634033" y="10164807"/>
            <a:ext cx="4017632" cy="707630"/>
          </a:xfrm>
          <a:prstGeom prst="rect">
            <a:avLst/>
          </a:prstGeom>
          <a:noFill/>
        </p:spPr>
        <p:txBody>
          <a:bodyPr wrap="square" rtlCol="0">
            <a:spAutoFit/>
          </a:bodyPr>
          <a:lstStyle/>
          <a:p>
            <a:pPr defTabSz="1827246">
              <a:defRPr/>
            </a:pPr>
            <a:r>
              <a:rPr lang="en-GB" sz="1999" dirty="0">
                <a:solidFill>
                  <a:prstClr val="black"/>
                </a:solidFill>
                <a:latin typeface="Arial" panose="020B0604020202020204" pitchFamily="34" charset="0"/>
                <a:cs typeface="Arial" panose="020B0604020202020204" pitchFamily="34" charset="0"/>
              </a:rPr>
              <a:t>Accreditation approach to access API’s to / from the JV</a:t>
            </a:r>
          </a:p>
        </p:txBody>
      </p:sp>
      <p:sp>
        <p:nvSpPr>
          <p:cNvPr id="5" name="TextBox 4">
            <a:extLst>
              <a:ext uri="{FF2B5EF4-FFF2-40B4-BE49-F238E27FC236}">
                <a16:creationId xmlns:a16="http://schemas.microsoft.com/office/drawing/2014/main" id="{C2E0C148-57ED-FF1D-73EF-C6FBD0FB54EF}"/>
              </a:ext>
            </a:extLst>
          </p:cNvPr>
          <p:cNvSpPr txBox="1"/>
          <p:nvPr/>
        </p:nvSpPr>
        <p:spPr>
          <a:xfrm>
            <a:off x="14548247" y="8477481"/>
            <a:ext cx="3650330" cy="399933"/>
          </a:xfrm>
          <a:prstGeom prst="rect">
            <a:avLst/>
          </a:prstGeom>
          <a:noFill/>
        </p:spPr>
        <p:txBody>
          <a:bodyPr wrap="square" lIns="91392" tIns="45696" rIns="91392" bIns="45696" rtlCol="0" anchor="t">
            <a:spAutoFit/>
          </a:bodyPr>
          <a:lstStyle/>
          <a:p>
            <a:pPr defTabSz="1827246">
              <a:defRPr/>
            </a:pPr>
            <a:r>
              <a:rPr lang="en-GB" sz="1999" dirty="0">
                <a:solidFill>
                  <a:prstClr val="black"/>
                </a:solidFill>
                <a:latin typeface="Arial"/>
                <a:cs typeface="Arial"/>
              </a:rPr>
              <a:t>Agree claims process</a:t>
            </a:r>
          </a:p>
        </p:txBody>
      </p:sp>
      <p:sp>
        <p:nvSpPr>
          <p:cNvPr id="6" name="TextBox 5">
            <a:extLst>
              <a:ext uri="{FF2B5EF4-FFF2-40B4-BE49-F238E27FC236}">
                <a16:creationId xmlns:a16="http://schemas.microsoft.com/office/drawing/2014/main" id="{3AAEE704-C3E8-2E00-4949-710C2F65F0C9}"/>
              </a:ext>
            </a:extLst>
          </p:cNvPr>
          <p:cNvSpPr txBox="1"/>
          <p:nvPr/>
        </p:nvSpPr>
        <p:spPr>
          <a:xfrm>
            <a:off x="19582228" y="8463942"/>
            <a:ext cx="3650330" cy="399933"/>
          </a:xfrm>
          <a:prstGeom prst="rect">
            <a:avLst/>
          </a:prstGeom>
          <a:noFill/>
        </p:spPr>
        <p:txBody>
          <a:bodyPr wrap="square" lIns="91392" tIns="45696" rIns="91392" bIns="45696" rtlCol="0" anchor="t">
            <a:spAutoFit/>
          </a:bodyPr>
          <a:lstStyle/>
          <a:p>
            <a:pPr defTabSz="1827246">
              <a:defRPr/>
            </a:pPr>
            <a:r>
              <a:rPr lang="en-GB" sz="1999" dirty="0">
                <a:solidFill>
                  <a:prstClr val="black"/>
                </a:solidFill>
                <a:latin typeface="Arial"/>
                <a:cs typeface="Arial"/>
              </a:rPr>
              <a:t>Agree DA process</a:t>
            </a:r>
          </a:p>
        </p:txBody>
      </p:sp>
      <p:sp>
        <p:nvSpPr>
          <p:cNvPr id="40" name="TextBox 39">
            <a:extLst>
              <a:ext uri="{FF2B5EF4-FFF2-40B4-BE49-F238E27FC236}">
                <a16:creationId xmlns:a16="http://schemas.microsoft.com/office/drawing/2014/main" id="{0D6C5187-F835-46A9-929D-2D89677BCCAF}"/>
              </a:ext>
            </a:extLst>
          </p:cNvPr>
          <p:cNvSpPr txBox="1"/>
          <p:nvPr/>
        </p:nvSpPr>
        <p:spPr>
          <a:xfrm>
            <a:off x="1001679" y="4525265"/>
            <a:ext cx="2714891" cy="953851"/>
          </a:xfrm>
          <a:prstGeom prst="rect">
            <a:avLst/>
          </a:prstGeom>
          <a:noFill/>
        </p:spPr>
        <p:txBody>
          <a:bodyPr wrap="square" rtlCol="0">
            <a:spAutoFit/>
          </a:bodyPr>
          <a:lstStyle/>
          <a:p>
            <a:pPr defTabSz="1827246">
              <a:defRPr/>
            </a:pPr>
            <a:r>
              <a:rPr lang="en-GB" sz="2799" b="1">
                <a:solidFill>
                  <a:prstClr val="black"/>
                </a:solidFill>
                <a:latin typeface="Arial" panose="020B0604020202020204" pitchFamily="34" charset="0"/>
                <a:cs typeface="Arial" panose="020B0604020202020204" pitchFamily="34" charset="0"/>
              </a:rPr>
              <a:t>CDR &amp; Standards</a:t>
            </a:r>
          </a:p>
        </p:txBody>
      </p:sp>
      <p:sp>
        <p:nvSpPr>
          <p:cNvPr id="33" name="Slide Number Placeholder 32">
            <a:extLst>
              <a:ext uri="{FF2B5EF4-FFF2-40B4-BE49-F238E27FC236}">
                <a16:creationId xmlns:a16="http://schemas.microsoft.com/office/drawing/2014/main" id="{E76B641A-B1CC-4B9C-988E-39022EC37C73}"/>
              </a:ext>
            </a:extLst>
          </p:cNvPr>
          <p:cNvSpPr>
            <a:spLocks noGrp="1"/>
          </p:cNvSpPr>
          <p:nvPr>
            <p:ph type="sldNum" sz="quarter" idx="12"/>
          </p:nvPr>
        </p:nvSpPr>
        <p:spPr>
          <a:xfrm>
            <a:off x="80209" y="12595354"/>
            <a:ext cx="1246648" cy="359813"/>
          </a:xfrm>
        </p:spPr>
        <p:txBody>
          <a:bodyPr/>
          <a:lstStyle/>
          <a:p>
            <a:pPr defTabSz="1827246"/>
            <a:fld id="{85768552-FA8D-4CCE-BC80-E67EF3766B58}" type="slidenum">
              <a:rPr lang="en-GB">
                <a:solidFill>
                  <a:prstClr val="black"/>
                </a:solidFill>
              </a:rPr>
              <a:pPr defTabSz="1827246"/>
              <a:t>10</a:t>
            </a:fld>
            <a:endParaRPr lang="en-GB" dirty="0">
              <a:solidFill>
                <a:prstClr val="black"/>
              </a:solidFill>
            </a:endParaRPr>
          </a:p>
        </p:txBody>
      </p:sp>
      <p:sp>
        <p:nvSpPr>
          <p:cNvPr id="45" name="TextBox 44">
            <a:extLst>
              <a:ext uri="{FF2B5EF4-FFF2-40B4-BE49-F238E27FC236}">
                <a16:creationId xmlns:a16="http://schemas.microsoft.com/office/drawing/2014/main" id="{49D95E03-53C5-4FEB-B8D2-167AAEC5B205}"/>
              </a:ext>
            </a:extLst>
          </p:cNvPr>
          <p:cNvSpPr txBox="1"/>
          <p:nvPr/>
        </p:nvSpPr>
        <p:spPr>
          <a:xfrm>
            <a:off x="6686952" y="8374033"/>
            <a:ext cx="2423451" cy="1015278"/>
          </a:xfrm>
          <a:prstGeom prst="rect">
            <a:avLst/>
          </a:prstGeom>
          <a:noFill/>
        </p:spPr>
        <p:txBody>
          <a:bodyPr wrap="square" rtlCol="0">
            <a:spAutoFit/>
          </a:bodyPr>
          <a:lstStyle/>
          <a:p>
            <a:pPr defTabSz="1827246">
              <a:defRPr/>
            </a:pPr>
            <a:r>
              <a:rPr lang="en-GB" sz="1999" dirty="0">
                <a:solidFill>
                  <a:prstClr val="black"/>
                </a:solidFill>
                <a:latin typeface="Arial" panose="020B0604020202020204" pitchFamily="34" charset="0"/>
                <a:cs typeface="Arial" panose="020B0604020202020204" pitchFamily="34" charset="0"/>
              </a:rPr>
              <a:t>Define process for endorsements, errors &amp; failures</a:t>
            </a:r>
          </a:p>
        </p:txBody>
      </p:sp>
      <p:sp>
        <p:nvSpPr>
          <p:cNvPr id="49" name="TextBox 48">
            <a:extLst>
              <a:ext uri="{FF2B5EF4-FFF2-40B4-BE49-F238E27FC236}">
                <a16:creationId xmlns:a16="http://schemas.microsoft.com/office/drawing/2014/main" id="{87F39FF3-085D-4C92-B68B-4C6DD74294D4}"/>
              </a:ext>
            </a:extLst>
          </p:cNvPr>
          <p:cNvSpPr txBox="1"/>
          <p:nvPr/>
        </p:nvSpPr>
        <p:spPr>
          <a:xfrm>
            <a:off x="19582229" y="6508198"/>
            <a:ext cx="4228866" cy="707581"/>
          </a:xfrm>
          <a:prstGeom prst="rect">
            <a:avLst/>
          </a:prstGeom>
          <a:noFill/>
        </p:spPr>
        <p:txBody>
          <a:bodyPr wrap="square" lIns="91392" tIns="45696" rIns="91392" bIns="45696" rtlCol="0" anchor="t">
            <a:spAutoFit/>
          </a:bodyPr>
          <a:lstStyle/>
          <a:p>
            <a:pPr defTabSz="1827246">
              <a:defRPr/>
            </a:pPr>
            <a:r>
              <a:rPr lang="en-GB" sz="1999" dirty="0">
                <a:solidFill>
                  <a:prstClr val="black"/>
                </a:solidFill>
                <a:latin typeface="Arial"/>
                <a:cs typeface="Arial"/>
              </a:rPr>
              <a:t>Possible guidance for data first computable contract (TBC)</a:t>
            </a:r>
            <a:endParaRPr lang="en-GB" sz="1999"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4358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550C211A-AA59-446B-847E-A5868DBB695D}"/>
              </a:ext>
            </a:extLst>
          </p:cNvPr>
          <p:cNvGrpSpPr/>
          <p:nvPr/>
        </p:nvGrpSpPr>
        <p:grpSpPr>
          <a:xfrm>
            <a:off x="533424" y="1291270"/>
            <a:ext cx="23180818" cy="11173445"/>
            <a:chOff x="972593" y="2122265"/>
            <a:chExt cx="9516867" cy="4572649"/>
          </a:xfrm>
        </p:grpSpPr>
        <p:grpSp>
          <p:nvGrpSpPr>
            <p:cNvPr id="16" name="Group 15">
              <a:extLst>
                <a:ext uri="{FF2B5EF4-FFF2-40B4-BE49-F238E27FC236}">
                  <a16:creationId xmlns:a16="http://schemas.microsoft.com/office/drawing/2014/main" id="{88384B62-D903-4559-ACD8-86D73EE54C38}"/>
                </a:ext>
              </a:extLst>
            </p:cNvPr>
            <p:cNvGrpSpPr/>
            <p:nvPr/>
          </p:nvGrpSpPr>
          <p:grpSpPr>
            <a:xfrm>
              <a:off x="1097171" y="3692274"/>
              <a:ext cx="9392289" cy="888347"/>
              <a:chOff x="207776" y="2964678"/>
              <a:chExt cx="11312315" cy="789335"/>
            </a:xfrm>
          </p:grpSpPr>
          <p:sp>
            <p:nvSpPr>
              <p:cNvPr id="17" name="TextBox 16">
                <a:extLst>
                  <a:ext uri="{FF2B5EF4-FFF2-40B4-BE49-F238E27FC236}">
                    <a16:creationId xmlns:a16="http://schemas.microsoft.com/office/drawing/2014/main" id="{A0D52CE5-4C2E-4D73-B995-8E7C5B75A0B7}"/>
                  </a:ext>
                </a:extLst>
              </p:cNvPr>
              <p:cNvSpPr txBox="1"/>
              <p:nvPr/>
            </p:nvSpPr>
            <p:spPr>
              <a:xfrm>
                <a:off x="207776" y="2980545"/>
                <a:ext cx="3253130" cy="773468"/>
              </a:xfrm>
              <a:prstGeom prst="rect">
                <a:avLst/>
              </a:prstGeom>
              <a:noFill/>
              <a:ln>
                <a:solidFill>
                  <a:srgbClr val="007E39"/>
                </a:solidFill>
              </a:ln>
            </p:spPr>
            <p:txBody>
              <a:bodyPr wrap="square" rtlCol="0">
                <a:spAutoFit/>
              </a:bodyPr>
              <a:lstStyle/>
              <a:p>
                <a:pPr algn="ctr" defTabSz="914080"/>
                <a:r>
                  <a:rPr lang="en-GB" sz="2800" b="1">
                    <a:solidFill>
                      <a:prstClr val="black"/>
                    </a:solidFill>
                    <a:latin typeface="Arial" panose="020B0604020202020204" pitchFamily="34" charset="0"/>
                    <a:cs typeface="Arial" panose="020B0604020202020204" pitchFamily="34" charset="0"/>
                  </a:rPr>
                  <a:t>Standards &amp; CDR</a:t>
                </a:r>
              </a:p>
              <a:p>
                <a:pPr algn="ctr" defTabSz="914080"/>
                <a:endParaRPr lang="en-GB" sz="2800">
                  <a:solidFill>
                    <a:prstClr val="black"/>
                  </a:solidFill>
                  <a:latin typeface="Arial" panose="020B0604020202020204" pitchFamily="34" charset="0"/>
                  <a:cs typeface="Arial" panose="020B0604020202020204" pitchFamily="34" charset="0"/>
                </a:endParaRPr>
              </a:p>
              <a:p>
                <a:pPr algn="ctr" defTabSz="914080"/>
                <a:endParaRPr lang="en-GB" sz="2800">
                  <a:solidFill>
                    <a:prstClr val="black"/>
                  </a:solidFill>
                  <a:latin typeface="Arial" panose="020B0604020202020204" pitchFamily="34" charset="0"/>
                  <a:cs typeface="Arial" panose="020B0604020202020204" pitchFamily="34" charset="0"/>
                </a:endParaRPr>
              </a:p>
              <a:p>
                <a:pPr algn="ctr" defTabSz="914080"/>
                <a:r>
                  <a:rPr lang="en-GB" sz="2800">
                    <a:solidFill>
                      <a:prstClr val="black"/>
                    </a:solidFill>
                    <a:latin typeface="Arial" panose="020B0604020202020204" pitchFamily="34" charset="0"/>
                    <a:cs typeface="Arial" panose="020B0604020202020204" pitchFamily="34" charset="0"/>
                  </a:rPr>
                  <a:t>Chair: Kirstin Duffield</a:t>
                </a:r>
              </a:p>
            </p:txBody>
          </p:sp>
          <p:sp>
            <p:nvSpPr>
              <p:cNvPr id="18" name="TextBox 17">
                <a:extLst>
                  <a:ext uri="{FF2B5EF4-FFF2-40B4-BE49-F238E27FC236}">
                    <a16:creationId xmlns:a16="http://schemas.microsoft.com/office/drawing/2014/main" id="{DA0E201E-F792-403B-B20E-BF9EF420C882}"/>
                  </a:ext>
                </a:extLst>
              </p:cNvPr>
              <p:cNvSpPr txBox="1"/>
              <p:nvPr/>
            </p:nvSpPr>
            <p:spPr>
              <a:xfrm>
                <a:off x="3906293" y="2964678"/>
                <a:ext cx="3564205" cy="773468"/>
              </a:xfrm>
              <a:prstGeom prst="rect">
                <a:avLst/>
              </a:prstGeom>
              <a:noFill/>
              <a:ln>
                <a:solidFill>
                  <a:srgbClr val="007E39"/>
                </a:solidFill>
              </a:ln>
            </p:spPr>
            <p:txBody>
              <a:bodyPr wrap="square" rtlCol="0">
                <a:spAutoFit/>
              </a:bodyPr>
              <a:lstStyle/>
              <a:p>
                <a:pPr algn="ctr" defTabSz="914080"/>
                <a:r>
                  <a:rPr lang="en-GB" sz="2800" b="1">
                    <a:solidFill>
                      <a:prstClr val="black"/>
                    </a:solidFill>
                    <a:latin typeface="Arial" panose="020B0604020202020204" pitchFamily="34" charset="0"/>
                    <a:cs typeface="Arial" panose="020B0604020202020204" pitchFamily="34" charset="0"/>
                  </a:rPr>
                  <a:t>Computable Contracts and CDR capture methodology</a:t>
                </a:r>
              </a:p>
              <a:p>
                <a:pPr algn="ctr" defTabSz="914080"/>
                <a:endParaRPr lang="en-GB" sz="2800">
                  <a:solidFill>
                    <a:prstClr val="black"/>
                  </a:solidFill>
                  <a:latin typeface="Arial" panose="020B0604020202020204" pitchFamily="34" charset="0"/>
                  <a:cs typeface="Arial" panose="020B0604020202020204" pitchFamily="34" charset="0"/>
                </a:endParaRPr>
              </a:p>
              <a:p>
                <a:pPr algn="ctr" defTabSz="914080"/>
                <a:r>
                  <a:rPr lang="en-GB" sz="2800">
                    <a:solidFill>
                      <a:prstClr val="black"/>
                    </a:solidFill>
                    <a:latin typeface="Arial" panose="020B0604020202020204" pitchFamily="34" charset="0"/>
                    <a:cs typeface="Arial" panose="020B0604020202020204" pitchFamily="34" charset="0"/>
                  </a:rPr>
                  <a:t>Chair: Justin Emrich (Atrium)</a:t>
                </a:r>
              </a:p>
            </p:txBody>
          </p:sp>
          <p:sp>
            <p:nvSpPr>
              <p:cNvPr id="19" name="TextBox 18">
                <a:extLst>
                  <a:ext uri="{FF2B5EF4-FFF2-40B4-BE49-F238E27FC236}">
                    <a16:creationId xmlns:a16="http://schemas.microsoft.com/office/drawing/2014/main" id="{D8863AB4-FA91-402E-BD4E-8D184128C6E7}"/>
                  </a:ext>
                </a:extLst>
              </p:cNvPr>
              <p:cNvSpPr txBox="1"/>
              <p:nvPr/>
            </p:nvSpPr>
            <p:spPr>
              <a:xfrm>
                <a:off x="7861040" y="2964678"/>
                <a:ext cx="3659051" cy="660309"/>
              </a:xfrm>
              <a:prstGeom prst="rect">
                <a:avLst/>
              </a:prstGeom>
              <a:noFill/>
              <a:ln>
                <a:solidFill>
                  <a:srgbClr val="007E39"/>
                </a:solidFill>
              </a:ln>
            </p:spPr>
            <p:txBody>
              <a:bodyPr wrap="square" rtlCol="0">
                <a:spAutoFit/>
              </a:bodyPr>
              <a:lstStyle/>
              <a:p>
                <a:pPr algn="ctr" defTabSz="914080"/>
                <a:r>
                  <a:rPr lang="en-GB" sz="2800" b="1" dirty="0">
                    <a:solidFill>
                      <a:prstClr val="black"/>
                    </a:solidFill>
                    <a:latin typeface="Arial" panose="020B0604020202020204" pitchFamily="34" charset="0"/>
                    <a:cs typeface="Arial" panose="020B0604020202020204" pitchFamily="34" charset="0"/>
                  </a:rPr>
                  <a:t>Process Flows, Roles &amp; Responsibilities</a:t>
                </a:r>
              </a:p>
              <a:p>
                <a:pPr algn="ctr" defTabSz="914080"/>
                <a:endParaRPr lang="en-GB" sz="2800" dirty="0">
                  <a:solidFill>
                    <a:prstClr val="black"/>
                  </a:solidFill>
                  <a:latin typeface="Arial" panose="020B0604020202020204" pitchFamily="34" charset="0"/>
                  <a:cs typeface="Arial" panose="020B0604020202020204" pitchFamily="34" charset="0"/>
                </a:endParaRPr>
              </a:p>
              <a:p>
                <a:pPr algn="ctr" defTabSz="914080"/>
                <a:r>
                  <a:rPr lang="en-GB" sz="2800" dirty="0">
                    <a:solidFill>
                      <a:prstClr val="black"/>
                    </a:solidFill>
                    <a:latin typeface="Arial" panose="020B0604020202020204" pitchFamily="34" charset="0"/>
                    <a:cs typeface="Arial" panose="020B0604020202020204" pitchFamily="34" charset="0"/>
                  </a:rPr>
                  <a:t>Joint Chairs: Rob Myers (LMA) &amp; Helen </a:t>
                </a:r>
                <a:r>
                  <a:rPr lang="en-GB" sz="2800">
                    <a:solidFill>
                      <a:prstClr val="black"/>
                    </a:solidFill>
                    <a:latin typeface="Arial" panose="020B0604020202020204" pitchFamily="34" charset="0"/>
                    <a:cs typeface="Arial" panose="020B0604020202020204" pitchFamily="34" charset="0"/>
                  </a:rPr>
                  <a:t>Howard Knight (Aon)</a:t>
                </a:r>
                <a:endParaRPr lang="en-GB" sz="2800" dirty="0">
                  <a:solidFill>
                    <a:prstClr val="black"/>
                  </a:solidFill>
                  <a:latin typeface="Arial" panose="020B0604020202020204" pitchFamily="34" charset="0"/>
                  <a:cs typeface="Arial" panose="020B0604020202020204" pitchFamily="34" charset="0"/>
                </a:endParaRPr>
              </a:p>
            </p:txBody>
          </p:sp>
        </p:grpSp>
        <p:sp>
          <p:nvSpPr>
            <p:cNvPr id="20" name="Rectangle: Rounded Corners 19">
              <a:extLst>
                <a:ext uri="{FF2B5EF4-FFF2-40B4-BE49-F238E27FC236}">
                  <a16:creationId xmlns:a16="http://schemas.microsoft.com/office/drawing/2014/main" id="{B6DDA6F5-3068-4BFE-8E50-0B8D531FB2C0}"/>
                </a:ext>
              </a:extLst>
            </p:cNvPr>
            <p:cNvSpPr/>
            <p:nvPr/>
          </p:nvSpPr>
          <p:spPr>
            <a:xfrm>
              <a:off x="4454308" y="2122265"/>
              <a:ext cx="2880000" cy="457200"/>
            </a:xfrm>
            <a:prstGeom prst="roundRect">
              <a:avLst/>
            </a:prstGeom>
            <a:noFill/>
            <a:ln w="19050" cap="flat" cmpd="sng" algn="ctr">
              <a:solidFill>
                <a:sysClr val="windowText" lastClr="000000">
                  <a:lumMod val="50000"/>
                  <a:lumOff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a:ln>
                    <a:noFill/>
                  </a:ln>
                  <a:solidFill>
                    <a:prstClr val="black"/>
                  </a:solidFill>
                  <a:effectLst/>
                  <a:uLnTx/>
                  <a:uFillTx/>
                  <a:latin typeface="Arial"/>
                  <a:ea typeface="+mn-ea"/>
                  <a:cs typeface="+mn-cs"/>
                </a:rPr>
                <a:t>LMG Board</a:t>
              </a:r>
              <a:endParaRPr kumimoji="0" lang="en-US" sz="2800" b="1" i="0" u="none" strike="noStrike" kern="0" cap="none" spc="0" normalizeH="0" baseline="0" noProof="0" err="1">
                <a:ln>
                  <a:noFill/>
                </a:ln>
                <a:solidFill>
                  <a:prstClr val="black"/>
                </a:solidFill>
                <a:effectLst/>
                <a:uLnTx/>
                <a:uFillTx/>
                <a:latin typeface="Arial"/>
                <a:ea typeface="+mn-ea"/>
                <a:cs typeface="+mn-cs"/>
              </a:endParaRPr>
            </a:p>
          </p:txBody>
        </p:sp>
        <p:sp>
          <p:nvSpPr>
            <p:cNvPr id="21" name="Rectangle: Rounded Corners 20">
              <a:extLst>
                <a:ext uri="{FF2B5EF4-FFF2-40B4-BE49-F238E27FC236}">
                  <a16:creationId xmlns:a16="http://schemas.microsoft.com/office/drawing/2014/main" id="{AE728AE7-AC77-4BF4-9A8D-3155295A58FF}"/>
                </a:ext>
              </a:extLst>
            </p:cNvPr>
            <p:cNvSpPr/>
            <p:nvPr/>
          </p:nvSpPr>
          <p:spPr>
            <a:xfrm>
              <a:off x="4461950" y="2633617"/>
              <a:ext cx="2880000" cy="457200"/>
            </a:xfrm>
            <a:prstGeom prst="roundRect">
              <a:avLst/>
            </a:prstGeom>
            <a:noFill/>
            <a:ln w="19050" cap="flat" cmpd="sng" algn="ctr">
              <a:solidFill>
                <a:sysClr val="windowText" lastClr="000000">
                  <a:lumMod val="50000"/>
                  <a:lumOff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a:ln>
                    <a:noFill/>
                  </a:ln>
                  <a:solidFill>
                    <a:prstClr val="black"/>
                  </a:solidFill>
                  <a:effectLst/>
                  <a:uLnTx/>
                  <a:uFillTx/>
                  <a:latin typeface="Arial"/>
                  <a:ea typeface="+mn-ea"/>
                  <a:cs typeface="+mn-cs"/>
                </a:rPr>
                <a:t>LMG Data Council</a:t>
              </a:r>
              <a:endParaRPr kumimoji="0" lang="en-US" sz="2800" b="1" i="0" u="none" strike="noStrike" kern="0" cap="none" spc="0" normalizeH="0" baseline="0" noProof="0" err="1">
                <a:ln>
                  <a:noFill/>
                </a:ln>
                <a:solidFill>
                  <a:prstClr val="black"/>
                </a:solidFill>
                <a:effectLst/>
                <a:uLnTx/>
                <a:uFillTx/>
                <a:latin typeface="Arial"/>
                <a:ea typeface="+mn-ea"/>
                <a:cs typeface="+mn-cs"/>
              </a:endParaRPr>
            </a:p>
          </p:txBody>
        </p:sp>
        <p:sp>
          <p:nvSpPr>
            <p:cNvPr id="22" name="Rectangle: Rounded Corners 21">
              <a:extLst>
                <a:ext uri="{FF2B5EF4-FFF2-40B4-BE49-F238E27FC236}">
                  <a16:creationId xmlns:a16="http://schemas.microsoft.com/office/drawing/2014/main" id="{3158189D-9E22-4644-9EB4-05366820F09C}"/>
                </a:ext>
              </a:extLst>
            </p:cNvPr>
            <p:cNvSpPr/>
            <p:nvPr/>
          </p:nvSpPr>
          <p:spPr>
            <a:xfrm>
              <a:off x="1913290" y="3161007"/>
              <a:ext cx="7700210" cy="428340"/>
            </a:xfrm>
            <a:prstGeom prst="roundRect">
              <a:avLst/>
            </a:prstGeom>
            <a:noFill/>
            <a:ln w="19050" cap="flat" cmpd="sng" algn="ctr">
              <a:solidFill>
                <a:srgbClr val="007E39">
                  <a:alpha val="54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a:ln>
                    <a:noFill/>
                  </a:ln>
                  <a:solidFill>
                    <a:prstClr val="black"/>
                  </a:solidFill>
                  <a:effectLst/>
                  <a:uLnTx/>
                  <a:uFillTx/>
                  <a:latin typeface="Arial"/>
                  <a:ea typeface="+mn-ea"/>
                  <a:cs typeface="+mn-cs"/>
                </a:rPr>
                <a:t>Technical Group</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a:ln>
                    <a:noFill/>
                  </a:ln>
                  <a:solidFill>
                    <a:prstClr val="black"/>
                  </a:solidFill>
                  <a:effectLst/>
                  <a:uLnTx/>
                  <a:uFillTx/>
                  <a:latin typeface="Arial"/>
                  <a:ea typeface="+mn-ea"/>
                  <a:cs typeface="+mn-cs"/>
                </a:rPr>
                <a:t>Chair: Jonathan </a:t>
              </a:r>
              <a:r>
                <a:rPr kumimoji="0" lang="en-GB" sz="2800" b="0" i="0" u="none" strike="noStrike" kern="0" cap="none" spc="0" normalizeH="0" baseline="0" noProof="0" err="1">
                  <a:ln>
                    <a:noFill/>
                  </a:ln>
                  <a:solidFill>
                    <a:prstClr val="black"/>
                  </a:solidFill>
                  <a:effectLst/>
                  <a:uLnTx/>
                  <a:uFillTx/>
                  <a:latin typeface="Arial"/>
                  <a:ea typeface="+mn-ea"/>
                  <a:cs typeface="+mn-cs"/>
                </a:rPr>
                <a:t>Prinn</a:t>
              </a:r>
              <a:endParaRPr kumimoji="0" lang="en-US" sz="2800" b="0" i="0" u="none" strike="noStrike" kern="0" cap="none" spc="0" normalizeH="0" baseline="0" noProof="0" err="1">
                <a:ln>
                  <a:noFill/>
                </a:ln>
                <a:solidFill>
                  <a:prstClr val="black"/>
                </a:solidFill>
                <a:effectLst/>
                <a:uLnTx/>
                <a:uFillTx/>
                <a:latin typeface="Arial"/>
                <a:ea typeface="+mn-ea"/>
                <a:cs typeface="+mn-cs"/>
              </a:endParaRPr>
            </a:p>
          </p:txBody>
        </p:sp>
        <p:sp>
          <p:nvSpPr>
            <p:cNvPr id="23" name="Rectangle: Rounded Corners 22">
              <a:extLst>
                <a:ext uri="{FF2B5EF4-FFF2-40B4-BE49-F238E27FC236}">
                  <a16:creationId xmlns:a16="http://schemas.microsoft.com/office/drawing/2014/main" id="{6F3C32CF-E4D5-4F20-959D-7DB83A3CA4C5}"/>
                </a:ext>
              </a:extLst>
            </p:cNvPr>
            <p:cNvSpPr/>
            <p:nvPr/>
          </p:nvSpPr>
          <p:spPr>
            <a:xfrm>
              <a:off x="2716743" y="5584810"/>
              <a:ext cx="6112043" cy="446404"/>
            </a:xfrm>
            <a:prstGeom prst="roundRect">
              <a:avLst/>
            </a:prstGeom>
            <a:noFill/>
            <a:ln w="19050" cap="flat" cmpd="sng" algn="ctr">
              <a:solidFill>
                <a:srgbClr val="007E3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a:ln>
                    <a:noFill/>
                  </a:ln>
                  <a:solidFill>
                    <a:prstClr val="black"/>
                  </a:solidFill>
                  <a:effectLst/>
                  <a:uLnTx/>
                  <a:uFillTx/>
                  <a:latin typeface="Arial"/>
                  <a:ea typeface="+mn-ea"/>
                  <a:cs typeface="+mn-cs"/>
                </a:rPr>
                <a:t>X Workstream Group</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a:ln>
                    <a:noFill/>
                  </a:ln>
                  <a:solidFill>
                    <a:prstClr val="black"/>
                  </a:solidFill>
                  <a:effectLst/>
                  <a:uLnTx/>
                  <a:uFillTx/>
                  <a:latin typeface="Arial"/>
                  <a:ea typeface="+mn-ea"/>
                  <a:cs typeface="+mn-cs"/>
                </a:rPr>
                <a:t>Chair: Cassandra  Vukorep</a:t>
              </a:r>
              <a:endParaRPr kumimoji="0" lang="en-US" sz="2800" b="0" i="0" u="none" strike="noStrike" kern="0" cap="none" spc="0" normalizeH="0" baseline="0" noProof="0" err="1">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887AF3FC-44AF-4B95-B17F-113F0EFA9FA1}"/>
                </a:ext>
              </a:extLst>
            </p:cNvPr>
            <p:cNvSpPr txBox="1"/>
            <p:nvPr/>
          </p:nvSpPr>
          <p:spPr>
            <a:xfrm>
              <a:off x="7348817" y="4636831"/>
              <a:ext cx="3121481" cy="929506"/>
            </a:xfrm>
            <a:prstGeom prst="rect">
              <a:avLst/>
            </a:prstGeom>
            <a:noFill/>
          </p:spPr>
          <p:txBody>
            <a:bodyPr wrap="square" lIns="91440" tIns="45720" rIns="91440" bIns="45720" rtlCol="0" anchor="t">
              <a:spAutoFit/>
            </a:bodyPr>
            <a:lstStyle/>
            <a:p>
              <a:pPr marL="342900" indent="-161925" defTabSz="914400">
                <a:buFont typeface="Arial" panose="020B0604020202020204" pitchFamily="34" charset="0"/>
                <a:buChar char="•"/>
                <a:defRPr/>
              </a:pPr>
              <a:r>
                <a:rPr lang="en-GB" sz="2000">
                  <a:solidFill>
                    <a:prstClr val="black"/>
                  </a:solidFill>
                  <a:latin typeface="Arial"/>
                </a:rPr>
                <a:t>Agree and recommend process and responsible parties for CDR assembly and submission, incl. correction loops</a:t>
              </a:r>
            </a:p>
            <a:p>
              <a:pPr marL="342900" indent="-161925" defTabSz="914400">
                <a:buFont typeface="Arial" panose="020B0604020202020204" pitchFamily="34" charset="0"/>
                <a:buChar char="•"/>
                <a:defRPr/>
              </a:pPr>
              <a:r>
                <a:rPr lang="en-GB" sz="2000">
                  <a:solidFill>
                    <a:prstClr val="black"/>
                  </a:solidFill>
                  <a:latin typeface="Arial"/>
                </a:rPr>
                <a:t>Seek acceptance on the recommendations by the Data Council</a:t>
              </a:r>
            </a:p>
            <a:p>
              <a:pPr marL="342900" indent="-161925" defTabSz="914400">
                <a:buFont typeface="Arial" panose="020B0604020202020204" pitchFamily="34" charset="0"/>
                <a:buChar char="•"/>
                <a:defRPr/>
              </a:pPr>
              <a:r>
                <a:rPr lang="en-GB" sz="2000">
                  <a:solidFill>
                    <a:prstClr val="black"/>
                  </a:solidFill>
                  <a:latin typeface="Arial"/>
                </a:rPr>
                <a:t>Provide approved definitions of process, roles and responsibilities to GDAC</a:t>
              </a:r>
            </a:p>
          </p:txBody>
        </p:sp>
        <p:sp>
          <p:nvSpPr>
            <p:cNvPr id="25" name="TextBox 24">
              <a:extLst>
                <a:ext uri="{FF2B5EF4-FFF2-40B4-BE49-F238E27FC236}">
                  <a16:creationId xmlns:a16="http://schemas.microsoft.com/office/drawing/2014/main" id="{9DE6F288-A596-4361-B2D3-431547922E53}"/>
                </a:ext>
              </a:extLst>
            </p:cNvPr>
            <p:cNvSpPr txBox="1"/>
            <p:nvPr/>
          </p:nvSpPr>
          <p:spPr>
            <a:xfrm>
              <a:off x="4099596" y="4657445"/>
              <a:ext cx="3121481" cy="634425"/>
            </a:xfrm>
            <a:prstGeom prst="rect">
              <a:avLst/>
            </a:prstGeom>
            <a:noFill/>
          </p:spPr>
          <p:txBody>
            <a:bodyPr wrap="square" lIns="91440" tIns="45720" rIns="91440" bIns="45720" rtlCol="0" anchor="t">
              <a:spAutoFit/>
            </a:bodyPr>
            <a:lstStyle/>
            <a:p>
              <a:pPr marL="342900" indent="-161925" defTabSz="914400">
                <a:buFont typeface="Arial" panose="020B0604020202020204" pitchFamily="34" charset="0"/>
                <a:buChar char="•"/>
                <a:defRPr/>
              </a:pPr>
              <a:r>
                <a:rPr lang="en-GB" sz="2000">
                  <a:solidFill>
                    <a:prstClr val="black"/>
                  </a:solidFill>
                  <a:latin typeface="Arial"/>
                </a:rPr>
                <a:t>Promote a single ACORD data standard that enables the extraction of the Core Data Record (CDR).</a:t>
              </a:r>
            </a:p>
            <a:p>
              <a:pPr marL="342900" indent="-161925" defTabSz="914400">
                <a:buFont typeface="Arial" panose="020B0604020202020204" pitchFamily="34" charset="0"/>
                <a:buChar char="•"/>
                <a:defRPr/>
              </a:pPr>
              <a:r>
                <a:rPr lang="en-GB" sz="2000">
                  <a:solidFill>
                    <a:prstClr val="black"/>
                  </a:solidFill>
                  <a:latin typeface="Arial"/>
                </a:rPr>
                <a:t>Support the ACORD Business Implementation Group in aligning the CDR to ACORD standards. </a:t>
              </a:r>
            </a:p>
          </p:txBody>
        </p:sp>
        <p:sp>
          <p:nvSpPr>
            <p:cNvPr id="26" name="TextBox 25">
              <a:extLst>
                <a:ext uri="{FF2B5EF4-FFF2-40B4-BE49-F238E27FC236}">
                  <a16:creationId xmlns:a16="http://schemas.microsoft.com/office/drawing/2014/main" id="{9320BC03-646A-4145-8CC0-A825B56AE3B1}"/>
                </a:ext>
              </a:extLst>
            </p:cNvPr>
            <p:cNvSpPr txBox="1"/>
            <p:nvPr/>
          </p:nvSpPr>
          <p:spPr>
            <a:xfrm>
              <a:off x="3538199" y="6060489"/>
              <a:ext cx="5290587" cy="634425"/>
            </a:xfrm>
            <a:prstGeom prst="rect">
              <a:avLst/>
            </a:prstGeom>
            <a:noFill/>
          </p:spPr>
          <p:txBody>
            <a:bodyPr wrap="square" lIns="91440" tIns="45720" rIns="91440" bIns="45720" rtlCol="0" anchor="t">
              <a:spAutoFit/>
            </a:bodyPr>
            <a:lstStyle/>
            <a:p>
              <a:pPr marL="342900" indent="-161925" defTabSz="914400">
                <a:buFont typeface="Arial" panose="020B0604020202020204" pitchFamily="34" charset="0"/>
                <a:buChar char="•"/>
                <a:defRPr/>
              </a:pPr>
              <a:r>
                <a:rPr lang="en-GB" sz="2000">
                  <a:solidFill>
                    <a:prstClr val="black"/>
                  </a:solidFill>
                  <a:latin typeface="Arial"/>
                </a:rPr>
                <a:t>Analyse identified recommendations within each one of the technical group</a:t>
              </a:r>
            </a:p>
            <a:p>
              <a:pPr marL="342900" indent="-161925" defTabSz="914400">
                <a:buFont typeface="Arial" panose="020B0604020202020204" pitchFamily="34" charset="0"/>
                <a:buChar char="•"/>
                <a:defRPr/>
              </a:pPr>
              <a:r>
                <a:rPr lang="en-GB" sz="2000">
                  <a:solidFill>
                    <a:prstClr val="black"/>
                  </a:solidFill>
                  <a:latin typeface="Arial"/>
                </a:rPr>
                <a:t>Discuss the best way forward on recommendations and feed details back to independent group </a:t>
              </a:r>
            </a:p>
            <a:p>
              <a:pPr marL="342900" indent="-161925" defTabSz="914400">
                <a:buFont typeface="Arial" panose="020B0604020202020204" pitchFamily="34" charset="0"/>
                <a:buChar char="•"/>
                <a:defRPr/>
              </a:pPr>
              <a:r>
                <a:rPr lang="en-GB" sz="2000">
                  <a:solidFill>
                    <a:prstClr val="black"/>
                  </a:solidFill>
                  <a:latin typeface="Arial"/>
                </a:rPr>
                <a:t>Map CDR against ACORD standard</a:t>
              </a:r>
            </a:p>
            <a:p>
              <a:pPr marL="342900" indent="-161925" defTabSz="914400">
                <a:buFont typeface="Arial" panose="020B0604020202020204" pitchFamily="34" charset="0"/>
                <a:buChar char="•"/>
                <a:defRPr/>
              </a:pPr>
              <a:r>
                <a:rPr lang="en-GB" sz="2000">
                  <a:solidFill>
                    <a:prstClr val="black"/>
                  </a:solidFill>
                  <a:latin typeface="Arial"/>
                </a:rPr>
                <a:t>Act as a channel of communication change across the technical group</a:t>
              </a:r>
            </a:p>
          </p:txBody>
        </p:sp>
        <p:sp>
          <p:nvSpPr>
            <p:cNvPr id="27" name="TextBox 26">
              <a:extLst>
                <a:ext uri="{FF2B5EF4-FFF2-40B4-BE49-F238E27FC236}">
                  <a16:creationId xmlns:a16="http://schemas.microsoft.com/office/drawing/2014/main" id="{4B97199D-BA7B-4B33-88A3-CC2B98E9C38B}"/>
                </a:ext>
              </a:extLst>
            </p:cNvPr>
            <p:cNvSpPr txBox="1"/>
            <p:nvPr/>
          </p:nvSpPr>
          <p:spPr>
            <a:xfrm>
              <a:off x="972593" y="4637057"/>
              <a:ext cx="3121481" cy="929506"/>
            </a:xfrm>
            <a:prstGeom prst="rect">
              <a:avLst/>
            </a:prstGeom>
            <a:noFill/>
          </p:spPr>
          <p:txBody>
            <a:bodyPr wrap="square" lIns="91440" tIns="45720" rIns="91440" bIns="45720" rtlCol="0" anchor="t">
              <a:spAutoFit/>
            </a:bodyPr>
            <a:lstStyle/>
            <a:p>
              <a:pPr marL="342900" indent="-161925" defTabSz="914400">
                <a:buFont typeface="Arial" panose="020B0604020202020204" pitchFamily="34" charset="0"/>
                <a:buChar char="•"/>
                <a:defRPr/>
              </a:pPr>
              <a:r>
                <a:rPr lang="en-GB" sz="2000">
                  <a:solidFill>
                    <a:prstClr val="black"/>
                  </a:solidFill>
                  <a:latin typeface="Arial"/>
                </a:rPr>
                <a:t>Review propose changes to the CDR that have request from other business areas</a:t>
              </a:r>
            </a:p>
            <a:p>
              <a:pPr marL="342900" indent="-161925" defTabSz="914400">
                <a:buFont typeface="Arial" panose="020B0604020202020204" pitchFamily="34" charset="0"/>
                <a:buChar char="•"/>
                <a:defRPr/>
              </a:pPr>
              <a:r>
                <a:rPr lang="en-GB" sz="2000">
                  <a:solidFill>
                    <a:prstClr val="black"/>
                  </a:solidFill>
                  <a:latin typeface="Arial"/>
                </a:rPr>
                <a:t>Work with ACORD to create updated version of CDR and implementation guidance.</a:t>
              </a:r>
            </a:p>
            <a:p>
              <a:pPr marL="342900" indent="-161925" defTabSz="914400">
                <a:buFont typeface="Arial" panose="020B0604020202020204" pitchFamily="34" charset="0"/>
                <a:buChar char="•"/>
                <a:defRPr/>
              </a:pPr>
              <a:r>
                <a:rPr lang="en-GB" sz="2000">
                  <a:solidFill>
                    <a:prstClr val="black"/>
                  </a:solidFill>
                  <a:latin typeface="Arial"/>
                </a:rPr>
                <a:t>Ensure the Core Data Record accurately reflects the contract and is understood by all parties to the contract</a:t>
              </a:r>
              <a:r>
                <a:rPr lang="en-GB" sz="1000">
                  <a:solidFill>
                    <a:prstClr val="black"/>
                  </a:solidFill>
                  <a:latin typeface="Arial"/>
                </a:rPr>
                <a:t>.</a:t>
              </a:r>
            </a:p>
          </p:txBody>
        </p:sp>
      </p:grpSp>
      <p:sp>
        <p:nvSpPr>
          <p:cNvPr id="9" name="Slide Number Placeholder 8">
            <a:extLst>
              <a:ext uri="{FF2B5EF4-FFF2-40B4-BE49-F238E27FC236}">
                <a16:creationId xmlns:a16="http://schemas.microsoft.com/office/drawing/2014/main" id="{B7EA1C29-8CD2-45C5-A012-64BEEC8E13A4}"/>
              </a:ext>
            </a:extLst>
          </p:cNvPr>
          <p:cNvSpPr>
            <a:spLocks noGrp="1"/>
          </p:cNvSpPr>
          <p:nvPr>
            <p:ph type="sldNum" sz="quarter" idx="12"/>
          </p:nvPr>
        </p:nvSpPr>
        <p:spPr/>
        <p:txBody>
          <a:bodyPr/>
          <a:lstStyle/>
          <a:p>
            <a:fld id="{85768552-FA8D-4CCE-BC80-E67EF3766B58}" type="slidenum">
              <a:rPr lang="en-GB" smtClean="0"/>
              <a:t>11</a:t>
            </a:fld>
            <a:endParaRPr lang="en-GB"/>
          </a:p>
        </p:txBody>
      </p:sp>
    </p:spTree>
    <p:extLst>
      <p:ext uri="{BB962C8B-B14F-4D97-AF65-F5344CB8AC3E}">
        <p14:creationId xmlns:p14="http://schemas.microsoft.com/office/powerpoint/2010/main" val="2045015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7ECC2E-BED5-491B-AEA6-6C591DEC8D26}"/>
              </a:ext>
            </a:extLst>
          </p:cNvPr>
          <p:cNvSpPr>
            <a:spLocks noGrp="1"/>
          </p:cNvSpPr>
          <p:nvPr>
            <p:ph type="title"/>
          </p:nvPr>
        </p:nvSpPr>
        <p:spPr>
          <a:xfrm>
            <a:off x="411426" y="1539318"/>
            <a:ext cx="23548447" cy="1260000"/>
          </a:xfrm>
        </p:spPr>
        <p:txBody>
          <a:bodyPr/>
          <a:lstStyle/>
          <a:p>
            <a:r>
              <a:rPr lang="en-US" sz="7200">
                <a:cs typeface="Arial" panose="020B0604020202020204" pitchFamily="34" charset="0"/>
              </a:rPr>
              <a:t>APPENDIX - Record of key decisions made  </a:t>
            </a:r>
          </a:p>
        </p:txBody>
      </p:sp>
      <p:graphicFrame>
        <p:nvGraphicFramePr>
          <p:cNvPr id="2" name="Table 4">
            <a:extLst>
              <a:ext uri="{FF2B5EF4-FFF2-40B4-BE49-F238E27FC236}">
                <a16:creationId xmlns:a16="http://schemas.microsoft.com/office/drawing/2014/main" id="{4E8B54BA-CC1F-48ED-9ABC-42CEB1867DC1}"/>
              </a:ext>
            </a:extLst>
          </p:cNvPr>
          <p:cNvGraphicFramePr>
            <a:graphicFrameLocks noGrp="1"/>
          </p:cNvGraphicFramePr>
          <p:nvPr/>
        </p:nvGraphicFramePr>
        <p:xfrm>
          <a:off x="1802777" y="3602019"/>
          <a:ext cx="21353058" cy="7559040"/>
        </p:xfrm>
        <a:graphic>
          <a:graphicData uri="http://schemas.openxmlformats.org/drawingml/2006/table">
            <a:tbl>
              <a:tblPr firstRow="1" bandRow="1">
                <a:tableStyleId>{5C22544A-7EE6-4342-B048-85BDC9FD1C3A}</a:tableStyleId>
              </a:tblPr>
              <a:tblGrid>
                <a:gridCol w="932698">
                  <a:extLst>
                    <a:ext uri="{9D8B030D-6E8A-4147-A177-3AD203B41FA5}">
                      <a16:colId xmlns:a16="http://schemas.microsoft.com/office/drawing/2014/main" val="4063613331"/>
                    </a:ext>
                  </a:extLst>
                </a:gridCol>
                <a:gridCol w="11868031">
                  <a:extLst>
                    <a:ext uri="{9D8B030D-6E8A-4147-A177-3AD203B41FA5}">
                      <a16:colId xmlns:a16="http://schemas.microsoft.com/office/drawing/2014/main" val="2871319570"/>
                    </a:ext>
                  </a:extLst>
                </a:gridCol>
                <a:gridCol w="8552329">
                  <a:extLst>
                    <a:ext uri="{9D8B030D-6E8A-4147-A177-3AD203B41FA5}">
                      <a16:colId xmlns:a16="http://schemas.microsoft.com/office/drawing/2014/main" val="2403392759"/>
                    </a:ext>
                  </a:extLst>
                </a:gridCol>
              </a:tblGrid>
              <a:tr h="370840">
                <a:tc gridSpan="3">
                  <a:txBody>
                    <a:bodyPr/>
                    <a:lstStyle/>
                    <a:p>
                      <a:r>
                        <a:rPr lang="en-GB" sz="3200">
                          <a:latin typeface="Arial" panose="020B0604020202020204" pitchFamily="34" charset="0"/>
                          <a:cs typeface="Arial" panose="020B0604020202020204" pitchFamily="34" charset="0"/>
                        </a:rPr>
                        <a:t>ACTIONS</a:t>
                      </a:r>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63259333"/>
                  </a:ext>
                </a:extLst>
              </a:tr>
              <a:tr h="578821">
                <a:tc>
                  <a:txBody>
                    <a:bodyPr/>
                    <a:lstStyle/>
                    <a:p>
                      <a:r>
                        <a:rPr lang="en-GB" sz="3200">
                          <a:latin typeface="Arial" panose="020B0604020202020204" pitchFamily="34" charset="0"/>
                          <a:cs typeface="Arial" panose="020B0604020202020204" pitchFamily="34" charset="0"/>
                        </a:rPr>
                        <a:t>1</a:t>
                      </a:r>
                    </a:p>
                  </a:txBody>
                  <a:tcPr/>
                </a:tc>
                <a:tc>
                  <a:txBody>
                    <a:bodyPr/>
                    <a:lstStyle/>
                    <a:p>
                      <a:r>
                        <a:rPr lang="en-GB" sz="3200">
                          <a:latin typeface="Arial" panose="020B0604020202020204" pitchFamily="34" charset="0"/>
                          <a:cs typeface="Arial" panose="020B0604020202020204" pitchFamily="34" charset="0"/>
                        </a:rPr>
                        <a:t>Approved ACORD’s GRLC standard as our data standards methodology and support its market wide adoption.</a:t>
                      </a:r>
                    </a:p>
                  </a:txBody>
                  <a:tcPr/>
                </a:tc>
                <a:tc>
                  <a:txBody>
                    <a:bodyPr/>
                    <a:lstStyle/>
                    <a:p>
                      <a:r>
                        <a:rPr lang="en-GB" sz="3200">
                          <a:latin typeface="Arial" panose="020B0604020202020204" pitchFamily="34" charset="0"/>
                          <a:cs typeface="Arial" panose="020B0604020202020204" pitchFamily="34" charset="0"/>
                        </a:rPr>
                        <a:t>March 2022 meeting</a:t>
                      </a:r>
                    </a:p>
                  </a:txBody>
                  <a:tcPr/>
                </a:tc>
                <a:extLst>
                  <a:ext uri="{0D108BD9-81ED-4DB2-BD59-A6C34878D82A}">
                    <a16:rowId xmlns:a16="http://schemas.microsoft.com/office/drawing/2014/main" val="846383976"/>
                  </a:ext>
                </a:extLst>
              </a:tr>
              <a:tr h="0">
                <a:tc>
                  <a:txBody>
                    <a:bodyPr/>
                    <a:lstStyle/>
                    <a:p>
                      <a:r>
                        <a:rPr lang="en-GB" sz="3200">
                          <a:latin typeface="Arial" panose="020B0604020202020204" pitchFamily="34" charset="0"/>
                          <a:cs typeface="Arial" panose="020B0604020202020204" pitchFamily="34" charset="0"/>
                        </a:rPr>
                        <a:t>2</a:t>
                      </a:r>
                    </a:p>
                  </a:txBody>
                  <a:tcPr/>
                </a:tc>
                <a:tc>
                  <a:txBody>
                    <a:bodyPr/>
                    <a:lstStyle/>
                    <a:p>
                      <a:r>
                        <a:rPr lang="en-GB" sz="3200">
                          <a:latin typeface="Arial" panose="020B0604020202020204" pitchFamily="34" charset="0"/>
                          <a:cs typeface="Arial" panose="020B0604020202020204" pitchFamily="34" charset="0"/>
                        </a:rPr>
                        <a:t>Approved content of CDR as agreed by March 2022 Technical Group.</a:t>
                      </a:r>
                    </a:p>
                  </a:txBody>
                  <a:tcPr/>
                </a:tc>
                <a:tc>
                  <a:txBody>
                    <a:bodyPr/>
                    <a:lstStyle/>
                    <a:p>
                      <a:r>
                        <a:rPr lang="en-GB" sz="3200">
                          <a:latin typeface="Arial" panose="020B0604020202020204" pitchFamily="34" charset="0"/>
                          <a:cs typeface="Arial" panose="020B0604020202020204" pitchFamily="34" charset="0"/>
                        </a:rPr>
                        <a:t>March 2022 meeting</a:t>
                      </a:r>
                    </a:p>
                  </a:txBody>
                  <a:tcPr/>
                </a:tc>
                <a:extLst>
                  <a:ext uri="{0D108BD9-81ED-4DB2-BD59-A6C34878D82A}">
                    <a16:rowId xmlns:a16="http://schemas.microsoft.com/office/drawing/2014/main" val="1110644103"/>
                  </a:ext>
                </a:extLst>
              </a:tr>
              <a:tr h="563581">
                <a:tc>
                  <a:txBody>
                    <a:bodyPr/>
                    <a:lstStyle/>
                    <a:p>
                      <a:r>
                        <a:rPr lang="en-GB" sz="3200">
                          <a:latin typeface="Arial" panose="020B0604020202020204" pitchFamily="34" charset="0"/>
                          <a:cs typeface="Arial" panose="020B0604020202020204" pitchFamily="34" charset="0"/>
                        </a:rPr>
                        <a:t>3</a:t>
                      </a:r>
                    </a:p>
                  </a:txBody>
                  <a:tcPr/>
                </a:tc>
                <a:tc>
                  <a:txBody>
                    <a:bodyPr/>
                    <a:lstStyle/>
                    <a:p>
                      <a:r>
                        <a:rPr lang="en-GB" sz="3200">
                          <a:latin typeface="Arial" panose="020B0604020202020204" pitchFamily="34" charset="0"/>
                          <a:cs typeface="Arial" panose="020B0604020202020204" pitchFamily="34" charset="0"/>
                        </a:rPr>
                        <a:t>Approved commencement of MRC v3 consultation process</a:t>
                      </a:r>
                    </a:p>
                  </a:txBody>
                  <a:tcPr/>
                </a:tc>
                <a:tc>
                  <a:txBody>
                    <a:bodyPr/>
                    <a:lstStyle/>
                    <a:p>
                      <a:r>
                        <a:rPr lang="en-GB" sz="3200">
                          <a:latin typeface="Arial" panose="020B0604020202020204" pitchFamily="34" charset="0"/>
                          <a:cs typeface="Arial" panose="020B0604020202020204" pitchFamily="34" charset="0"/>
                        </a:rPr>
                        <a:t>May 2022 meeting </a:t>
                      </a:r>
                    </a:p>
                  </a:txBody>
                  <a:tcPr/>
                </a:tc>
                <a:extLst>
                  <a:ext uri="{0D108BD9-81ED-4DB2-BD59-A6C34878D82A}">
                    <a16:rowId xmlns:a16="http://schemas.microsoft.com/office/drawing/2014/main" val="847359911"/>
                  </a:ext>
                </a:extLst>
              </a:tr>
              <a:tr h="370840">
                <a:tc>
                  <a:txBody>
                    <a:bodyPr/>
                    <a:lstStyle/>
                    <a:p>
                      <a:r>
                        <a:rPr lang="en-GB" sz="3200">
                          <a:latin typeface="Arial" panose="020B0604020202020204" pitchFamily="34" charset="0"/>
                          <a:cs typeface="Arial" panose="020B0604020202020204" pitchFamily="34" charset="0"/>
                        </a:rPr>
                        <a:t>4</a:t>
                      </a:r>
                    </a:p>
                  </a:txBody>
                  <a:tcPr/>
                </a:tc>
                <a:tc>
                  <a:txBody>
                    <a:bodyPr/>
                    <a:lstStyle/>
                    <a:p>
                      <a:r>
                        <a:rPr lang="en-GB" sz="3200">
                          <a:solidFill>
                            <a:schemeClr val="tx1"/>
                          </a:solidFill>
                          <a:latin typeface="Arial" panose="020B0604020202020204" pitchFamily="34" charset="0"/>
                          <a:cs typeface="Arial" panose="020B0604020202020204" pitchFamily="34" charset="0"/>
                        </a:rPr>
                        <a:t>Agreed to focus benefits on articulation of end vision rather than detailed annualised benefits. </a:t>
                      </a:r>
                      <a:endParaRPr lang="en-GB" sz="3200">
                        <a:latin typeface="Arial" panose="020B0604020202020204" pitchFamily="34" charset="0"/>
                        <a:cs typeface="Arial" panose="020B0604020202020204" pitchFamily="34" charset="0"/>
                      </a:endParaRPr>
                    </a:p>
                  </a:txBody>
                  <a:tcPr/>
                </a:tc>
                <a:tc>
                  <a:txBody>
                    <a:bodyPr/>
                    <a:lstStyle/>
                    <a:p>
                      <a:r>
                        <a:rPr lang="en-GB" sz="3200">
                          <a:latin typeface="Arial" panose="020B0604020202020204" pitchFamily="34" charset="0"/>
                          <a:cs typeface="Arial" panose="020B0604020202020204" pitchFamily="34" charset="0"/>
                        </a:rPr>
                        <a:t>May 2022 meeting </a:t>
                      </a:r>
                    </a:p>
                  </a:txBody>
                  <a:tcPr/>
                </a:tc>
                <a:extLst>
                  <a:ext uri="{0D108BD9-81ED-4DB2-BD59-A6C34878D82A}">
                    <a16:rowId xmlns:a16="http://schemas.microsoft.com/office/drawing/2014/main" val="121260001"/>
                  </a:ext>
                </a:extLst>
              </a:tr>
              <a:tr h="201631">
                <a:tc>
                  <a:txBody>
                    <a:bodyPr/>
                    <a:lstStyle/>
                    <a:p>
                      <a:r>
                        <a:rPr lang="en-GB" sz="3200">
                          <a:latin typeface="Arial" panose="020B0604020202020204" pitchFamily="34" charset="0"/>
                          <a:cs typeface="Arial" panose="020B0604020202020204" pitchFamily="34" charset="0"/>
                        </a:rPr>
                        <a:t>4</a:t>
                      </a:r>
                    </a:p>
                  </a:txBody>
                  <a:tcPr/>
                </a:tc>
                <a:tc>
                  <a:txBody>
                    <a:bodyPr/>
                    <a:lstStyle/>
                    <a:p>
                      <a:r>
                        <a:rPr lang="en-GB" sz="3200">
                          <a:solidFill>
                            <a:schemeClr val="tx1"/>
                          </a:solidFill>
                          <a:latin typeface="Arial" panose="020B0604020202020204" pitchFamily="34" charset="0"/>
                          <a:cs typeface="Arial" panose="020B0604020202020204" pitchFamily="34" charset="0"/>
                        </a:rPr>
                        <a:t>Agreed the design principles as a sound basis for commencing detail process design work, recognising that the detailed definition work will validate these further.</a:t>
                      </a:r>
                      <a:endParaRPr lang="en-GB" sz="3200">
                        <a:latin typeface="Arial" panose="020B0604020202020204" pitchFamily="34" charset="0"/>
                        <a:cs typeface="Arial" panose="020B0604020202020204" pitchFamily="34" charset="0"/>
                      </a:endParaRPr>
                    </a:p>
                  </a:txBody>
                  <a:tcPr/>
                </a:tc>
                <a:tc>
                  <a:txBody>
                    <a:bodyPr/>
                    <a:lstStyle/>
                    <a:p>
                      <a:r>
                        <a:rPr lang="en-GB" sz="3200">
                          <a:latin typeface="Arial" panose="020B0604020202020204" pitchFamily="34" charset="0"/>
                          <a:cs typeface="Arial" panose="020B0604020202020204" pitchFamily="34" charset="0"/>
                        </a:rPr>
                        <a:t>July 2022 meeting </a:t>
                      </a:r>
                    </a:p>
                  </a:txBody>
                  <a:tcPr/>
                </a:tc>
                <a:extLst>
                  <a:ext uri="{0D108BD9-81ED-4DB2-BD59-A6C34878D82A}">
                    <a16:rowId xmlns:a16="http://schemas.microsoft.com/office/drawing/2014/main" val="638218482"/>
                  </a:ext>
                </a:extLst>
              </a:tr>
              <a:tr h="201631">
                <a:tc>
                  <a:txBody>
                    <a:bodyPr/>
                    <a:lstStyle/>
                    <a:p>
                      <a:r>
                        <a:rPr lang="en-GB" sz="3200">
                          <a:latin typeface="Arial" panose="020B0604020202020204" pitchFamily="34" charset="0"/>
                          <a:cs typeface="Arial" panose="020B0604020202020204" pitchFamily="34" charset="0"/>
                        </a:rPr>
                        <a:t>5</a:t>
                      </a:r>
                    </a:p>
                  </a:txBody>
                  <a:tcPr/>
                </a:tc>
                <a:tc>
                  <a:txBody>
                    <a:bodyPr/>
                    <a:lstStyle/>
                    <a:p>
                      <a:r>
                        <a:rPr lang="en-GB" sz="3200">
                          <a:latin typeface="Arial" panose="020B0604020202020204" pitchFamily="34" charset="0"/>
                          <a:cs typeface="Arial" panose="020B0604020202020204" pitchFamily="34" charset="0"/>
                        </a:rPr>
                        <a:t>Approved ACORD’s LIP community as the method for engaging with the software vendor community.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a:latin typeface="Arial" panose="020B0604020202020204" pitchFamily="34" charset="0"/>
                          <a:cs typeface="Arial" panose="020B0604020202020204" pitchFamily="34" charset="0"/>
                        </a:rPr>
                        <a:t>July 2022 meeting </a:t>
                      </a:r>
                    </a:p>
                  </a:txBody>
                  <a:tcPr/>
                </a:tc>
                <a:extLst>
                  <a:ext uri="{0D108BD9-81ED-4DB2-BD59-A6C34878D82A}">
                    <a16:rowId xmlns:a16="http://schemas.microsoft.com/office/drawing/2014/main" val="2213217004"/>
                  </a:ext>
                </a:extLst>
              </a:tr>
              <a:tr h="201631">
                <a:tc>
                  <a:txBody>
                    <a:bodyPr/>
                    <a:lstStyle/>
                    <a:p>
                      <a:r>
                        <a:rPr lang="en-GB" sz="3200">
                          <a:latin typeface="Arial" panose="020B0604020202020204" pitchFamily="34" charset="0"/>
                          <a:cs typeface="Arial" panose="020B0604020202020204" pitchFamily="34" charset="0"/>
                        </a:rPr>
                        <a:t>6</a:t>
                      </a:r>
                    </a:p>
                  </a:txBody>
                  <a:tcPr/>
                </a:tc>
                <a:tc>
                  <a:txBody>
                    <a:bodyPr/>
                    <a:lstStyle/>
                    <a:p>
                      <a:r>
                        <a:rPr lang="en-GB" sz="3200">
                          <a:latin typeface="Arial" panose="020B0604020202020204" pitchFamily="34" charset="0"/>
                          <a:cs typeface="Arial" panose="020B0604020202020204" pitchFamily="34" charset="0"/>
                        </a:rPr>
                        <a:t>Agreed to delay DA and claims CDR to later in 2023 </a:t>
                      </a:r>
                    </a:p>
                  </a:txBody>
                  <a:tcPr/>
                </a:tc>
                <a:tc>
                  <a:txBody>
                    <a:bodyPr/>
                    <a:lstStyle/>
                    <a:p>
                      <a:r>
                        <a:rPr lang="en-GB" sz="3200">
                          <a:latin typeface="Arial" panose="020B0604020202020204" pitchFamily="34" charset="0"/>
                          <a:cs typeface="Arial" panose="020B0604020202020204" pitchFamily="34" charset="0"/>
                        </a:rPr>
                        <a:t>September 2022 meeting </a:t>
                      </a:r>
                    </a:p>
                  </a:txBody>
                  <a:tcPr/>
                </a:tc>
                <a:extLst>
                  <a:ext uri="{0D108BD9-81ED-4DB2-BD59-A6C34878D82A}">
                    <a16:rowId xmlns:a16="http://schemas.microsoft.com/office/drawing/2014/main" val="2439062429"/>
                  </a:ext>
                </a:extLst>
              </a:tr>
            </a:tbl>
          </a:graphicData>
        </a:graphic>
      </p:graphicFrame>
      <p:sp>
        <p:nvSpPr>
          <p:cNvPr id="10" name="Slide Number Placeholder 9">
            <a:extLst>
              <a:ext uri="{FF2B5EF4-FFF2-40B4-BE49-F238E27FC236}">
                <a16:creationId xmlns:a16="http://schemas.microsoft.com/office/drawing/2014/main" id="{B4CE509D-01C6-4DFC-A74F-096D6B15E306}"/>
              </a:ext>
            </a:extLst>
          </p:cNvPr>
          <p:cNvSpPr>
            <a:spLocks noGrp="1"/>
          </p:cNvSpPr>
          <p:nvPr>
            <p:ph type="sldNum" sz="quarter" idx="12"/>
          </p:nvPr>
        </p:nvSpPr>
        <p:spPr/>
        <p:txBody>
          <a:bodyPr/>
          <a:lstStyle/>
          <a:p>
            <a:fld id="{85768552-FA8D-4CCE-BC80-E67EF3766B58}" type="slidenum">
              <a:rPr lang="en-GB" smtClean="0"/>
              <a:t>12</a:t>
            </a:fld>
            <a:endParaRPr lang="en-GB"/>
          </a:p>
        </p:txBody>
      </p:sp>
    </p:spTree>
    <p:extLst>
      <p:ext uri="{BB962C8B-B14F-4D97-AF65-F5344CB8AC3E}">
        <p14:creationId xmlns:p14="http://schemas.microsoft.com/office/powerpoint/2010/main" val="1721559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7ECC2E-BED5-491B-AEA6-6C591DEC8D26}"/>
              </a:ext>
            </a:extLst>
          </p:cNvPr>
          <p:cNvSpPr>
            <a:spLocks noGrp="1"/>
          </p:cNvSpPr>
          <p:nvPr>
            <p:ph type="title"/>
          </p:nvPr>
        </p:nvSpPr>
        <p:spPr/>
        <p:txBody>
          <a:bodyPr/>
          <a:lstStyle/>
          <a:p>
            <a:r>
              <a:rPr lang="en-US" dirty="0"/>
              <a:t>STRUCTURE</a:t>
            </a:r>
          </a:p>
        </p:txBody>
      </p:sp>
      <p:grpSp>
        <p:nvGrpSpPr>
          <p:cNvPr id="5" name="Group 4">
            <a:extLst>
              <a:ext uri="{FF2B5EF4-FFF2-40B4-BE49-F238E27FC236}">
                <a16:creationId xmlns:a16="http://schemas.microsoft.com/office/drawing/2014/main" id="{8032D305-6EA9-4722-B276-E2F07E1D255C}"/>
              </a:ext>
            </a:extLst>
          </p:cNvPr>
          <p:cNvGrpSpPr/>
          <p:nvPr/>
        </p:nvGrpSpPr>
        <p:grpSpPr>
          <a:xfrm>
            <a:off x="6068054" y="3864208"/>
            <a:ext cx="13593990" cy="8231792"/>
            <a:chOff x="2583871" y="1252832"/>
            <a:chExt cx="3858493" cy="2185214"/>
          </a:xfrm>
        </p:grpSpPr>
        <p:sp>
          <p:nvSpPr>
            <p:cNvPr id="6" name="TextBox 5">
              <a:extLst>
                <a:ext uri="{FF2B5EF4-FFF2-40B4-BE49-F238E27FC236}">
                  <a16:creationId xmlns:a16="http://schemas.microsoft.com/office/drawing/2014/main" id="{2E799CD9-0E42-473C-859E-D6D95AEE819D}"/>
                </a:ext>
              </a:extLst>
            </p:cNvPr>
            <p:cNvSpPr txBox="1"/>
            <p:nvPr/>
          </p:nvSpPr>
          <p:spPr>
            <a:xfrm>
              <a:off x="2583871" y="1252832"/>
              <a:ext cx="3855028" cy="678130"/>
            </a:xfrm>
            <a:prstGeom prst="rect">
              <a:avLst/>
            </a:prstGeom>
            <a:noFill/>
            <a:ln>
              <a:solidFill>
                <a:schemeClr val="tx2"/>
              </a:solidFill>
            </a:ln>
          </p:spPr>
          <p:txBody>
            <a:bodyPr wrap="square" rtlCol="0">
              <a:spAutoFit/>
            </a:bodyPr>
            <a:lstStyle/>
            <a:p>
              <a:pPr algn="ctr"/>
              <a:endParaRPr lang="en-GB" sz="4000" dirty="0">
                <a:latin typeface="Abadi" panose="020B0604020104020204" pitchFamily="34" charset="0"/>
              </a:endParaRPr>
            </a:p>
            <a:p>
              <a:pPr algn="ctr"/>
              <a:r>
                <a:rPr lang="en-GB" sz="4000" dirty="0">
                  <a:latin typeface="Abadi" panose="020B0604020104020204" pitchFamily="34" charset="0"/>
                </a:rPr>
                <a:t>LMG Board </a:t>
              </a:r>
            </a:p>
            <a:p>
              <a:pPr algn="ctr"/>
              <a:r>
                <a:rPr lang="en-GB" sz="4000" dirty="0">
                  <a:latin typeface="Abadi" panose="020B0604020104020204" pitchFamily="34" charset="0"/>
                </a:rPr>
                <a:t>(Members: LMA, IUA, LIIBA, Lloyd’s)</a:t>
              </a:r>
            </a:p>
            <a:p>
              <a:pPr algn="ctr"/>
              <a:endParaRPr lang="en-GB" sz="4000" dirty="0">
                <a:latin typeface="Abadi" panose="020B0604020104020204" pitchFamily="34" charset="0"/>
              </a:endParaRPr>
            </a:p>
          </p:txBody>
        </p:sp>
        <p:sp>
          <p:nvSpPr>
            <p:cNvPr id="7" name="TextBox 6">
              <a:extLst>
                <a:ext uri="{FF2B5EF4-FFF2-40B4-BE49-F238E27FC236}">
                  <a16:creationId xmlns:a16="http://schemas.microsoft.com/office/drawing/2014/main" id="{5555B5DA-11F7-4A1D-8C03-18E859E31156}"/>
                </a:ext>
              </a:extLst>
            </p:cNvPr>
            <p:cNvSpPr txBox="1"/>
            <p:nvPr/>
          </p:nvSpPr>
          <p:spPr>
            <a:xfrm>
              <a:off x="2587336" y="2174671"/>
              <a:ext cx="3855028" cy="514725"/>
            </a:xfrm>
            <a:prstGeom prst="rect">
              <a:avLst/>
            </a:prstGeom>
            <a:noFill/>
            <a:ln>
              <a:solidFill>
                <a:schemeClr val="tx2"/>
              </a:solidFill>
            </a:ln>
          </p:spPr>
          <p:txBody>
            <a:bodyPr wrap="square" rtlCol="0">
              <a:spAutoFit/>
            </a:bodyPr>
            <a:lstStyle/>
            <a:p>
              <a:pPr algn="ctr"/>
              <a:endParaRPr lang="en-GB" sz="4000" dirty="0">
                <a:latin typeface="Arial" panose="020B0604020202020204" pitchFamily="34" charset="0"/>
                <a:cs typeface="Arial" panose="020B0604020202020204" pitchFamily="34" charset="0"/>
              </a:endParaRPr>
            </a:p>
            <a:p>
              <a:pPr algn="ctr"/>
              <a:r>
                <a:rPr lang="en-GB" sz="4000" dirty="0">
                  <a:latin typeface="Arial" panose="020B0604020202020204" pitchFamily="34" charset="0"/>
                  <a:cs typeface="Arial" panose="020B0604020202020204" pitchFamily="34" charset="0"/>
                </a:rPr>
                <a:t>Data Council</a:t>
              </a:r>
            </a:p>
            <a:p>
              <a:pPr algn="ctr"/>
              <a:endParaRPr lang="en-GB" sz="40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0A8E9D15-33BE-4D32-9A1A-DB694E4C6A0E}"/>
                </a:ext>
              </a:extLst>
            </p:cNvPr>
            <p:cNvSpPr txBox="1"/>
            <p:nvPr/>
          </p:nvSpPr>
          <p:spPr>
            <a:xfrm>
              <a:off x="2583871" y="2923321"/>
              <a:ext cx="3855028" cy="514725"/>
            </a:xfrm>
            <a:prstGeom prst="rect">
              <a:avLst/>
            </a:prstGeom>
            <a:noFill/>
            <a:ln>
              <a:solidFill>
                <a:schemeClr val="tx2"/>
              </a:solidFill>
            </a:ln>
          </p:spPr>
          <p:txBody>
            <a:bodyPr wrap="square" rtlCol="0">
              <a:spAutoFit/>
            </a:bodyPr>
            <a:lstStyle/>
            <a:p>
              <a:pPr algn="ctr"/>
              <a:endParaRPr lang="en-GB" sz="4000" dirty="0">
                <a:latin typeface="Arial" panose="020B0604020202020204" pitchFamily="34" charset="0"/>
                <a:cs typeface="Arial" panose="020B0604020202020204" pitchFamily="34" charset="0"/>
              </a:endParaRPr>
            </a:p>
            <a:p>
              <a:pPr algn="ctr"/>
              <a:r>
                <a:rPr lang="en-GB" sz="4000" dirty="0">
                  <a:latin typeface="Arial" panose="020B0604020202020204" pitchFamily="34" charset="0"/>
                  <a:cs typeface="Arial" panose="020B0604020202020204" pitchFamily="34" charset="0"/>
                </a:rPr>
                <a:t>Technical Group</a:t>
              </a:r>
            </a:p>
            <a:p>
              <a:pPr algn="ctr"/>
              <a:r>
                <a:rPr lang="en-GB" sz="4000" dirty="0">
                  <a:latin typeface="Arial" panose="020B0604020202020204" pitchFamily="34" charset="0"/>
                  <a:cs typeface="Arial" panose="020B0604020202020204" pitchFamily="34" charset="0"/>
                </a:rPr>
                <a:t> </a:t>
              </a:r>
            </a:p>
          </p:txBody>
        </p:sp>
        <p:cxnSp>
          <p:nvCxnSpPr>
            <p:cNvPr id="9" name="Straight Connector 8">
              <a:extLst>
                <a:ext uri="{FF2B5EF4-FFF2-40B4-BE49-F238E27FC236}">
                  <a16:creationId xmlns:a16="http://schemas.microsoft.com/office/drawing/2014/main" id="{E9C947A7-F47A-4601-8B9E-5113C7663391}"/>
                </a:ext>
              </a:extLst>
            </p:cNvPr>
            <p:cNvCxnSpPr>
              <a:stCxn id="6" idx="2"/>
              <a:endCxn id="7" idx="0"/>
            </p:cNvCxnSpPr>
            <p:nvPr/>
          </p:nvCxnSpPr>
          <p:spPr>
            <a:xfrm>
              <a:off x="4511385" y="1930962"/>
              <a:ext cx="3465" cy="243709"/>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6FC52FB4-5BE9-43EB-8739-1872B06D8944}"/>
                </a:ext>
              </a:extLst>
            </p:cNvPr>
            <p:cNvCxnSpPr>
              <a:stCxn id="7" idx="2"/>
              <a:endCxn id="8" idx="0"/>
            </p:cNvCxnSpPr>
            <p:nvPr/>
          </p:nvCxnSpPr>
          <p:spPr>
            <a:xfrm flipH="1">
              <a:off x="4511385" y="2689396"/>
              <a:ext cx="3465" cy="233925"/>
            </a:xfrm>
            <a:prstGeom prst="line">
              <a:avLst/>
            </a:prstGeom>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456515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E3135-3B39-4A12-ACA0-1E73A99A3F0D}"/>
              </a:ext>
            </a:extLst>
          </p:cNvPr>
          <p:cNvSpPr>
            <a:spLocks noGrp="1"/>
          </p:cNvSpPr>
          <p:nvPr>
            <p:ph type="title"/>
          </p:nvPr>
        </p:nvSpPr>
        <p:spPr>
          <a:xfrm>
            <a:off x="468000" y="1620000"/>
            <a:ext cx="17342328" cy="1260000"/>
          </a:xfrm>
        </p:spPr>
        <p:txBody>
          <a:bodyPr/>
          <a:lstStyle/>
          <a:p>
            <a:r>
              <a:rPr lang="en-US" dirty="0"/>
              <a:t>Data council - purpose</a:t>
            </a:r>
            <a:endParaRPr lang="en-GB" dirty="0"/>
          </a:p>
        </p:txBody>
      </p:sp>
      <p:sp>
        <p:nvSpPr>
          <p:cNvPr id="4" name="TextBox 3">
            <a:extLst>
              <a:ext uri="{FF2B5EF4-FFF2-40B4-BE49-F238E27FC236}">
                <a16:creationId xmlns:a16="http://schemas.microsoft.com/office/drawing/2014/main" id="{60C78BFF-DE03-4672-B0BC-394EF61B6E89}"/>
              </a:ext>
            </a:extLst>
          </p:cNvPr>
          <p:cNvSpPr txBox="1"/>
          <p:nvPr/>
        </p:nvSpPr>
        <p:spPr>
          <a:xfrm>
            <a:off x="1969588" y="3718679"/>
            <a:ext cx="21804811" cy="8402300"/>
          </a:xfrm>
          <a:prstGeom prst="rect">
            <a:avLst/>
          </a:prstGeom>
          <a:noFill/>
        </p:spPr>
        <p:txBody>
          <a:bodyPr wrap="square">
            <a:spAutoFit/>
          </a:bodyPr>
          <a:lstStyle/>
          <a:p>
            <a:pPr lvl="0"/>
            <a:r>
              <a:rPr lang="en-GB" sz="4000" b="1" u="sng" dirty="0">
                <a:effectLst/>
                <a:latin typeface="Arial" panose="020B0604020202020204" pitchFamily="34" charset="0"/>
                <a:ea typeface="Times New Roman" panose="02020603050405020304" pitchFamily="18" charset="0"/>
              </a:rPr>
              <a:t>1. Drive digitisation </a:t>
            </a:r>
            <a:r>
              <a:rPr lang="en-GB" sz="4000" dirty="0">
                <a:effectLst/>
                <a:latin typeface="Arial" panose="020B0604020202020204" pitchFamily="34" charset="0"/>
                <a:ea typeface="Times New Roman" panose="02020603050405020304" pitchFamily="18" charset="0"/>
              </a:rPr>
              <a:t>of the London Market through a commitment to using standardised and high quality data between all market participants and their clients.</a:t>
            </a:r>
          </a:p>
          <a:p>
            <a:pPr lvl="0"/>
            <a:endParaRPr lang="en-GB" sz="4000" dirty="0">
              <a:effectLst/>
              <a:latin typeface="Arial" panose="020B0604020202020204" pitchFamily="34" charset="0"/>
              <a:ea typeface="Times New Roman" panose="02020603050405020304" pitchFamily="18" charset="0"/>
            </a:endParaRPr>
          </a:p>
          <a:p>
            <a:pPr marL="342900" lvl="0" indent="-342900">
              <a:buAutoNum type="arabicPeriod"/>
            </a:pPr>
            <a:endParaRPr lang="en-GB" sz="4000" dirty="0">
              <a:latin typeface="Arial" panose="020B0604020202020204" pitchFamily="34" charset="0"/>
              <a:ea typeface="Calibri" panose="020F0502020204030204" pitchFamily="34" charset="0"/>
            </a:endParaRPr>
          </a:p>
          <a:p>
            <a:pPr lvl="0"/>
            <a:r>
              <a:rPr lang="en-GB" sz="4000" b="1" u="sng" dirty="0">
                <a:latin typeface="Arial" panose="020B0604020202020204" pitchFamily="34" charset="0"/>
                <a:ea typeface="Calibri" panose="020F0502020204030204" pitchFamily="34" charset="0"/>
              </a:rPr>
              <a:t>2. Drive adoption </a:t>
            </a:r>
            <a:r>
              <a:rPr lang="en-GB" sz="4000" dirty="0">
                <a:latin typeface="Arial" panose="020B0604020202020204" pitchFamily="34" charset="0"/>
                <a:ea typeface="Calibri" panose="020F0502020204030204" pitchFamily="34" charset="0"/>
              </a:rPr>
              <a:t>of:</a:t>
            </a:r>
          </a:p>
          <a:p>
            <a:pPr marL="1200150" lvl="1" indent="-742950">
              <a:lnSpc>
                <a:spcPct val="150000"/>
              </a:lnSpc>
              <a:buFont typeface="+mj-lt"/>
              <a:buAutoNum type="alphaLcPeriod"/>
            </a:pPr>
            <a:r>
              <a:rPr lang="en-GB" sz="4000" dirty="0">
                <a:latin typeface="Arial" panose="020B0604020202020204" pitchFamily="34" charset="0"/>
                <a:ea typeface="Calibri" panose="020F0502020204030204" pitchFamily="34" charset="0"/>
              </a:rPr>
              <a:t>Data standards in conjunction with ACORD </a:t>
            </a:r>
          </a:p>
          <a:p>
            <a:pPr marL="1200150" lvl="1" indent="-742950">
              <a:lnSpc>
                <a:spcPct val="150000"/>
              </a:lnSpc>
              <a:buFont typeface="+mj-lt"/>
              <a:buAutoNum type="alphaLcPeriod"/>
            </a:pPr>
            <a:r>
              <a:rPr lang="en-GB" sz="4000" dirty="0">
                <a:latin typeface="Arial" panose="020B0604020202020204" pitchFamily="34" charset="0"/>
                <a:ea typeface="Calibri" panose="020F0502020204030204" pitchFamily="34" charset="0"/>
              </a:rPr>
              <a:t>Open market risk Core Data Records </a:t>
            </a:r>
          </a:p>
          <a:p>
            <a:pPr marL="1200150" lvl="1" indent="-742950">
              <a:lnSpc>
                <a:spcPct val="150000"/>
              </a:lnSpc>
              <a:buFont typeface="+mj-lt"/>
              <a:buAutoNum type="alphaLcPeriod"/>
            </a:pPr>
            <a:r>
              <a:rPr lang="en-GB" sz="4000" dirty="0">
                <a:latin typeface="Arial" panose="020B0604020202020204" pitchFamily="34" charset="0"/>
                <a:ea typeface="Calibri" panose="020F0502020204030204" pitchFamily="34" charset="0"/>
              </a:rPr>
              <a:t>Computable contracts </a:t>
            </a:r>
          </a:p>
          <a:p>
            <a:pPr marL="1200150" lvl="1" indent="-742950">
              <a:lnSpc>
                <a:spcPct val="150000"/>
              </a:lnSpc>
              <a:buFont typeface="+mj-lt"/>
              <a:buAutoNum type="alphaLcPeriod"/>
            </a:pPr>
            <a:r>
              <a:rPr lang="en-GB" sz="4000" dirty="0">
                <a:latin typeface="Arial" panose="020B0604020202020204" pitchFamily="34" charset="0"/>
                <a:ea typeface="Calibri" panose="020F0502020204030204" pitchFamily="34" charset="0"/>
              </a:rPr>
              <a:t>Data assembly process, including roles and responsibilities </a:t>
            </a:r>
          </a:p>
          <a:p>
            <a:pPr marL="1200150" lvl="1" indent="-742950">
              <a:lnSpc>
                <a:spcPct val="150000"/>
              </a:lnSpc>
              <a:buFont typeface="+mj-lt"/>
              <a:buAutoNum type="alphaLcPeriod"/>
            </a:pPr>
            <a:r>
              <a:rPr lang="en-GB" sz="4000" dirty="0">
                <a:effectLst/>
                <a:latin typeface="Arial" panose="020B0604020202020204" pitchFamily="34" charset="0"/>
                <a:ea typeface="Times New Roman" panose="02020603050405020304" pitchFamily="18" charset="0"/>
              </a:rPr>
              <a:t>API standards</a:t>
            </a:r>
          </a:p>
          <a:p>
            <a:endParaRPr lang="en-GB" sz="4000" dirty="0">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126942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1A445-5527-4B46-8CDE-574AD258D346}"/>
              </a:ext>
            </a:extLst>
          </p:cNvPr>
          <p:cNvSpPr>
            <a:spLocks noGrp="1"/>
          </p:cNvSpPr>
          <p:nvPr>
            <p:ph type="title"/>
          </p:nvPr>
        </p:nvSpPr>
        <p:spPr>
          <a:xfrm>
            <a:off x="467999" y="1620000"/>
            <a:ext cx="23903300" cy="1260000"/>
          </a:xfrm>
        </p:spPr>
        <p:txBody>
          <a:bodyPr/>
          <a:lstStyle/>
          <a:p>
            <a:r>
              <a:rPr lang="en-US" dirty="0"/>
              <a:t>Guiding </a:t>
            </a:r>
            <a:r>
              <a:rPr lang="en-US" dirty="0" err="1"/>
              <a:t>principleS</a:t>
            </a:r>
            <a:endParaRPr lang="en-GB" dirty="0"/>
          </a:p>
        </p:txBody>
      </p:sp>
      <p:sp>
        <p:nvSpPr>
          <p:cNvPr id="4" name="TextBox 3">
            <a:extLst>
              <a:ext uri="{FF2B5EF4-FFF2-40B4-BE49-F238E27FC236}">
                <a16:creationId xmlns:a16="http://schemas.microsoft.com/office/drawing/2014/main" id="{3BED4D3B-B0FF-475D-81AD-8F5DE21D7979}"/>
              </a:ext>
            </a:extLst>
          </p:cNvPr>
          <p:cNvSpPr txBox="1"/>
          <p:nvPr/>
        </p:nvSpPr>
        <p:spPr>
          <a:xfrm>
            <a:off x="1030057" y="3458620"/>
            <a:ext cx="22779184" cy="8865056"/>
          </a:xfrm>
          <a:prstGeom prst="rect">
            <a:avLst/>
          </a:prstGeom>
          <a:noFill/>
        </p:spPr>
        <p:txBody>
          <a:bodyPr wrap="square">
            <a:spAutoFit/>
          </a:bodyPr>
          <a:lstStyle/>
          <a:p>
            <a:pPr marL="514350" indent="-514350">
              <a:lnSpc>
                <a:spcPct val="150000"/>
              </a:lnSpc>
              <a:buFont typeface="+mj-lt"/>
              <a:buAutoNum type="arabicPeriod"/>
              <a:tabLst>
                <a:tab pos="457200" algn="l"/>
              </a:tabLst>
            </a:pPr>
            <a:r>
              <a:rPr lang="en-GB" sz="3200" dirty="0">
                <a:effectLst/>
                <a:latin typeface="Arial" panose="020B0604020202020204" pitchFamily="34" charset="0"/>
                <a:ea typeface="Calibri" panose="020F0502020204030204" pitchFamily="34" charset="0"/>
              </a:rPr>
              <a:t>The </a:t>
            </a:r>
            <a:r>
              <a:rPr lang="en-GB" sz="3200" u="sng" dirty="0">
                <a:effectLst/>
                <a:latin typeface="Arial" panose="020B0604020202020204" pitchFamily="34" charset="0"/>
                <a:ea typeface="Calibri" panose="020F0502020204030204" pitchFamily="34" charset="0"/>
              </a:rPr>
              <a:t>customer’s</a:t>
            </a:r>
            <a:r>
              <a:rPr lang="en-GB" sz="3200" dirty="0">
                <a:effectLst/>
                <a:latin typeface="Arial" panose="020B0604020202020204" pitchFamily="34" charset="0"/>
                <a:ea typeface="Calibri" panose="020F0502020204030204" pitchFamily="34" charset="0"/>
              </a:rPr>
              <a:t> needs will be prioritised over that of market participants</a:t>
            </a:r>
          </a:p>
          <a:p>
            <a:pPr marL="514350" indent="-514350">
              <a:lnSpc>
                <a:spcPct val="150000"/>
              </a:lnSpc>
              <a:buFont typeface="+mj-lt"/>
              <a:buAutoNum type="arabicPeriod"/>
              <a:tabLst>
                <a:tab pos="457200" algn="l"/>
              </a:tabLst>
            </a:pPr>
            <a:r>
              <a:rPr lang="en-GB" sz="3200" dirty="0">
                <a:effectLst/>
                <a:latin typeface="Arial" panose="020B0604020202020204" pitchFamily="34" charset="0"/>
                <a:ea typeface="Calibri" panose="020F0502020204030204" pitchFamily="34" charset="0"/>
              </a:rPr>
              <a:t>We will embrace and enhance </a:t>
            </a:r>
            <a:r>
              <a:rPr lang="en-GB" sz="3200" u="sng" dirty="0">
                <a:effectLst/>
                <a:latin typeface="Arial" panose="020B0604020202020204" pitchFamily="34" charset="0"/>
                <a:ea typeface="Calibri" panose="020F0502020204030204" pitchFamily="34" charset="0"/>
              </a:rPr>
              <a:t>global data standards </a:t>
            </a:r>
            <a:r>
              <a:rPr lang="en-GB" sz="3200" dirty="0">
                <a:effectLst/>
                <a:latin typeface="Arial" panose="020B0604020202020204" pitchFamily="34" charset="0"/>
                <a:ea typeface="Calibri" panose="020F0502020204030204" pitchFamily="34" charset="0"/>
              </a:rPr>
              <a:t>and </a:t>
            </a:r>
            <a:r>
              <a:rPr lang="en-GB" sz="3200" dirty="0">
                <a:latin typeface="Arial" panose="020B0604020202020204" pitchFamily="34" charset="0"/>
                <a:ea typeface="Calibri" panose="020F0502020204030204" pitchFamily="34" charset="0"/>
              </a:rPr>
              <a:t>remain</a:t>
            </a:r>
            <a:r>
              <a:rPr lang="en-GB" sz="3200" dirty="0">
                <a:effectLst/>
                <a:latin typeface="Arial" panose="020B0604020202020204" pitchFamily="34" charset="0"/>
                <a:ea typeface="Calibri" panose="020F0502020204030204" pitchFamily="34" charset="0"/>
              </a:rPr>
              <a:t> aligned to them</a:t>
            </a:r>
          </a:p>
          <a:p>
            <a:pPr marL="514350" indent="-514350">
              <a:lnSpc>
                <a:spcPct val="150000"/>
              </a:lnSpc>
              <a:buFont typeface="+mj-lt"/>
              <a:buAutoNum type="arabicPeriod"/>
              <a:tabLst>
                <a:tab pos="457200" algn="l"/>
              </a:tabLst>
            </a:pPr>
            <a:r>
              <a:rPr lang="en-GB" sz="3200" dirty="0">
                <a:effectLst/>
                <a:latin typeface="Arial" panose="020B0604020202020204" pitchFamily="34" charset="0"/>
                <a:ea typeface="Calibri" panose="020F0502020204030204" pitchFamily="34" charset="0"/>
              </a:rPr>
              <a:t>We will drive data assembly solutions that benefit the </a:t>
            </a:r>
            <a:r>
              <a:rPr lang="en-GB" sz="3200" u="sng" dirty="0">
                <a:effectLst/>
                <a:latin typeface="Arial" panose="020B0604020202020204" pitchFamily="34" charset="0"/>
                <a:ea typeface="Calibri" panose="020F0502020204030204" pitchFamily="34" charset="0"/>
              </a:rPr>
              <a:t>London Market as a whole</a:t>
            </a:r>
            <a:r>
              <a:rPr lang="en-GB" sz="3200" dirty="0">
                <a:effectLst/>
                <a:latin typeface="Arial" panose="020B0604020202020204" pitchFamily="34" charset="0"/>
                <a:ea typeface="Calibri" panose="020F0502020204030204" pitchFamily="34" charset="0"/>
              </a:rPr>
              <a:t> and improve the ease of doing business with the London Market, accepting that may mean we need to make compromises within our own firms. </a:t>
            </a:r>
          </a:p>
          <a:p>
            <a:pPr marL="514350" indent="-514350">
              <a:lnSpc>
                <a:spcPct val="150000"/>
              </a:lnSpc>
              <a:buFont typeface="+mj-lt"/>
              <a:buAutoNum type="arabicPeriod"/>
              <a:tabLst>
                <a:tab pos="457200" algn="l"/>
              </a:tabLst>
            </a:pPr>
            <a:r>
              <a:rPr lang="en-GB" sz="3200" dirty="0">
                <a:latin typeface="Arial" panose="020B0604020202020204" pitchFamily="34" charset="0"/>
                <a:ea typeface="Calibri" panose="020F0502020204030204" pitchFamily="34" charset="0"/>
              </a:rPr>
              <a:t>We will adopt an </a:t>
            </a:r>
            <a:r>
              <a:rPr lang="en-GB" sz="3200" u="sng" dirty="0">
                <a:latin typeface="Arial" panose="020B0604020202020204" pitchFamily="34" charset="0"/>
                <a:ea typeface="Calibri" panose="020F0502020204030204" pitchFamily="34" charset="0"/>
              </a:rPr>
              <a:t>80/20 approach </a:t>
            </a:r>
            <a:r>
              <a:rPr lang="en-GB" sz="3200" dirty="0">
                <a:latin typeface="Arial" panose="020B0604020202020204" pitchFamily="34" charset="0"/>
                <a:ea typeface="Calibri" panose="020F0502020204030204" pitchFamily="34" charset="0"/>
              </a:rPr>
              <a:t>where appropriate, acknowledging that we cannot solve for all situations. </a:t>
            </a:r>
            <a:r>
              <a:rPr lang="en-GB" sz="3200" dirty="0">
                <a:highlight>
                  <a:srgbClr val="FFFF00"/>
                </a:highlight>
                <a:latin typeface="Arial" panose="020B0604020202020204" pitchFamily="34" charset="0"/>
                <a:ea typeface="Calibri" panose="020F0502020204030204" pitchFamily="34" charset="0"/>
              </a:rPr>
              <a:t> </a:t>
            </a:r>
          </a:p>
          <a:p>
            <a:pPr marL="514350" indent="-514350">
              <a:lnSpc>
                <a:spcPct val="150000"/>
              </a:lnSpc>
              <a:buFont typeface="+mj-lt"/>
              <a:buAutoNum type="arabicPeriod" startAt="5"/>
              <a:tabLst>
                <a:tab pos="457200" algn="l"/>
              </a:tabLst>
            </a:pPr>
            <a:r>
              <a:rPr lang="en-GB" sz="3200" dirty="0">
                <a:effectLst/>
                <a:latin typeface="Arial" panose="020B0604020202020204" pitchFamily="34" charset="0"/>
                <a:ea typeface="Calibri" panose="020F0502020204030204" pitchFamily="34" charset="0"/>
              </a:rPr>
              <a:t>A </a:t>
            </a:r>
            <a:r>
              <a:rPr lang="en-GB" sz="3200" u="sng" dirty="0">
                <a:effectLst/>
                <a:latin typeface="Arial" panose="020B0604020202020204" pitchFamily="34" charset="0"/>
                <a:ea typeface="Calibri" panose="020F0502020204030204" pitchFamily="34" charset="0"/>
              </a:rPr>
              <a:t>data first approach</a:t>
            </a:r>
            <a:r>
              <a:rPr lang="en-GB" sz="3200" dirty="0">
                <a:effectLst/>
                <a:latin typeface="Arial" panose="020B0604020202020204" pitchFamily="34" charset="0"/>
                <a:ea typeface="Calibri" panose="020F0502020204030204" pitchFamily="34" charset="0"/>
              </a:rPr>
              <a:t> forms the backbone of our strategy, but in recognition of the starting position of the majority, transition paths will be created to allow gradual adoption. </a:t>
            </a:r>
            <a:r>
              <a:rPr lang="en-GB" sz="3200" dirty="0">
                <a:latin typeface="Arial" panose="020B0604020202020204" pitchFamily="34" charset="0"/>
                <a:ea typeface="Calibri" panose="020F0502020204030204" pitchFamily="34" charset="0"/>
              </a:rPr>
              <a:t> However, we will not move at the pace of the slowest adopter. </a:t>
            </a:r>
            <a:endParaRPr lang="en-GB" sz="3200" dirty="0">
              <a:effectLst/>
              <a:latin typeface="Arial" panose="020B0604020202020204" pitchFamily="34" charset="0"/>
              <a:ea typeface="Calibri" panose="020F0502020204030204" pitchFamily="34" charset="0"/>
            </a:endParaRPr>
          </a:p>
          <a:p>
            <a:pPr marL="514350" lvl="0" indent="-514350">
              <a:lnSpc>
                <a:spcPct val="150000"/>
              </a:lnSpc>
              <a:buFont typeface="+mj-lt"/>
              <a:buAutoNum type="arabicPeriod" startAt="5"/>
              <a:tabLst>
                <a:tab pos="457200" algn="l"/>
              </a:tabLst>
            </a:pPr>
            <a:r>
              <a:rPr lang="en-GB" sz="3200" dirty="0">
                <a:effectLst/>
                <a:latin typeface="Arial" panose="020B0604020202020204" pitchFamily="34" charset="0"/>
                <a:ea typeface="Calibri" panose="020F0502020204030204" pitchFamily="34" charset="0"/>
              </a:rPr>
              <a:t>We will not support adoption transition paths forever, and there is an expectation that at some point (within a reasonable timeframe) </a:t>
            </a:r>
            <a:r>
              <a:rPr lang="en-GB" sz="3200" u="sng" dirty="0">
                <a:effectLst/>
                <a:latin typeface="Arial" panose="020B0604020202020204" pitchFamily="34" charset="0"/>
                <a:ea typeface="Calibri" panose="020F0502020204030204" pitchFamily="34" charset="0"/>
              </a:rPr>
              <a:t>everyone will make the investments to move forward</a:t>
            </a:r>
            <a:r>
              <a:rPr lang="en-GB" sz="3200" dirty="0">
                <a:effectLst/>
                <a:latin typeface="Arial" panose="020B0604020202020204" pitchFamily="34" charset="0"/>
                <a:ea typeface="Calibri" panose="020F0502020204030204" pitchFamily="34" charset="0"/>
              </a:rPr>
              <a:t> </a:t>
            </a:r>
          </a:p>
          <a:p>
            <a:pPr marL="514350" lvl="0" indent="-514350">
              <a:lnSpc>
                <a:spcPct val="150000"/>
              </a:lnSpc>
              <a:buFont typeface="+mj-lt"/>
              <a:buAutoNum type="arabicPeriod" startAt="5"/>
              <a:tabLst>
                <a:tab pos="457200" algn="l"/>
              </a:tabLst>
            </a:pPr>
            <a:r>
              <a:rPr lang="en-GB" sz="3200" dirty="0">
                <a:effectLst/>
                <a:latin typeface="Arial" panose="020B0604020202020204" pitchFamily="34" charset="0"/>
                <a:ea typeface="Calibri" panose="020F0502020204030204" pitchFamily="34" charset="0"/>
              </a:rPr>
              <a:t>The achievement of our objectives </a:t>
            </a:r>
            <a:r>
              <a:rPr lang="en-GB" sz="3200" dirty="0">
                <a:latin typeface="Arial" panose="020B0604020202020204" pitchFamily="34" charset="0"/>
                <a:ea typeface="Calibri" panose="020F0502020204030204" pitchFamily="34" charset="0"/>
              </a:rPr>
              <a:t>is expected to</a:t>
            </a:r>
            <a:r>
              <a:rPr lang="en-GB" sz="3200" dirty="0">
                <a:effectLst/>
                <a:latin typeface="Arial" panose="020B0604020202020204" pitchFamily="34" charset="0"/>
                <a:ea typeface="Calibri" panose="020F0502020204030204" pitchFamily="34" charset="0"/>
              </a:rPr>
              <a:t> </a:t>
            </a:r>
            <a:r>
              <a:rPr lang="en-GB" sz="3200" u="sng" dirty="0">
                <a:effectLst/>
                <a:latin typeface="Arial" panose="020B0604020202020204" pitchFamily="34" charset="0"/>
                <a:ea typeface="Calibri" panose="020F0502020204030204" pitchFamily="34" charset="0"/>
              </a:rPr>
              <a:t>enable </a:t>
            </a:r>
            <a:r>
              <a:rPr lang="en-GB" sz="3200" u="sng" dirty="0">
                <a:latin typeface="Arial" panose="020B0604020202020204" pitchFamily="34" charset="0"/>
                <a:ea typeface="Calibri" panose="020F0502020204030204" pitchFamily="34" charset="0"/>
              </a:rPr>
              <a:t>further digital innovation and differentiation across market firms</a:t>
            </a:r>
            <a:r>
              <a:rPr lang="en-GB" sz="3200" dirty="0">
                <a:latin typeface="Arial" panose="020B0604020202020204" pitchFamily="34" charset="0"/>
                <a:ea typeface="Calibri" panose="020F0502020204030204" pitchFamily="34" charset="0"/>
              </a:rPr>
              <a:t>, with the Data Council focused on defining areas that firms cannot individually determine themselves, akin to a Highway Code.</a:t>
            </a:r>
            <a:endParaRPr lang="en-GB" sz="3200" dirty="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3108160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7ECC2E-BED5-491B-AEA6-6C591DEC8D26}"/>
              </a:ext>
            </a:extLst>
          </p:cNvPr>
          <p:cNvSpPr>
            <a:spLocks noGrp="1"/>
          </p:cNvSpPr>
          <p:nvPr>
            <p:ph type="title"/>
          </p:nvPr>
        </p:nvSpPr>
        <p:spPr>
          <a:xfrm>
            <a:off x="467999" y="1620000"/>
            <a:ext cx="23548447" cy="1260000"/>
          </a:xfrm>
        </p:spPr>
        <p:txBody>
          <a:bodyPr/>
          <a:lstStyle/>
          <a:p>
            <a:r>
              <a:rPr lang="en-GB" sz="8000">
                <a:latin typeface="Arial" panose="020B0604020202020204" pitchFamily="34" charset="0"/>
                <a:cs typeface="Arial" panose="020B0604020202020204" pitchFamily="34" charset="0"/>
              </a:rPr>
              <a:t>Standards &amp; Core data record</a:t>
            </a:r>
            <a:endParaRPr lang="en-US" sz="800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51B4F3BD-9DD7-4183-9BC2-7D452F54C4DC}"/>
              </a:ext>
            </a:extLst>
          </p:cNvPr>
          <p:cNvSpPr txBox="1"/>
          <p:nvPr/>
        </p:nvSpPr>
        <p:spPr>
          <a:xfrm>
            <a:off x="2528778" y="4878772"/>
            <a:ext cx="800219" cy="6727489"/>
          </a:xfrm>
          <a:prstGeom prst="rect">
            <a:avLst/>
          </a:prstGeom>
          <a:solidFill>
            <a:srgbClr val="2C5B7C"/>
          </a:solidFill>
        </p:spPr>
        <p:txBody>
          <a:bodyPr vert="vert270" wrap="square" lIns="91440" tIns="45720" rIns="91440" bIns="45720" rtlCol="0" anchor="t">
            <a:spAutoFit/>
          </a:bodyPr>
          <a:lstStyle/>
          <a:p>
            <a:pPr algn="ctr">
              <a:defRPr/>
            </a:pPr>
            <a:r>
              <a:rPr lang="en-GB" sz="3600" b="1" dirty="0">
                <a:solidFill>
                  <a:schemeClr val="bg2"/>
                </a:solidFill>
                <a:latin typeface="Arial"/>
                <a:cs typeface="Arial"/>
              </a:rPr>
              <a:t>Open </a:t>
            </a:r>
            <a:r>
              <a:rPr lang="en-GB" sz="4000" b="1" dirty="0">
                <a:solidFill>
                  <a:schemeClr val="bg2"/>
                </a:solidFill>
                <a:latin typeface="Arial"/>
                <a:cs typeface="Arial"/>
              </a:rPr>
              <a:t>Market</a:t>
            </a:r>
            <a:r>
              <a:rPr lang="en-GB" sz="3600" b="1" dirty="0">
                <a:solidFill>
                  <a:schemeClr val="bg2"/>
                </a:solidFill>
                <a:latin typeface="Arial"/>
                <a:cs typeface="Arial"/>
              </a:rPr>
              <a:t> CDR</a:t>
            </a:r>
            <a:r>
              <a:rPr kumimoji="0" lang="en-GB" sz="3600" b="1" strike="noStrike" kern="1200" cap="none" spc="0" normalizeH="0" baseline="0" noProof="0" dirty="0">
                <a:ln>
                  <a:noFill/>
                </a:ln>
                <a:solidFill>
                  <a:schemeClr val="bg2"/>
                </a:solidFill>
                <a:effectLst/>
                <a:uLnTx/>
                <a:uFillTx/>
                <a:latin typeface="Arial"/>
                <a:cs typeface="Arial"/>
              </a:rPr>
              <a:t> </a:t>
            </a:r>
            <a:r>
              <a:rPr lang="en-GB" sz="3600" b="1" dirty="0">
                <a:solidFill>
                  <a:schemeClr val="bg2"/>
                </a:solidFill>
                <a:latin typeface="Arial"/>
                <a:cs typeface="Arial"/>
              </a:rPr>
              <a:t>Purpose</a:t>
            </a:r>
            <a:endParaRPr lang="en-GB" sz="3600" b="1" strike="noStrike" kern="1200" cap="none" spc="0" normalizeH="0" baseline="0" noProof="0" dirty="0">
              <a:ln>
                <a:noFill/>
              </a:ln>
              <a:solidFill>
                <a:schemeClr val="bg2"/>
              </a:solidFill>
              <a:effectLst/>
              <a:uLnTx/>
              <a:uFillTx/>
              <a:latin typeface="Arial"/>
              <a:cs typeface="Arial"/>
            </a:endParaRPr>
          </a:p>
        </p:txBody>
      </p:sp>
      <p:sp>
        <p:nvSpPr>
          <p:cNvPr id="28" name="Rectangle 27">
            <a:extLst>
              <a:ext uri="{FF2B5EF4-FFF2-40B4-BE49-F238E27FC236}">
                <a16:creationId xmlns:a16="http://schemas.microsoft.com/office/drawing/2014/main" id="{B61B8C02-2A88-4588-9440-8189825B2F0A}"/>
              </a:ext>
            </a:extLst>
          </p:cNvPr>
          <p:cNvSpPr/>
          <p:nvPr/>
        </p:nvSpPr>
        <p:spPr>
          <a:xfrm>
            <a:off x="945680" y="12627708"/>
            <a:ext cx="23070764" cy="692635"/>
          </a:xfrm>
          <a:prstGeom prst="rect">
            <a:avLst/>
          </a:prstGeom>
          <a:solidFill>
            <a:srgbClr val="2C5B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9" name="Picture 28">
            <a:extLst>
              <a:ext uri="{FF2B5EF4-FFF2-40B4-BE49-F238E27FC236}">
                <a16:creationId xmlns:a16="http://schemas.microsoft.com/office/drawing/2014/main" id="{C995688C-6E6D-4FFF-9F39-E36D2A00C07C}"/>
              </a:ext>
            </a:extLst>
          </p:cNvPr>
          <p:cNvPicPr>
            <a:picLocks noChangeAspect="1"/>
          </p:cNvPicPr>
          <p:nvPr/>
        </p:nvPicPr>
        <p:blipFill>
          <a:blip r:embed="rId7"/>
          <a:stretch>
            <a:fillRect/>
          </a:stretch>
        </p:blipFill>
        <p:spPr>
          <a:xfrm>
            <a:off x="864945" y="12626330"/>
            <a:ext cx="2105025" cy="733425"/>
          </a:xfrm>
          <a:prstGeom prst="rect">
            <a:avLst/>
          </a:prstGeom>
          <a:ln>
            <a:solidFill>
              <a:schemeClr val="tx1"/>
            </a:solidFill>
          </a:ln>
        </p:spPr>
      </p:pic>
      <p:sp>
        <p:nvSpPr>
          <p:cNvPr id="30" name="TextBox 29">
            <a:extLst>
              <a:ext uri="{FF2B5EF4-FFF2-40B4-BE49-F238E27FC236}">
                <a16:creationId xmlns:a16="http://schemas.microsoft.com/office/drawing/2014/main" id="{86E7B5F3-0C07-4E70-B349-95AAEF739751}"/>
              </a:ext>
            </a:extLst>
          </p:cNvPr>
          <p:cNvSpPr txBox="1"/>
          <p:nvPr/>
        </p:nvSpPr>
        <p:spPr>
          <a:xfrm>
            <a:off x="1067632" y="14819093"/>
            <a:ext cx="14355202" cy="584775"/>
          </a:xfrm>
          <a:prstGeom prst="rect">
            <a:avLst/>
          </a:prstGeom>
          <a:noFill/>
        </p:spPr>
        <p:txBody>
          <a:bodyPr wrap="square" rtlCol="0">
            <a:spAutoFit/>
          </a:bodyPr>
          <a:lstStyle/>
          <a:p>
            <a:pPr algn="ctr"/>
            <a:r>
              <a:rPr lang="en-GB" sz="3200" b="1">
                <a:solidFill>
                  <a:schemeClr val="bg1"/>
                </a:solidFill>
                <a:latin typeface="Arial" panose="020B0604020202020204" pitchFamily="34" charset="0"/>
                <a:cs typeface="Arial" panose="020B0604020202020204" pitchFamily="34" charset="0"/>
              </a:rPr>
              <a:t>Global Risk and Large Commercial (GRLC) standard</a:t>
            </a:r>
          </a:p>
        </p:txBody>
      </p:sp>
      <p:sp>
        <p:nvSpPr>
          <p:cNvPr id="20" name="Rectangle 19">
            <a:extLst>
              <a:ext uri="{FF2B5EF4-FFF2-40B4-BE49-F238E27FC236}">
                <a16:creationId xmlns:a16="http://schemas.microsoft.com/office/drawing/2014/main" id="{C22E8B82-76E2-4EF2-BF3A-26B3A593CCB7}"/>
              </a:ext>
            </a:extLst>
          </p:cNvPr>
          <p:cNvSpPr/>
          <p:nvPr/>
        </p:nvSpPr>
        <p:spPr>
          <a:xfrm>
            <a:off x="4677071" y="6353149"/>
            <a:ext cx="7324890" cy="169994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7707" tIns="76160" rIns="177707" bIns="76160" numCol="1" spcCol="0" rtlCol="0" fromWordArt="0" anchor="ctr" anchorCtr="0" forceAA="0" compatLnSpc="1">
            <a:prstTxWarp prst="textNoShape">
              <a:avLst/>
            </a:prstTxWarp>
            <a:noAutofit/>
          </a:bodyPr>
          <a:lstStyle/>
          <a:p>
            <a:pPr marL="0" marR="0" lvl="0" indent="0" algn="ctr" defTabSz="1828160" rtl="0" eaLnBrk="1" fontAlgn="auto" latinLnBrk="0" hangingPunct="1">
              <a:lnSpc>
                <a:spcPct val="100000"/>
              </a:lnSpc>
              <a:spcBef>
                <a:spcPts val="0"/>
              </a:spcBef>
              <a:spcAft>
                <a:spcPts val="0"/>
              </a:spcAft>
              <a:buClrTx/>
              <a:buSzTx/>
              <a:buFontTx/>
              <a:buNone/>
              <a:tabLst/>
              <a:defRPr/>
            </a:pPr>
            <a:r>
              <a:rPr kumimoji="0" lang="en-US" sz="3100" b="1" i="0" u="none" strike="noStrike" kern="1200" cap="none" spc="0" normalizeH="0" baseline="0" noProof="0" dirty="0">
                <a:ln>
                  <a:noFill/>
                </a:ln>
                <a:solidFill>
                  <a:srgbClr val="2C5B7C"/>
                </a:solidFill>
                <a:effectLst/>
                <a:uLnTx/>
                <a:uFillTx/>
                <a:latin typeface="Arial" panose="020B0604020202020204" pitchFamily="34" charset="0"/>
                <a:ea typeface="MS Mincho" panose="02020609040205080304" pitchFamily="49" charset="-128"/>
                <a:cs typeface="Arial" panose="020B0604020202020204" pitchFamily="34" charset="0"/>
              </a:rPr>
              <a:t>Tax validation &amp; calculation</a:t>
            </a:r>
          </a:p>
          <a:p>
            <a:pPr marL="0" marR="0" lvl="0" indent="0" algn="ctr" defTabSz="1828160" rtl="0" eaLnBrk="1" fontAlgn="auto" latinLnBrk="0" hangingPunct="1">
              <a:lnSpc>
                <a:spcPct val="100000"/>
              </a:lnSpc>
              <a:spcBef>
                <a:spcPts val="0"/>
              </a:spcBef>
              <a:spcAft>
                <a:spcPts val="0"/>
              </a:spcAft>
              <a:buClrTx/>
              <a:buSzTx/>
              <a:buFontTx/>
              <a:buNone/>
              <a:tabLst/>
              <a:defRPr/>
            </a:pPr>
            <a:r>
              <a:rPr kumimoji="0" lang="en-US" sz="3100" b="0" i="1" u="none" strike="noStrike" kern="1200" cap="none" spc="0" normalizeH="0" baseline="0" noProof="0" dirty="0">
                <a:ln>
                  <a:noFill/>
                </a:ln>
                <a:solidFill>
                  <a:srgbClr val="000000"/>
                </a:solidFill>
                <a:effectLst/>
                <a:uLnTx/>
                <a:uFillTx/>
                <a:latin typeface="Arial"/>
                <a:ea typeface="MS Mincho"/>
                <a:cs typeface="Arial"/>
              </a:rPr>
              <a:t>…validate taxes, enabling tax certainty earlier in the process.</a:t>
            </a:r>
            <a:endParaRPr lang="en-US" sz="3100" b="0" i="1" u="none" strike="noStrike" kern="1200" cap="none" spc="0" normalizeH="0" baseline="0" noProof="0" dirty="0">
              <a:ln>
                <a:noFill/>
              </a:ln>
              <a:solidFill>
                <a:srgbClr val="000000"/>
              </a:solidFill>
              <a:effectLst/>
              <a:uLnTx/>
              <a:uFillTx/>
              <a:latin typeface="Arial"/>
              <a:ea typeface="MS Mincho"/>
              <a:cs typeface="Arial"/>
            </a:endParaRPr>
          </a:p>
        </p:txBody>
      </p:sp>
      <p:sp>
        <p:nvSpPr>
          <p:cNvPr id="22" name="Rectangle 21">
            <a:extLst>
              <a:ext uri="{FF2B5EF4-FFF2-40B4-BE49-F238E27FC236}">
                <a16:creationId xmlns:a16="http://schemas.microsoft.com/office/drawing/2014/main" id="{BFC1D0C0-17EF-49FB-AF0B-E82CC4AAF005}"/>
              </a:ext>
            </a:extLst>
          </p:cNvPr>
          <p:cNvSpPr/>
          <p:nvPr/>
        </p:nvSpPr>
        <p:spPr>
          <a:xfrm>
            <a:off x="12684922" y="6390250"/>
            <a:ext cx="7985025" cy="169994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7707" tIns="76160" rIns="177707" bIns="76160" numCol="1" spcCol="0" rtlCol="0" fromWordArt="0" anchor="ctr" anchorCtr="0" forceAA="0" compatLnSpc="1">
            <a:prstTxWarp prst="textNoShape">
              <a:avLst/>
            </a:prstTxWarp>
            <a:noAutofit/>
          </a:bodyPr>
          <a:lstStyle/>
          <a:p>
            <a:pPr marL="0" marR="0" lvl="0" indent="0" algn="ctr" defTabSz="1828160" rtl="0" eaLnBrk="1" fontAlgn="auto" latinLnBrk="0" hangingPunct="1">
              <a:lnSpc>
                <a:spcPct val="100000"/>
              </a:lnSpc>
              <a:spcBef>
                <a:spcPts val="0"/>
              </a:spcBef>
              <a:spcAft>
                <a:spcPts val="0"/>
              </a:spcAft>
              <a:buClrTx/>
              <a:buSzTx/>
              <a:buFontTx/>
              <a:buNone/>
              <a:tabLst/>
              <a:defRPr/>
            </a:pPr>
            <a:r>
              <a:rPr kumimoji="0" lang="en-US" sz="3100" b="1" i="0" u="none" strike="noStrike" kern="1200" cap="none" spc="0" normalizeH="0" baseline="0" noProof="0" dirty="0">
                <a:ln>
                  <a:noFill/>
                </a:ln>
                <a:solidFill>
                  <a:srgbClr val="2C5B7C"/>
                </a:solidFill>
                <a:effectLst/>
                <a:uLnTx/>
                <a:uFillTx/>
                <a:latin typeface="Arial" panose="020B0604020202020204" pitchFamily="34" charset="0"/>
                <a:ea typeface="MS Mincho" panose="02020609040205080304" pitchFamily="49" charset="-128"/>
                <a:cs typeface="Arial" panose="020B0604020202020204" pitchFamily="34" charset="0"/>
              </a:rPr>
              <a:t>Regulatory reporting</a:t>
            </a:r>
          </a:p>
          <a:p>
            <a:pPr marL="0" marR="0" lvl="0" indent="0" algn="ctr" defTabSz="1828160" rtl="0" eaLnBrk="1" fontAlgn="auto" latinLnBrk="0" hangingPunct="1">
              <a:lnSpc>
                <a:spcPct val="100000"/>
              </a:lnSpc>
              <a:spcBef>
                <a:spcPts val="0"/>
              </a:spcBef>
              <a:spcAft>
                <a:spcPts val="0"/>
              </a:spcAft>
              <a:buClrTx/>
              <a:buSzTx/>
              <a:buFontTx/>
              <a:buNone/>
              <a:tabLst/>
              <a:defRPr/>
            </a:pPr>
            <a:r>
              <a:rPr kumimoji="0" lang="en-US" sz="3100" b="0" i="1" u="none" strike="noStrike" kern="1200" cap="none" spc="0" normalizeH="0" baseline="0" noProof="0" dirty="0">
                <a:ln>
                  <a:noFill/>
                </a:ln>
                <a:solidFill>
                  <a:srgbClr val="000000"/>
                </a:solidFill>
                <a:effectLst/>
                <a:uLnTx/>
                <a:uFillTx/>
                <a:latin typeface="Arial"/>
                <a:ea typeface="MS Mincho"/>
                <a:cs typeface="Arial"/>
              </a:rPr>
              <a:t>…satisfy regulatory and supervisory functions, keeping licenses in place without inefficient queries, and automating reporting encoding (e.g. FIL code)</a:t>
            </a:r>
            <a:endParaRPr lang="en-US" sz="3100" b="0" i="1" u="none" strike="noStrike" kern="1200" cap="none" spc="0" normalizeH="0" baseline="0" noProof="0" dirty="0">
              <a:ln>
                <a:noFill/>
              </a:ln>
              <a:solidFill>
                <a:srgbClr val="000000"/>
              </a:solidFill>
              <a:effectLst/>
              <a:uLnTx/>
              <a:uFillTx/>
              <a:latin typeface="Arial"/>
              <a:ea typeface="MS Mincho"/>
              <a:cs typeface="Arial"/>
            </a:endParaRPr>
          </a:p>
        </p:txBody>
      </p:sp>
      <p:sp>
        <p:nvSpPr>
          <p:cNvPr id="24" name="Rectangle 23">
            <a:extLst>
              <a:ext uri="{FF2B5EF4-FFF2-40B4-BE49-F238E27FC236}">
                <a16:creationId xmlns:a16="http://schemas.microsoft.com/office/drawing/2014/main" id="{9065EC80-4762-40C3-93F4-15D1EC6B2F9F}"/>
              </a:ext>
            </a:extLst>
          </p:cNvPr>
          <p:cNvSpPr/>
          <p:nvPr/>
        </p:nvSpPr>
        <p:spPr>
          <a:xfrm>
            <a:off x="4915586" y="10455293"/>
            <a:ext cx="7218184" cy="175936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7707" tIns="76160" rIns="177707" bIns="76160" numCol="1" spcCol="0" rtlCol="0" fromWordArt="0" anchor="ctr" anchorCtr="0" forceAA="0" compatLnSpc="1">
            <a:prstTxWarp prst="textNoShape">
              <a:avLst/>
            </a:prstTxWarp>
            <a:noAutofit/>
          </a:bodyPr>
          <a:lstStyle/>
          <a:p>
            <a:pPr marL="0" marR="0" lvl="0" indent="0" algn="ctr" defTabSz="1828160" rtl="0" eaLnBrk="1" fontAlgn="auto" latinLnBrk="0" hangingPunct="1">
              <a:lnSpc>
                <a:spcPct val="100000"/>
              </a:lnSpc>
              <a:spcBef>
                <a:spcPts val="0"/>
              </a:spcBef>
              <a:spcAft>
                <a:spcPts val="0"/>
              </a:spcAft>
              <a:buClrTx/>
              <a:buSzTx/>
              <a:buFontTx/>
              <a:buNone/>
              <a:tabLst/>
              <a:defRPr/>
            </a:pPr>
            <a:r>
              <a:rPr kumimoji="0" lang="en-US" sz="3100" b="1" i="0" u="none" strike="noStrike" kern="1200" cap="none" spc="0" normalizeH="0" baseline="0" noProof="0" dirty="0">
                <a:ln>
                  <a:noFill/>
                </a:ln>
                <a:solidFill>
                  <a:srgbClr val="2C5B7C"/>
                </a:solidFill>
                <a:effectLst/>
                <a:uLnTx/>
                <a:uFillTx/>
                <a:latin typeface="Arial" panose="020B0604020202020204" pitchFamily="34" charset="0"/>
                <a:ea typeface="MS Mincho" panose="02020609040205080304" pitchFamily="49" charset="-128"/>
                <a:cs typeface="Arial" panose="020B0604020202020204" pitchFamily="34" charset="0"/>
              </a:rPr>
              <a:t>Claims matching</a:t>
            </a:r>
          </a:p>
          <a:p>
            <a:pPr marL="0" marR="0" lvl="0" indent="0" algn="ctr" defTabSz="1828160" rtl="0" eaLnBrk="1" fontAlgn="auto" latinLnBrk="0" hangingPunct="1">
              <a:lnSpc>
                <a:spcPct val="100000"/>
              </a:lnSpc>
              <a:spcBef>
                <a:spcPts val="0"/>
              </a:spcBef>
              <a:spcAft>
                <a:spcPts val="0"/>
              </a:spcAft>
              <a:buClrTx/>
              <a:buSzTx/>
              <a:buFontTx/>
              <a:buNone/>
              <a:tabLst/>
              <a:defRPr/>
            </a:pPr>
            <a:r>
              <a:rPr kumimoji="0" lang="en-US" sz="3100" b="0" i="1" u="none" strike="noStrike" kern="1200" cap="none" spc="0" normalizeH="0" baseline="0" noProof="0" dirty="0">
                <a:ln>
                  <a:noFill/>
                </a:ln>
                <a:solidFill>
                  <a:srgbClr val="000000"/>
                </a:solidFill>
                <a:effectLst/>
                <a:uLnTx/>
                <a:uFillTx/>
                <a:latin typeface="Arial"/>
                <a:ea typeface="MS Mincho"/>
                <a:cs typeface="Arial"/>
              </a:rPr>
              <a:t>…match First Notice of Loss to the relevant Market Reform Contract and identify the claim agreement parties.</a:t>
            </a:r>
            <a:endParaRPr lang="en-US" sz="3100" b="0" i="1" u="none" strike="noStrike" kern="1200" cap="none" spc="0" normalizeH="0" baseline="0" noProof="0" dirty="0">
              <a:ln>
                <a:noFill/>
              </a:ln>
              <a:solidFill>
                <a:srgbClr val="000000"/>
              </a:solidFill>
              <a:effectLst/>
              <a:uLnTx/>
              <a:uFillTx/>
              <a:latin typeface="Arial"/>
              <a:ea typeface="MS Mincho"/>
              <a:cs typeface="Arial"/>
            </a:endParaRPr>
          </a:p>
        </p:txBody>
      </p:sp>
      <p:sp>
        <p:nvSpPr>
          <p:cNvPr id="27" name="Rectangle 26">
            <a:extLst>
              <a:ext uri="{FF2B5EF4-FFF2-40B4-BE49-F238E27FC236}">
                <a16:creationId xmlns:a16="http://schemas.microsoft.com/office/drawing/2014/main" id="{9223EBF1-ECDB-4855-8E7B-8765A427EB2B}"/>
              </a:ext>
            </a:extLst>
          </p:cNvPr>
          <p:cNvSpPr/>
          <p:nvPr/>
        </p:nvSpPr>
        <p:spPr>
          <a:xfrm>
            <a:off x="12939784" y="10627476"/>
            <a:ext cx="7985025" cy="169994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7707" tIns="76160" rIns="177707" bIns="76160" numCol="1" spcCol="0" rtlCol="0" fromWordArt="0" anchor="ctr" anchorCtr="0" forceAA="0" compatLnSpc="1">
            <a:prstTxWarp prst="textNoShape">
              <a:avLst/>
            </a:prstTxWarp>
            <a:noAutofit/>
          </a:bodyPr>
          <a:lstStyle/>
          <a:p>
            <a:pPr marL="0" marR="0" lvl="0" indent="0" algn="ctr" defTabSz="1828160" rtl="0" eaLnBrk="1" fontAlgn="auto" latinLnBrk="0" hangingPunct="1">
              <a:lnSpc>
                <a:spcPct val="100000"/>
              </a:lnSpc>
              <a:spcBef>
                <a:spcPts val="0"/>
              </a:spcBef>
              <a:spcAft>
                <a:spcPts val="0"/>
              </a:spcAft>
              <a:buClrTx/>
              <a:buSzTx/>
              <a:buFontTx/>
              <a:buNone/>
              <a:tabLst/>
              <a:defRPr/>
            </a:pPr>
            <a:r>
              <a:rPr kumimoji="0" lang="en-US" sz="3100" b="1" i="0" u="none" strike="noStrike" kern="1200" cap="none" spc="0" normalizeH="0" baseline="0" noProof="0" dirty="0">
                <a:ln>
                  <a:noFill/>
                </a:ln>
                <a:solidFill>
                  <a:srgbClr val="2C5B7C"/>
                </a:solidFill>
                <a:effectLst/>
                <a:uLnTx/>
                <a:uFillTx/>
                <a:latin typeface="Arial" panose="020B0604020202020204" pitchFamily="34" charset="0"/>
                <a:ea typeface="MS Mincho" panose="02020609040205080304" pitchFamily="49" charset="-128"/>
                <a:cs typeface="Arial" panose="020B0604020202020204" pitchFamily="34" charset="0"/>
              </a:rPr>
              <a:t>Accounting &amp; settlement</a:t>
            </a:r>
          </a:p>
          <a:p>
            <a:pPr marL="0" marR="0" lvl="0" indent="0" algn="ctr" defTabSz="1828160" rtl="0" eaLnBrk="1" fontAlgn="auto" latinLnBrk="0" hangingPunct="1">
              <a:lnSpc>
                <a:spcPct val="100000"/>
              </a:lnSpc>
              <a:spcBef>
                <a:spcPts val="0"/>
              </a:spcBef>
              <a:spcAft>
                <a:spcPts val="0"/>
              </a:spcAft>
              <a:buClrTx/>
              <a:buSzTx/>
              <a:buFontTx/>
              <a:buNone/>
              <a:tabLst/>
              <a:defRPr/>
            </a:pPr>
            <a:r>
              <a:rPr kumimoji="0" lang="en-US" sz="3100" b="0" i="1" u="none" strike="noStrike" kern="1200" cap="none" spc="0" normalizeH="0" baseline="0" noProof="0" dirty="0">
                <a:ln>
                  <a:noFill/>
                </a:ln>
                <a:solidFill>
                  <a:srgbClr val="000000"/>
                </a:solidFill>
                <a:effectLst/>
                <a:uLnTx/>
                <a:uFillTx/>
                <a:latin typeface="Arial"/>
                <a:ea typeface="MS Mincho"/>
                <a:cs typeface="Arial"/>
              </a:rPr>
              <a:t>…reconcile technical and financial accounts, allowing funds to be settled automatically.</a:t>
            </a:r>
            <a:endParaRPr lang="en-US" sz="3100" b="0" i="1" u="none" strike="noStrike" kern="1200" cap="none" spc="0" normalizeH="0" baseline="0" noProof="0" dirty="0">
              <a:ln>
                <a:noFill/>
              </a:ln>
              <a:solidFill>
                <a:srgbClr val="000000"/>
              </a:solidFill>
              <a:effectLst/>
              <a:uLnTx/>
              <a:uFillTx/>
              <a:latin typeface="Arial"/>
              <a:ea typeface="MS Mincho"/>
              <a:cs typeface="Arial"/>
            </a:endParaRPr>
          </a:p>
        </p:txBody>
      </p:sp>
      <p:grpSp>
        <p:nvGrpSpPr>
          <p:cNvPr id="4" name="Group 3">
            <a:extLst>
              <a:ext uri="{FF2B5EF4-FFF2-40B4-BE49-F238E27FC236}">
                <a16:creationId xmlns:a16="http://schemas.microsoft.com/office/drawing/2014/main" id="{92FD5299-C7E1-759F-ADB9-DAFA4B0D3762}"/>
              </a:ext>
            </a:extLst>
          </p:cNvPr>
          <p:cNvGrpSpPr/>
          <p:nvPr/>
        </p:nvGrpSpPr>
        <p:grpSpPr>
          <a:xfrm>
            <a:off x="16272741" y="4327669"/>
            <a:ext cx="1645920" cy="1554480"/>
            <a:chOff x="5388520" y="6628710"/>
            <a:chExt cx="2010632" cy="2010632"/>
          </a:xfrm>
        </p:grpSpPr>
        <p:sp>
          <p:nvSpPr>
            <p:cNvPr id="25" name="Oval 24">
              <a:extLst>
                <a:ext uri="{FF2B5EF4-FFF2-40B4-BE49-F238E27FC236}">
                  <a16:creationId xmlns:a16="http://schemas.microsoft.com/office/drawing/2014/main" id="{B0EBC8C3-4F79-47DE-B4E8-7D6E7917CF52}"/>
                </a:ext>
              </a:extLst>
            </p:cNvPr>
            <p:cNvSpPr>
              <a:spLocks noChangeAspect="1"/>
            </p:cNvSpPr>
            <p:nvPr/>
          </p:nvSpPr>
          <p:spPr>
            <a:xfrm>
              <a:off x="5388520" y="6628710"/>
              <a:ext cx="2010632" cy="2010632"/>
            </a:xfrm>
            <a:prstGeom prst="ellipse">
              <a:avLst/>
            </a:prstGeom>
            <a:solidFill>
              <a:srgbClr val="F2BE7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785" tIns="91392" rIns="182785" bIns="91392" numCol="1" spcCol="0" rtlCol="0" fromWordArt="0" anchor="ctr" anchorCtr="0" forceAA="0" compatLnSpc="1">
              <a:prstTxWarp prst="textNoShape">
                <a:avLst/>
              </a:prstTxWarp>
              <a:noAutofit/>
            </a:bodyPr>
            <a:lstStyle/>
            <a:p>
              <a:pPr algn="ctr" defTabSz="1827886">
                <a:defRPr/>
              </a:pPr>
              <a:endParaRPr lang="en-GB" sz="3598">
                <a:solidFill>
                  <a:prstClr val="white"/>
                </a:solidFill>
                <a:latin typeface="Calibri" panose="020F0502020204030204"/>
              </a:endParaRPr>
            </a:p>
          </p:txBody>
        </p:sp>
        <p:sp>
          <p:nvSpPr>
            <p:cNvPr id="32" name="Compass" descr="{&quot;Key&quot;:&quot;POWER_USER_SHAPE_ICON&quot;,&quot;Value&quot;:&quot;POWER_USER_SHAPE_ICON_STYLE_1&quot;}">
              <a:extLst>
                <a:ext uri="{FF2B5EF4-FFF2-40B4-BE49-F238E27FC236}">
                  <a16:creationId xmlns:a16="http://schemas.microsoft.com/office/drawing/2014/main" id="{B95E3DFB-B057-4D60-A9E5-9C4817B65959}"/>
                </a:ext>
              </a:extLst>
            </p:cNvPr>
            <p:cNvSpPr>
              <a:spLocks noChangeAspect="1" noEditPoints="1"/>
            </p:cNvSpPr>
            <p:nvPr>
              <p:custDataLst>
                <p:tags r:id="rId4"/>
              </p:custDataLst>
            </p:nvPr>
          </p:nvSpPr>
          <p:spPr bwMode="auto">
            <a:xfrm>
              <a:off x="5973602" y="7104675"/>
              <a:ext cx="840472" cy="1085284"/>
            </a:xfrm>
            <a:custGeom>
              <a:avLst/>
              <a:gdLst>
                <a:gd name="T0" fmla="*/ 240 w 543"/>
                <a:gd name="T1" fmla="*/ 362 h 700"/>
                <a:gd name="T2" fmla="*/ 271 w 543"/>
                <a:gd name="T3" fmla="*/ 366 h 700"/>
                <a:gd name="T4" fmla="*/ 303 w 543"/>
                <a:gd name="T5" fmla="*/ 362 h 700"/>
                <a:gd name="T6" fmla="*/ 351 w 543"/>
                <a:gd name="T7" fmla="*/ 451 h 700"/>
                <a:gd name="T8" fmla="*/ 271 w 543"/>
                <a:gd name="T9" fmla="*/ 465 h 700"/>
                <a:gd name="T10" fmla="*/ 192 w 543"/>
                <a:gd name="T11" fmla="*/ 451 h 700"/>
                <a:gd name="T12" fmla="*/ 240 w 543"/>
                <a:gd name="T13" fmla="*/ 362 h 700"/>
                <a:gd name="T14" fmla="*/ 271 w 543"/>
                <a:gd name="T15" fmla="*/ 166 h 700"/>
                <a:gd name="T16" fmla="*/ 338 w 543"/>
                <a:gd name="T17" fmla="*/ 233 h 700"/>
                <a:gd name="T18" fmla="*/ 271 w 543"/>
                <a:gd name="T19" fmla="*/ 300 h 700"/>
                <a:gd name="T20" fmla="*/ 205 w 543"/>
                <a:gd name="T21" fmla="*/ 233 h 700"/>
                <a:gd name="T22" fmla="*/ 271 w 543"/>
                <a:gd name="T23" fmla="*/ 166 h 700"/>
                <a:gd name="T24" fmla="*/ 22 w 543"/>
                <a:gd name="T25" fmla="*/ 696 h 700"/>
                <a:gd name="T26" fmla="*/ 38 w 543"/>
                <a:gd name="T27" fmla="*/ 700 h 700"/>
                <a:gd name="T28" fmla="*/ 67 w 543"/>
                <a:gd name="T29" fmla="*/ 682 h 700"/>
                <a:gd name="T30" fmla="*/ 160 w 543"/>
                <a:gd name="T31" fmla="*/ 510 h 700"/>
                <a:gd name="T32" fmla="*/ 271 w 543"/>
                <a:gd name="T33" fmla="*/ 532 h 700"/>
                <a:gd name="T34" fmla="*/ 383 w 543"/>
                <a:gd name="T35" fmla="*/ 510 h 700"/>
                <a:gd name="T36" fmla="*/ 475 w 543"/>
                <a:gd name="T37" fmla="*/ 682 h 700"/>
                <a:gd name="T38" fmla="*/ 505 w 543"/>
                <a:gd name="T39" fmla="*/ 700 h 700"/>
                <a:gd name="T40" fmla="*/ 520 w 543"/>
                <a:gd name="T41" fmla="*/ 696 h 700"/>
                <a:gd name="T42" fmla="*/ 534 w 543"/>
                <a:gd name="T43" fmla="*/ 651 h 700"/>
                <a:gd name="T44" fmla="*/ 442 w 543"/>
                <a:gd name="T45" fmla="*/ 479 h 700"/>
                <a:gd name="T46" fmla="*/ 501 w 543"/>
                <a:gd name="T47" fmla="*/ 426 h 700"/>
                <a:gd name="T48" fmla="*/ 497 w 543"/>
                <a:gd name="T49" fmla="*/ 379 h 700"/>
                <a:gd name="T50" fmla="*/ 450 w 543"/>
                <a:gd name="T51" fmla="*/ 383 h 700"/>
                <a:gd name="T52" fmla="*/ 410 w 543"/>
                <a:gd name="T53" fmla="*/ 420 h 700"/>
                <a:gd name="T54" fmla="*/ 362 w 543"/>
                <a:gd name="T55" fmla="*/ 331 h 700"/>
                <a:gd name="T56" fmla="*/ 405 w 543"/>
                <a:gd name="T57" fmla="*/ 233 h 700"/>
                <a:gd name="T58" fmla="*/ 305 w 543"/>
                <a:gd name="T59" fmla="*/ 104 h 700"/>
                <a:gd name="T60" fmla="*/ 305 w 543"/>
                <a:gd name="T61" fmla="*/ 33 h 700"/>
                <a:gd name="T62" fmla="*/ 271 w 543"/>
                <a:gd name="T63" fmla="*/ 0 h 700"/>
                <a:gd name="T64" fmla="*/ 238 w 543"/>
                <a:gd name="T65" fmla="*/ 33 h 700"/>
                <a:gd name="T66" fmla="*/ 238 w 543"/>
                <a:gd name="T67" fmla="*/ 104 h 700"/>
                <a:gd name="T68" fmla="*/ 138 w 543"/>
                <a:gd name="T69" fmla="*/ 233 h 700"/>
                <a:gd name="T70" fmla="*/ 181 w 543"/>
                <a:gd name="T71" fmla="*/ 331 h 700"/>
                <a:gd name="T72" fmla="*/ 133 w 543"/>
                <a:gd name="T73" fmla="*/ 420 h 700"/>
                <a:gd name="T74" fmla="*/ 93 w 543"/>
                <a:gd name="T75" fmla="*/ 383 h 700"/>
                <a:gd name="T76" fmla="*/ 46 w 543"/>
                <a:gd name="T77" fmla="*/ 379 h 700"/>
                <a:gd name="T78" fmla="*/ 42 w 543"/>
                <a:gd name="T79" fmla="*/ 426 h 700"/>
                <a:gd name="T80" fmla="*/ 101 w 543"/>
                <a:gd name="T81" fmla="*/ 479 h 700"/>
                <a:gd name="T82" fmla="*/ 9 w 543"/>
                <a:gd name="T83" fmla="*/ 651 h 700"/>
                <a:gd name="T84" fmla="*/ 22 w 543"/>
                <a:gd name="T85" fmla="*/ 696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43" h="700">
                  <a:moveTo>
                    <a:pt x="240" y="362"/>
                  </a:moveTo>
                  <a:cubicBezTo>
                    <a:pt x="250" y="365"/>
                    <a:pt x="260" y="366"/>
                    <a:pt x="271" y="366"/>
                  </a:cubicBezTo>
                  <a:cubicBezTo>
                    <a:pt x="282" y="366"/>
                    <a:pt x="293" y="365"/>
                    <a:pt x="303" y="362"/>
                  </a:cubicBezTo>
                  <a:lnTo>
                    <a:pt x="351" y="451"/>
                  </a:lnTo>
                  <a:cubicBezTo>
                    <a:pt x="326" y="460"/>
                    <a:pt x="299" y="465"/>
                    <a:pt x="271" y="465"/>
                  </a:cubicBezTo>
                  <a:cubicBezTo>
                    <a:pt x="244" y="465"/>
                    <a:pt x="217" y="460"/>
                    <a:pt x="192" y="451"/>
                  </a:cubicBezTo>
                  <a:lnTo>
                    <a:pt x="240" y="362"/>
                  </a:lnTo>
                  <a:close/>
                  <a:moveTo>
                    <a:pt x="271" y="166"/>
                  </a:moveTo>
                  <a:cubicBezTo>
                    <a:pt x="308" y="166"/>
                    <a:pt x="338" y="196"/>
                    <a:pt x="338" y="233"/>
                  </a:cubicBezTo>
                  <a:cubicBezTo>
                    <a:pt x="338" y="270"/>
                    <a:pt x="308" y="300"/>
                    <a:pt x="271" y="300"/>
                  </a:cubicBezTo>
                  <a:cubicBezTo>
                    <a:pt x="235" y="300"/>
                    <a:pt x="205" y="270"/>
                    <a:pt x="205" y="233"/>
                  </a:cubicBezTo>
                  <a:cubicBezTo>
                    <a:pt x="205" y="196"/>
                    <a:pt x="235" y="166"/>
                    <a:pt x="271" y="166"/>
                  </a:cubicBezTo>
                  <a:close/>
                  <a:moveTo>
                    <a:pt x="22" y="696"/>
                  </a:moveTo>
                  <a:cubicBezTo>
                    <a:pt x="27" y="698"/>
                    <a:pt x="33" y="700"/>
                    <a:pt x="38" y="700"/>
                  </a:cubicBezTo>
                  <a:cubicBezTo>
                    <a:pt x="50" y="700"/>
                    <a:pt x="61" y="693"/>
                    <a:pt x="67" y="682"/>
                  </a:cubicBezTo>
                  <a:lnTo>
                    <a:pt x="160" y="510"/>
                  </a:lnTo>
                  <a:cubicBezTo>
                    <a:pt x="195" y="524"/>
                    <a:pt x="232" y="532"/>
                    <a:pt x="271" y="532"/>
                  </a:cubicBezTo>
                  <a:cubicBezTo>
                    <a:pt x="310" y="532"/>
                    <a:pt x="348" y="524"/>
                    <a:pt x="383" y="510"/>
                  </a:cubicBezTo>
                  <a:lnTo>
                    <a:pt x="475" y="682"/>
                  </a:lnTo>
                  <a:cubicBezTo>
                    <a:pt x="481" y="693"/>
                    <a:pt x="493" y="700"/>
                    <a:pt x="505" y="700"/>
                  </a:cubicBezTo>
                  <a:cubicBezTo>
                    <a:pt x="510" y="700"/>
                    <a:pt x="515" y="698"/>
                    <a:pt x="520" y="696"/>
                  </a:cubicBezTo>
                  <a:cubicBezTo>
                    <a:pt x="537" y="687"/>
                    <a:pt x="543" y="667"/>
                    <a:pt x="534" y="651"/>
                  </a:cubicBezTo>
                  <a:lnTo>
                    <a:pt x="442" y="479"/>
                  </a:lnTo>
                  <a:cubicBezTo>
                    <a:pt x="463" y="464"/>
                    <a:pt x="483" y="447"/>
                    <a:pt x="501" y="426"/>
                  </a:cubicBezTo>
                  <a:cubicBezTo>
                    <a:pt x="513" y="412"/>
                    <a:pt x="511" y="391"/>
                    <a:pt x="497" y="379"/>
                  </a:cubicBezTo>
                  <a:cubicBezTo>
                    <a:pt x="483" y="367"/>
                    <a:pt x="462" y="369"/>
                    <a:pt x="450" y="383"/>
                  </a:cubicBezTo>
                  <a:cubicBezTo>
                    <a:pt x="438" y="397"/>
                    <a:pt x="425" y="410"/>
                    <a:pt x="410" y="420"/>
                  </a:cubicBezTo>
                  <a:lnTo>
                    <a:pt x="362" y="331"/>
                  </a:lnTo>
                  <a:cubicBezTo>
                    <a:pt x="388" y="306"/>
                    <a:pt x="405" y="272"/>
                    <a:pt x="405" y="233"/>
                  </a:cubicBezTo>
                  <a:cubicBezTo>
                    <a:pt x="405" y="171"/>
                    <a:pt x="362" y="119"/>
                    <a:pt x="305" y="104"/>
                  </a:cubicBezTo>
                  <a:lnTo>
                    <a:pt x="305" y="33"/>
                  </a:lnTo>
                  <a:cubicBezTo>
                    <a:pt x="305" y="15"/>
                    <a:pt x="290" y="0"/>
                    <a:pt x="271" y="0"/>
                  </a:cubicBezTo>
                  <a:cubicBezTo>
                    <a:pt x="253" y="0"/>
                    <a:pt x="238" y="15"/>
                    <a:pt x="238" y="33"/>
                  </a:cubicBezTo>
                  <a:lnTo>
                    <a:pt x="238" y="104"/>
                  </a:lnTo>
                  <a:cubicBezTo>
                    <a:pt x="181" y="119"/>
                    <a:pt x="138" y="171"/>
                    <a:pt x="138" y="233"/>
                  </a:cubicBezTo>
                  <a:cubicBezTo>
                    <a:pt x="138" y="272"/>
                    <a:pt x="155" y="306"/>
                    <a:pt x="181" y="331"/>
                  </a:cubicBezTo>
                  <a:lnTo>
                    <a:pt x="133" y="420"/>
                  </a:lnTo>
                  <a:cubicBezTo>
                    <a:pt x="118" y="410"/>
                    <a:pt x="105" y="397"/>
                    <a:pt x="93" y="383"/>
                  </a:cubicBezTo>
                  <a:cubicBezTo>
                    <a:pt x="81" y="369"/>
                    <a:pt x="60" y="367"/>
                    <a:pt x="46" y="379"/>
                  </a:cubicBezTo>
                  <a:cubicBezTo>
                    <a:pt x="32" y="391"/>
                    <a:pt x="30" y="412"/>
                    <a:pt x="42" y="426"/>
                  </a:cubicBezTo>
                  <a:cubicBezTo>
                    <a:pt x="59" y="447"/>
                    <a:pt x="79" y="464"/>
                    <a:pt x="101" y="479"/>
                  </a:cubicBezTo>
                  <a:lnTo>
                    <a:pt x="9" y="651"/>
                  </a:lnTo>
                  <a:cubicBezTo>
                    <a:pt x="0" y="667"/>
                    <a:pt x="6" y="687"/>
                    <a:pt x="22" y="696"/>
                  </a:cubicBezTo>
                  <a:close/>
                </a:path>
              </a:pathLst>
            </a:custGeom>
            <a:solidFill>
              <a:schemeClr val="bg1"/>
            </a:solidFill>
            <a:ln>
              <a:noFill/>
            </a:ln>
          </p:spPr>
          <p:txBody>
            <a:bodyPr vert="horz" wrap="square" lIns="182785" tIns="91392" rIns="182785" bIns="91392" numCol="1" anchor="t" anchorCtr="0" compatLnSpc="1">
              <a:prstTxWarp prst="textNoShape">
                <a:avLst/>
              </a:prstTxWarp>
            </a:bodyPr>
            <a:lstStyle/>
            <a:p>
              <a:pPr defTabSz="1827886">
                <a:defRPr/>
              </a:pPr>
              <a:endParaRPr lang="en-GB" sz="3598">
                <a:solidFill>
                  <a:prstClr val="black"/>
                </a:solidFill>
                <a:latin typeface="Calibri" panose="020F0502020204030204"/>
              </a:endParaRPr>
            </a:p>
          </p:txBody>
        </p:sp>
      </p:grpSp>
      <p:grpSp>
        <p:nvGrpSpPr>
          <p:cNvPr id="5" name="Group 4">
            <a:extLst>
              <a:ext uri="{FF2B5EF4-FFF2-40B4-BE49-F238E27FC236}">
                <a16:creationId xmlns:a16="http://schemas.microsoft.com/office/drawing/2014/main" id="{3418ED20-2A14-E0A6-5A3F-13D6E1AC089A}"/>
              </a:ext>
            </a:extLst>
          </p:cNvPr>
          <p:cNvGrpSpPr/>
          <p:nvPr/>
        </p:nvGrpSpPr>
        <p:grpSpPr>
          <a:xfrm>
            <a:off x="7480677" y="8692683"/>
            <a:ext cx="1645920" cy="1554480"/>
            <a:chOff x="874934" y="10516741"/>
            <a:chExt cx="2010632" cy="2010632"/>
          </a:xfrm>
        </p:grpSpPr>
        <p:sp>
          <p:nvSpPr>
            <p:cNvPr id="26" name="Oval 25">
              <a:extLst>
                <a:ext uri="{FF2B5EF4-FFF2-40B4-BE49-F238E27FC236}">
                  <a16:creationId xmlns:a16="http://schemas.microsoft.com/office/drawing/2014/main" id="{B1C66FAD-6465-4B99-B01F-A6FE3EF6ABDC}"/>
                </a:ext>
              </a:extLst>
            </p:cNvPr>
            <p:cNvSpPr>
              <a:spLocks noChangeAspect="1"/>
            </p:cNvSpPr>
            <p:nvPr/>
          </p:nvSpPr>
          <p:spPr>
            <a:xfrm>
              <a:off x="874934" y="10516741"/>
              <a:ext cx="2010632" cy="2010632"/>
            </a:xfrm>
            <a:prstGeom prst="ellipse">
              <a:avLst/>
            </a:prstGeom>
            <a:solidFill>
              <a:schemeClr val="accent4"/>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785" tIns="91392" rIns="182785" bIns="91392" numCol="1" spcCol="0" rtlCol="0" fromWordArt="0" anchor="ctr" anchorCtr="0" forceAA="0" compatLnSpc="1">
              <a:prstTxWarp prst="textNoShape">
                <a:avLst/>
              </a:prstTxWarp>
              <a:noAutofit/>
            </a:bodyPr>
            <a:lstStyle/>
            <a:p>
              <a:pPr algn="ctr" defTabSz="1827886">
                <a:defRPr/>
              </a:pPr>
              <a:endParaRPr lang="en-GB" sz="3598">
                <a:solidFill>
                  <a:prstClr val="white"/>
                </a:solidFill>
                <a:latin typeface="Calibri" panose="020F0502020204030204"/>
              </a:endParaRPr>
            </a:p>
          </p:txBody>
        </p:sp>
        <p:grpSp>
          <p:nvGrpSpPr>
            <p:cNvPr id="33" name="Conversation2" descr="{&quot;Key&quot;:&quot;POWER_USER_SHAPE_ICON&quot;,&quot;Value&quot;:&quot;POWER_USER_SHAPE_ICON_STYLE_1&quot;}">
              <a:extLst>
                <a:ext uri="{FF2B5EF4-FFF2-40B4-BE49-F238E27FC236}">
                  <a16:creationId xmlns:a16="http://schemas.microsoft.com/office/drawing/2014/main" id="{93549A46-23AB-4DF6-AF2E-FD7B20A097B5}"/>
                </a:ext>
              </a:extLst>
            </p:cNvPr>
            <p:cNvGrpSpPr>
              <a:grpSpLocks noChangeAspect="1"/>
            </p:cNvGrpSpPr>
            <p:nvPr>
              <p:custDataLst>
                <p:tags r:id="rId3"/>
              </p:custDataLst>
            </p:nvPr>
          </p:nvGrpSpPr>
          <p:grpSpPr>
            <a:xfrm>
              <a:off x="1155420" y="11236483"/>
              <a:ext cx="1449657" cy="741264"/>
              <a:chOff x="2649537" y="2327776"/>
              <a:chExt cx="6861176" cy="3508375"/>
            </a:xfrm>
            <a:solidFill>
              <a:schemeClr val="bg1"/>
            </a:solidFill>
          </p:grpSpPr>
          <p:sp>
            <p:nvSpPr>
              <p:cNvPr id="34" name="Freeform: Shape 358">
                <a:extLst>
                  <a:ext uri="{FF2B5EF4-FFF2-40B4-BE49-F238E27FC236}">
                    <a16:creationId xmlns:a16="http://schemas.microsoft.com/office/drawing/2014/main" id="{C1D5B1F3-9FCB-4F2E-B51C-E9121A4EA728}"/>
                  </a:ext>
                </a:extLst>
              </p:cNvPr>
              <p:cNvSpPr>
                <a:spLocks/>
              </p:cNvSpPr>
              <p:nvPr/>
            </p:nvSpPr>
            <p:spPr bwMode="auto">
              <a:xfrm>
                <a:off x="3859045" y="2327776"/>
                <a:ext cx="2189163" cy="1441450"/>
              </a:xfrm>
              <a:custGeom>
                <a:avLst/>
                <a:gdLst>
                  <a:gd name="connsiteX0" fmla="*/ 1109199 w 2189163"/>
                  <a:gd name="connsiteY0" fmla="*/ 42198 h 1441450"/>
                  <a:gd name="connsiteX1" fmla="*/ 1058772 w 2189163"/>
                  <a:gd name="connsiteY1" fmla="*/ 43641 h 1441450"/>
                  <a:gd name="connsiteX2" fmla="*/ 1008345 w 2189163"/>
                  <a:gd name="connsiteY2" fmla="*/ 46528 h 1441450"/>
                  <a:gd name="connsiteX3" fmla="*/ 957919 w 2189163"/>
                  <a:gd name="connsiteY3" fmla="*/ 49414 h 1441450"/>
                  <a:gd name="connsiteX4" fmla="*/ 908975 w 2189163"/>
                  <a:gd name="connsiteY4" fmla="*/ 55187 h 1441450"/>
                  <a:gd name="connsiteX5" fmla="*/ 861514 w 2189163"/>
                  <a:gd name="connsiteY5" fmla="*/ 60959 h 1441450"/>
                  <a:gd name="connsiteX6" fmla="*/ 814054 w 2189163"/>
                  <a:gd name="connsiteY6" fmla="*/ 68175 h 1441450"/>
                  <a:gd name="connsiteX7" fmla="*/ 768076 w 2189163"/>
                  <a:gd name="connsiteY7" fmla="*/ 76834 h 1441450"/>
                  <a:gd name="connsiteX8" fmla="*/ 722099 w 2189163"/>
                  <a:gd name="connsiteY8" fmla="*/ 85494 h 1441450"/>
                  <a:gd name="connsiteX9" fmla="*/ 679088 w 2189163"/>
                  <a:gd name="connsiteY9" fmla="*/ 97039 h 1441450"/>
                  <a:gd name="connsiteX10" fmla="*/ 634593 w 2189163"/>
                  <a:gd name="connsiteY10" fmla="*/ 108584 h 1441450"/>
                  <a:gd name="connsiteX11" fmla="*/ 593065 w 2189163"/>
                  <a:gd name="connsiteY11" fmla="*/ 123016 h 1441450"/>
                  <a:gd name="connsiteX12" fmla="*/ 553020 w 2189163"/>
                  <a:gd name="connsiteY12" fmla="*/ 137448 h 1441450"/>
                  <a:gd name="connsiteX13" fmla="*/ 512975 w 2189163"/>
                  <a:gd name="connsiteY13" fmla="*/ 151880 h 1441450"/>
                  <a:gd name="connsiteX14" fmla="*/ 438818 w 2189163"/>
                  <a:gd name="connsiteY14" fmla="*/ 185073 h 1441450"/>
                  <a:gd name="connsiteX15" fmla="*/ 403223 w 2189163"/>
                  <a:gd name="connsiteY15" fmla="*/ 202391 h 1441450"/>
                  <a:gd name="connsiteX16" fmla="*/ 369111 w 2189163"/>
                  <a:gd name="connsiteY16" fmla="*/ 222596 h 1441450"/>
                  <a:gd name="connsiteX17" fmla="*/ 337965 w 2189163"/>
                  <a:gd name="connsiteY17" fmla="*/ 242800 h 1441450"/>
                  <a:gd name="connsiteX18" fmla="*/ 306818 w 2189163"/>
                  <a:gd name="connsiteY18" fmla="*/ 263005 h 1441450"/>
                  <a:gd name="connsiteX19" fmla="*/ 278639 w 2189163"/>
                  <a:gd name="connsiteY19" fmla="*/ 284653 h 1441450"/>
                  <a:gd name="connsiteX20" fmla="*/ 251942 w 2189163"/>
                  <a:gd name="connsiteY20" fmla="*/ 307744 h 1441450"/>
                  <a:gd name="connsiteX21" fmla="*/ 226729 w 2189163"/>
                  <a:gd name="connsiteY21" fmla="*/ 329391 h 1441450"/>
                  <a:gd name="connsiteX22" fmla="*/ 202998 w 2189163"/>
                  <a:gd name="connsiteY22" fmla="*/ 353925 h 1441450"/>
                  <a:gd name="connsiteX23" fmla="*/ 182234 w 2189163"/>
                  <a:gd name="connsiteY23" fmla="*/ 377016 h 1441450"/>
                  <a:gd name="connsiteX24" fmla="*/ 162953 w 2189163"/>
                  <a:gd name="connsiteY24" fmla="*/ 402994 h 1441450"/>
                  <a:gd name="connsiteX25" fmla="*/ 145156 w 2189163"/>
                  <a:gd name="connsiteY25" fmla="*/ 428971 h 1441450"/>
                  <a:gd name="connsiteX26" fmla="*/ 130324 w 2189163"/>
                  <a:gd name="connsiteY26" fmla="*/ 454948 h 1441450"/>
                  <a:gd name="connsiteX27" fmla="*/ 116976 w 2189163"/>
                  <a:gd name="connsiteY27" fmla="*/ 480925 h 1441450"/>
                  <a:gd name="connsiteX28" fmla="*/ 106594 w 2189163"/>
                  <a:gd name="connsiteY28" fmla="*/ 508346 h 1441450"/>
                  <a:gd name="connsiteX29" fmla="*/ 97695 w 2189163"/>
                  <a:gd name="connsiteY29" fmla="*/ 535766 h 1441450"/>
                  <a:gd name="connsiteX30" fmla="*/ 91763 w 2189163"/>
                  <a:gd name="connsiteY30" fmla="*/ 564630 h 1441450"/>
                  <a:gd name="connsiteX31" fmla="*/ 87313 w 2189163"/>
                  <a:gd name="connsiteY31" fmla="*/ 593494 h 1441450"/>
                  <a:gd name="connsiteX32" fmla="*/ 87313 w 2189163"/>
                  <a:gd name="connsiteY32" fmla="*/ 622357 h 1441450"/>
                  <a:gd name="connsiteX33" fmla="*/ 87313 w 2189163"/>
                  <a:gd name="connsiteY33" fmla="*/ 649778 h 1441450"/>
                  <a:gd name="connsiteX34" fmla="*/ 91763 w 2189163"/>
                  <a:gd name="connsiteY34" fmla="*/ 677198 h 1441450"/>
                  <a:gd name="connsiteX35" fmla="*/ 96212 w 2189163"/>
                  <a:gd name="connsiteY35" fmla="*/ 704619 h 1441450"/>
                  <a:gd name="connsiteX36" fmla="*/ 103628 w 2189163"/>
                  <a:gd name="connsiteY36" fmla="*/ 732039 h 1441450"/>
                  <a:gd name="connsiteX37" fmla="*/ 114010 w 2189163"/>
                  <a:gd name="connsiteY37" fmla="*/ 758016 h 1441450"/>
                  <a:gd name="connsiteX38" fmla="*/ 125875 w 2189163"/>
                  <a:gd name="connsiteY38" fmla="*/ 783994 h 1441450"/>
                  <a:gd name="connsiteX39" fmla="*/ 146639 w 2189163"/>
                  <a:gd name="connsiteY39" fmla="*/ 821516 h 1441450"/>
                  <a:gd name="connsiteX40" fmla="*/ 173335 w 2189163"/>
                  <a:gd name="connsiteY40" fmla="*/ 859039 h 1441450"/>
                  <a:gd name="connsiteX41" fmla="*/ 204481 w 2189163"/>
                  <a:gd name="connsiteY41" fmla="*/ 893675 h 1441450"/>
                  <a:gd name="connsiteX42" fmla="*/ 240077 w 2189163"/>
                  <a:gd name="connsiteY42" fmla="*/ 928312 h 1441450"/>
                  <a:gd name="connsiteX43" fmla="*/ 280122 w 2189163"/>
                  <a:gd name="connsiteY43" fmla="*/ 961505 h 1441450"/>
                  <a:gd name="connsiteX44" fmla="*/ 309785 w 2189163"/>
                  <a:gd name="connsiteY44" fmla="*/ 984596 h 1441450"/>
                  <a:gd name="connsiteX45" fmla="*/ 375043 w 2189163"/>
                  <a:gd name="connsiteY45" fmla="*/ 1025005 h 1441450"/>
                  <a:gd name="connsiteX46" fmla="*/ 376526 w 2189163"/>
                  <a:gd name="connsiteY46" fmla="*/ 1023562 h 1441450"/>
                  <a:gd name="connsiteX47" fmla="*/ 121425 w 2189163"/>
                  <a:gd name="connsiteY47" fmla="*/ 1352607 h 1441450"/>
                  <a:gd name="connsiteX48" fmla="*/ 633110 w 2189163"/>
                  <a:gd name="connsiteY48" fmla="*/ 1134687 h 1441450"/>
                  <a:gd name="connsiteX49" fmla="*/ 699852 w 2189163"/>
                  <a:gd name="connsiteY49" fmla="*/ 1153448 h 1441450"/>
                  <a:gd name="connsiteX50" fmla="*/ 769559 w 2189163"/>
                  <a:gd name="connsiteY50" fmla="*/ 1169323 h 1441450"/>
                  <a:gd name="connsiteX51" fmla="*/ 842233 w 2189163"/>
                  <a:gd name="connsiteY51" fmla="*/ 1180869 h 1441450"/>
                  <a:gd name="connsiteX52" fmla="*/ 914907 w 2189163"/>
                  <a:gd name="connsiteY52" fmla="*/ 1190971 h 1441450"/>
                  <a:gd name="connsiteX53" fmla="*/ 989065 w 2189163"/>
                  <a:gd name="connsiteY53" fmla="*/ 1196744 h 1441450"/>
                  <a:gd name="connsiteX54" fmla="*/ 1064705 w 2189163"/>
                  <a:gd name="connsiteY54" fmla="*/ 1201073 h 1441450"/>
                  <a:gd name="connsiteX55" fmla="*/ 1109199 w 2189163"/>
                  <a:gd name="connsiteY55" fmla="*/ 1201073 h 1441450"/>
                  <a:gd name="connsiteX56" fmla="*/ 1161109 w 2189163"/>
                  <a:gd name="connsiteY56" fmla="*/ 1201073 h 1441450"/>
                  <a:gd name="connsiteX57" fmla="*/ 1211536 w 2189163"/>
                  <a:gd name="connsiteY57" fmla="*/ 1198187 h 1441450"/>
                  <a:gd name="connsiteX58" fmla="*/ 1260480 w 2189163"/>
                  <a:gd name="connsiteY58" fmla="*/ 1195300 h 1441450"/>
                  <a:gd name="connsiteX59" fmla="*/ 1309423 w 2189163"/>
                  <a:gd name="connsiteY59" fmla="*/ 1190971 h 1441450"/>
                  <a:gd name="connsiteX60" fmla="*/ 1358367 w 2189163"/>
                  <a:gd name="connsiteY60" fmla="*/ 1183755 h 1441450"/>
                  <a:gd name="connsiteX61" fmla="*/ 1404345 w 2189163"/>
                  <a:gd name="connsiteY61" fmla="*/ 1176539 h 1441450"/>
                  <a:gd name="connsiteX62" fmla="*/ 1451805 w 2189163"/>
                  <a:gd name="connsiteY62" fmla="*/ 1167880 h 1441450"/>
                  <a:gd name="connsiteX63" fmla="*/ 1496300 w 2189163"/>
                  <a:gd name="connsiteY63" fmla="*/ 1159221 h 1441450"/>
                  <a:gd name="connsiteX64" fmla="*/ 1540794 w 2189163"/>
                  <a:gd name="connsiteY64" fmla="*/ 1147675 h 1441450"/>
                  <a:gd name="connsiteX65" fmla="*/ 1583805 w 2189163"/>
                  <a:gd name="connsiteY65" fmla="*/ 1136130 h 1441450"/>
                  <a:gd name="connsiteX66" fmla="*/ 1626816 w 2189163"/>
                  <a:gd name="connsiteY66" fmla="*/ 1123141 h 1441450"/>
                  <a:gd name="connsiteX67" fmla="*/ 1666861 w 2189163"/>
                  <a:gd name="connsiteY67" fmla="*/ 1108709 h 1441450"/>
                  <a:gd name="connsiteX68" fmla="*/ 1705423 w 2189163"/>
                  <a:gd name="connsiteY68" fmla="*/ 1092834 h 1441450"/>
                  <a:gd name="connsiteX69" fmla="*/ 1781063 w 2189163"/>
                  <a:gd name="connsiteY69" fmla="*/ 1059641 h 1441450"/>
                  <a:gd name="connsiteX70" fmla="*/ 1815175 w 2189163"/>
                  <a:gd name="connsiteY70" fmla="*/ 1040880 h 1441450"/>
                  <a:gd name="connsiteX71" fmla="*/ 1849288 w 2189163"/>
                  <a:gd name="connsiteY71" fmla="*/ 1022119 h 1441450"/>
                  <a:gd name="connsiteX72" fmla="*/ 1881917 w 2189163"/>
                  <a:gd name="connsiteY72" fmla="*/ 1001914 h 1441450"/>
                  <a:gd name="connsiteX73" fmla="*/ 1911580 w 2189163"/>
                  <a:gd name="connsiteY73" fmla="*/ 981709 h 1441450"/>
                  <a:gd name="connsiteX74" fmla="*/ 1941243 w 2189163"/>
                  <a:gd name="connsiteY74" fmla="*/ 960062 h 1441450"/>
                  <a:gd name="connsiteX75" fmla="*/ 1967939 w 2189163"/>
                  <a:gd name="connsiteY75" fmla="*/ 938414 h 1441450"/>
                  <a:gd name="connsiteX76" fmla="*/ 1993153 w 2189163"/>
                  <a:gd name="connsiteY76" fmla="*/ 913880 h 1441450"/>
                  <a:gd name="connsiteX77" fmla="*/ 2015400 w 2189163"/>
                  <a:gd name="connsiteY77" fmla="*/ 890789 h 1441450"/>
                  <a:gd name="connsiteX78" fmla="*/ 2037647 w 2189163"/>
                  <a:gd name="connsiteY78" fmla="*/ 866255 h 1441450"/>
                  <a:gd name="connsiteX79" fmla="*/ 2056928 w 2189163"/>
                  <a:gd name="connsiteY79" fmla="*/ 841721 h 1441450"/>
                  <a:gd name="connsiteX80" fmla="*/ 2074726 w 2189163"/>
                  <a:gd name="connsiteY80" fmla="*/ 815744 h 1441450"/>
                  <a:gd name="connsiteX81" fmla="*/ 2089557 w 2189163"/>
                  <a:gd name="connsiteY81" fmla="*/ 789766 h 1441450"/>
                  <a:gd name="connsiteX82" fmla="*/ 2101422 w 2189163"/>
                  <a:gd name="connsiteY82" fmla="*/ 763789 h 1441450"/>
                  <a:gd name="connsiteX83" fmla="*/ 2113287 w 2189163"/>
                  <a:gd name="connsiteY83" fmla="*/ 734925 h 1441450"/>
                  <a:gd name="connsiteX84" fmla="*/ 2120703 w 2189163"/>
                  <a:gd name="connsiteY84" fmla="*/ 707505 h 1441450"/>
                  <a:gd name="connsiteX85" fmla="*/ 2128119 w 2189163"/>
                  <a:gd name="connsiteY85" fmla="*/ 680084 h 1441450"/>
                  <a:gd name="connsiteX86" fmla="*/ 2131085 w 2189163"/>
                  <a:gd name="connsiteY86" fmla="*/ 651221 h 1441450"/>
                  <a:gd name="connsiteX87" fmla="*/ 2132568 w 2189163"/>
                  <a:gd name="connsiteY87" fmla="*/ 622357 h 1441450"/>
                  <a:gd name="connsiteX88" fmla="*/ 2131085 w 2189163"/>
                  <a:gd name="connsiteY88" fmla="*/ 593494 h 1441450"/>
                  <a:gd name="connsiteX89" fmla="*/ 2128119 w 2189163"/>
                  <a:gd name="connsiteY89" fmla="*/ 564630 h 1441450"/>
                  <a:gd name="connsiteX90" fmla="*/ 2120703 w 2189163"/>
                  <a:gd name="connsiteY90" fmla="*/ 535766 h 1441450"/>
                  <a:gd name="connsiteX91" fmla="*/ 2113287 w 2189163"/>
                  <a:gd name="connsiteY91" fmla="*/ 508346 h 1441450"/>
                  <a:gd name="connsiteX92" fmla="*/ 2101422 w 2189163"/>
                  <a:gd name="connsiteY92" fmla="*/ 480925 h 1441450"/>
                  <a:gd name="connsiteX93" fmla="*/ 2089557 w 2189163"/>
                  <a:gd name="connsiteY93" fmla="*/ 454948 h 1441450"/>
                  <a:gd name="connsiteX94" fmla="*/ 2074726 w 2189163"/>
                  <a:gd name="connsiteY94" fmla="*/ 428971 h 1441450"/>
                  <a:gd name="connsiteX95" fmla="*/ 2056928 w 2189163"/>
                  <a:gd name="connsiteY95" fmla="*/ 402994 h 1441450"/>
                  <a:gd name="connsiteX96" fmla="*/ 2037647 w 2189163"/>
                  <a:gd name="connsiteY96" fmla="*/ 377016 h 1441450"/>
                  <a:gd name="connsiteX97" fmla="*/ 2015400 w 2189163"/>
                  <a:gd name="connsiteY97" fmla="*/ 353925 h 1441450"/>
                  <a:gd name="connsiteX98" fmla="*/ 1993153 w 2189163"/>
                  <a:gd name="connsiteY98" fmla="*/ 329391 h 1441450"/>
                  <a:gd name="connsiteX99" fmla="*/ 1967939 w 2189163"/>
                  <a:gd name="connsiteY99" fmla="*/ 307744 h 1441450"/>
                  <a:gd name="connsiteX100" fmla="*/ 1941243 w 2189163"/>
                  <a:gd name="connsiteY100" fmla="*/ 284653 h 1441450"/>
                  <a:gd name="connsiteX101" fmla="*/ 1911580 w 2189163"/>
                  <a:gd name="connsiteY101" fmla="*/ 263005 h 1441450"/>
                  <a:gd name="connsiteX102" fmla="*/ 1881917 w 2189163"/>
                  <a:gd name="connsiteY102" fmla="*/ 242800 h 1441450"/>
                  <a:gd name="connsiteX103" fmla="*/ 1849288 w 2189163"/>
                  <a:gd name="connsiteY103" fmla="*/ 222596 h 1441450"/>
                  <a:gd name="connsiteX104" fmla="*/ 1815175 w 2189163"/>
                  <a:gd name="connsiteY104" fmla="*/ 202391 h 1441450"/>
                  <a:gd name="connsiteX105" fmla="*/ 1781063 w 2189163"/>
                  <a:gd name="connsiteY105" fmla="*/ 185073 h 1441450"/>
                  <a:gd name="connsiteX106" fmla="*/ 1705423 w 2189163"/>
                  <a:gd name="connsiteY106" fmla="*/ 151880 h 1441450"/>
                  <a:gd name="connsiteX107" fmla="*/ 1666861 w 2189163"/>
                  <a:gd name="connsiteY107" fmla="*/ 137448 h 1441450"/>
                  <a:gd name="connsiteX108" fmla="*/ 1626816 w 2189163"/>
                  <a:gd name="connsiteY108" fmla="*/ 123016 h 1441450"/>
                  <a:gd name="connsiteX109" fmla="*/ 1583805 w 2189163"/>
                  <a:gd name="connsiteY109" fmla="*/ 108584 h 1441450"/>
                  <a:gd name="connsiteX110" fmla="*/ 1540794 w 2189163"/>
                  <a:gd name="connsiteY110" fmla="*/ 97039 h 1441450"/>
                  <a:gd name="connsiteX111" fmla="*/ 1496300 w 2189163"/>
                  <a:gd name="connsiteY111" fmla="*/ 85494 h 1441450"/>
                  <a:gd name="connsiteX112" fmla="*/ 1451805 w 2189163"/>
                  <a:gd name="connsiteY112" fmla="*/ 76834 h 1441450"/>
                  <a:gd name="connsiteX113" fmla="*/ 1404345 w 2189163"/>
                  <a:gd name="connsiteY113" fmla="*/ 68175 h 1441450"/>
                  <a:gd name="connsiteX114" fmla="*/ 1358367 w 2189163"/>
                  <a:gd name="connsiteY114" fmla="*/ 60959 h 1441450"/>
                  <a:gd name="connsiteX115" fmla="*/ 1309423 w 2189163"/>
                  <a:gd name="connsiteY115" fmla="*/ 55187 h 1441450"/>
                  <a:gd name="connsiteX116" fmla="*/ 1260480 w 2189163"/>
                  <a:gd name="connsiteY116" fmla="*/ 49414 h 1441450"/>
                  <a:gd name="connsiteX117" fmla="*/ 1211536 w 2189163"/>
                  <a:gd name="connsiteY117" fmla="*/ 46528 h 1441450"/>
                  <a:gd name="connsiteX118" fmla="*/ 1161109 w 2189163"/>
                  <a:gd name="connsiteY118" fmla="*/ 43641 h 1441450"/>
                  <a:gd name="connsiteX119" fmla="*/ 1093788 w 2189163"/>
                  <a:gd name="connsiteY119" fmla="*/ 0 h 1441450"/>
                  <a:gd name="connsiteX120" fmla="*/ 1149350 w 2189163"/>
                  <a:gd name="connsiteY120" fmla="*/ 1588 h 1441450"/>
                  <a:gd name="connsiteX121" fmla="*/ 1203325 w 2189163"/>
                  <a:gd name="connsiteY121" fmla="*/ 4763 h 1441450"/>
                  <a:gd name="connsiteX122" fmla="*/ 1255713 w 2189163"/>
                  <a:gd name="connsiteY122" fmla="*/ 7938 h 1441450"/>
                  <a:gd name="connsiteX123" fmla="*/ 1308100 w 2189163"/>
                  <a:gd name="connsiteY123" fmla="*/ 14288 h 1441450"/>
                  <a:gd name="connsiteX124" fmla="*/ 1360488 w 2189163"/>
                  <a:gd name="connsiteY124" fmla="*/ 20638 h 1441450"/>
                  <a:gd name="connsiteX125" fmla="*/ 1409701 w 2189163"/>
                  <a:gd name="connsiteY125" fmla="*/ 28575 h 1441450"/>
                  <a:gd name="connsiteX126" fmla="*/ 1460501 w 2189163"/>
                  <a:gd name="connsiteY126" fmla="*/ 38100 h 1441450"/>
                  <a:gd name="connsiteX127" fmla="*/ 1508126 w 2189163"/>
                  <a:gd name="connsiteY127" fmla="*/ 47625 h 1441450"/>
                  <a:gd name="connsiteX128" fmla="*/ 1555751 w 2189163"/>
                  <a:gd name="connsiteY128" fmla="*/ 60325 h 1441450"/>
                  <a:gd name="connsiteX129" fmla="*/ 1601788 w 2189163"/>
                  <a:gd name="connsiteY129" fmla="*/ 73025 h 1441450"/>
                  <a:gd name="connsiteX130" fmla="*/ 1647826 w 2189163"/>
                  <a:gd name="connsiteY130" fmla="*/ 88900 h 1441450"/>
                  <a:gd name="connsiteX131" fmla="*/ 1690688 w 2189163"/>
                  <a:gd name="connsiteY131" fmla="*/ 104775 h 1441450"/>
                  <a:gd name="connsiteX132" fmla="*/ 1731963 w 2189163"/>
                  <a:gd name="connsiteY132" fmla="*/ 120650 h 1441450"/>
                  <a:gd name="connsiteX133" fmla="*/ 1812926 w 2189163"/>
                  <a:gd name="connsiteY133" fmla="*/ 157163 h 1441450"/>
                  <a:gd name="connsiteX134" fmla="*/ 1849438 w 2189163"/>
                  <a:gd name="connsiteY134" fmla="*/ 176213 h 1441450"/>
                  <a:gd name="connsiteX135" fmla="*/ 1885951 w 2189163"/>
                  <a:gd name="connsiteY135" fmla="*/ 198438 h 1441450"/>
                  <a:gd name="connsiteX136" fmla="*/ 1920876 w 2189163"/>
                  <a:gd name="connsiteY136" fmla="*/ 220663 h 1441450"/>
                  <a:gd name="connsiteX137" fmla="*/ 1952626 w 2189163"/>
                  <a:gd name="connsiteY137" fmla="*/ 242888 h 1441450"/>
                  <a:gd name="connsiteX138" fmla="*/ 1984376 w 2189163"/>
                  <a:gd name="connsiteY138" fmla="*/ 266700 h 1441450"/>
                  <a:gd name="connsiteX139" fmla="*/ 2012951 w 2189163"/>
                  <a:gd name="connsiteY139" fmla="*/ 292100 h 1441450"/>
                  <a:gd name="connsiteX140" fmla="*/ 2039938 w 2189163"/>
                  <a:gd name="connsiteY140" fmla="*/ 315913 h 1441450"/>
                  <a:gd name="connsiteX141" fmla="*/ 2063751 w 2189163"/>
                  <a:gd name="connsiteY141" fmla="*/ 342900 h 1441450"/>
                  <a:gd name="connsiteX142" fmla="*/ 2087563 w 2189163"/>
                  <a:gd name="connsiteY142" fmla="*/ 368300 h 1441450"/>
                  <a:gd name="connsiteX143" fmla="*/ 2108201 w 2189163"/>
                  <a:gd name="connsiteY143" fmla="*/ 396875 h 1441450"/>
                  <a:gd name="connsiteX144" fmla="*/ 2127251 w 2189163"/>
                  <a:gd name="connsiteY144" fmla="*/ 425450 h 1441450"/>
                  <a:gd name="connsiteX145" fmla="*/ 2143126 w 2189163"/>
                  <a:gd name="connsiteY145" fmla="*/ 454025 h 1441450"/>
                  <a:gd name="connsiteX146" fmla="*/ 2155826 w 2189163"/>
                  <a:gd name="connsiteY146" fmla="*/ 482600 h 1441450"/>
                  <a:gd name="connsiteX147" fmla="*/ 2168526 w 2189163"/>
                  <a:gd name="connsiteY147" fmla="*/ 512763 h 1441450"/>
                  <a:gd name="connsiteX148" fmla="*/ 2176463 w 2189163"/>
                  <a:gd name="connsiteY148" fmla="*/ 542925 h 1441450"/>
                  <a:gd name="connsiteX149" fmla="*/ 2184401 w 2189163"/>
                  <a:gd name="connsiteY149" fmla="*/ 574675 h 1441450"/>
                  <a:gd name="connsiteX150" fmla="*/ 2187576 w 2189163"/>
                  <a:gd name="connsiteY150" fmla="*/ 606425 h 1441450"/>
                  <a:gd name="connsiteX151" fmla="*/ 2189163 w 2189163"/>
                  <a:gd name="connsiteY151" fmla="*/ 638175 h 1441450"/>
                  <a:gd name="connsiteX152" fmla="*/ 2187576 w 2189163"/>
                  <a:gd name="connsiteY152" fmla="*/ 669925 h 1441450"/>
                  <a:gd name="connsiteX153" fmla="*/ 2184401 w 2189163"/>
                  <a:gd name="connsiteY153" fmla="*/ 701675 h 1441450"/>
                  <a:gd name="connsiteX154" fmla="*/ 2176463 w 2189163"/>
                  <a:gd name="connsiteY154" fmla="*/ 731838 h 1441450"/>
                  <a:gd name="connsiteX155" fmla="*/ 2168526 w 2189163"/>
                  <a:gd name="connsiteY155" fmla="*/ 762000 h 1441450"/>
                  <a:gd name="connsiteX156" fmla="*/ 2155826 w 2189163"/>
                  <a:gd name="connsiteY156" fmla="*/ 793750 h 1441450"/>
                  <a:gd name="connsiteX157" fmla="*/ 2143126 w 2189163"/>
                  <a:gd name="connsiteY157" fmla="*/ 822325 h 1441450"/>
                  <a:gd name="connsiteX158" fmla="*/ 2127251 w 2189163"/>
                  <a:gd name="connsiteY158" fmla="*/ 850900 h 1441450"/>
                  <a:gd name="connsiteX159" fmla="*/ 2108201 w 2189163"/>
                  <a:gd name="connsiteY159" fmla="*/ 879475 h 1441450"/>
                  <a:gd name="connsiteX160" fmla="*/ 2087563 w 2189163"/>
                  <a:gd name="connsiteY160" fmla="*/ 906463 h 1441450"/>
                  <a:gd name="connsiteX161" fmla="*/ 2063751 w 2189163"/>
                  <a:gd name="connsiteY161" fmla="*/ 933450 h 1441450"/>
                  <a:gd name="connsiteX162" fmla="*/ 2039938 w 2189163"/>
                  <a:gd name="connsiteY162" fmla="*/ 958850 h 1441450"/>
                  <a:gd name="connsiteX163" fmla="*/ 2012951 w 2189163"/>
                  <a:gd name="connsiteY163" fmla="*/ 985838 h 1441450"/>
                  <a:gd name="connsiteX164" fmla="*/ 1984376 w 2189163"/>
                  <a:gd name="connsiteY164" fmla="*/ 1009650 h 1441450"/>
                  <a:gd name="connsiteX165" fmla="*/ 1952626 w 2189163"/>
                  <a:gd name="connsiteY165" fmla="*/ 1033463 h 1441450"/>
                  <a:gd name="connsiteX166" fmla="*/ 1920876 w 2189163"/>
                  <a:gd name="connsiteY166" fmla="*/ 1055688 h 1441450"/>
                  <a:gd name="connsiteX167" fmla="*/ 1885951 w 2189163"/>
                  <a:gd name="connsiteY167" fmla="*/ 1077913 h 1441450"/>
                  <a:gd name="connsiteX168" fmla="*/ 1849438 w 2189163"/>
                  <a:gd name="connsiteY168" fmla="*/ 1098550 h 1441450"/>
                  <a:gd name="connsiteX169" fmla="*/ 1812926 w 2189163"/>
                  <a:gd name="connsiteY169" fmla="*/ 1119188 h 1441450"/>
                  <a:gd name="connsiteX170" fmla="*/ 1731963 w 2189163"/>
                  <a:gd name="connsiteY170" fmla="*/ 1155700 h 1441450"/>
                  <a:gd name="connsiteX171" fmla="*/ 1690688 w 2189163"/>
                  <a:gd name="connsiteY171" fmla="*/ 1173163 h 1441450"/>
                  <a:gd name="connsiteX172" fmla="*/ 1647826 w 2189163"/>
                  <a:gd name="connsiteY172" fmla="*/ 1189038 h 1441450"/>
                  <a:gd name="connsiteX173" fmla="*/ 1601788 w 2189163"/>
                  <a:gd name="connsiteY173" fmla="*/ 1203325 h 1441450"/>
                  <a:gd name="connsiteX174" fmla="*/ 1555751 w 2189163"/>
                  <a:gd name="connsiteY174" fmla="*/ 1216025 h 1441450"/>
                  <a:gd name="connsiteX175" fmla="*/ 1508126 w 2189163"/>
                  <a:gd name="connsiteY175" fmla="*/ 1228725 h 1441450"/>
                  <a:gd name="connsiteX176" fmla="*/ 1460501 w 2189163"/>
                  <a:gd name="connsiteY176" fmla="*/ 1238250 h 1441450"/>
                  <a:gd name="connsiteX177" fmla="*/ 1409701 w 2189163"/>
                  <a:gd name="connsiteY177" fmla="*/ 1247775 h 1441450"/>
                  <a:gd name="connsiteX178" fmla="*/ 1360488 w 2189163"/>
                  <a:gd name="connsiteY178" fmla="*/ 1255713 h 1441450"/>
                  <a:gd name="connsiteX179" fmla="*/ 1308100 w 2189163"/>
                  <a:gd name="connsiteY179" fmla="*/ 1263650 h 1441450"/>
                  <a:gd name="connsiteX180" fmla="*/ 1255713 w 2189163"/>
                  <a:gd name="connsiteY180" fmla="*/ 1268413 h 1441450"/>
                  <a:gd name="connsiteX181" fmla="*/ 1203325 w 2189163"/>
                  <a:gd name="connsiteY181" fmla="*/ 1271588 h 1441450"/>
                  <a:gd name="connsiteX182" fmla="*/ 1149350 w 2189163"/>
                  <a:gd name="connsiteY182" fmla="*/ 1274763 h 1441450"/>
                  <a:gd name="connsiteX183" fmla="*/ 1093788 w 2189163"/>
                  <a:gd name="connsiteY183" fmla="*/ 1274763 h 1441450"/>
                  <a:gd name="connsiteX184" fmla="*/ 1046163 w 2189163"/>
                  <a:gd name="connsiteY184" fmla="*/ 1274763 h 1441450"/>
                  <a:gd name="connsiteX185" fmla="*/ 965200 w 2189163"/>
                  <a:gd name="connsiteY185" fmla="*/ 1270000 h 1441450"/>
                  <a:gd name="connsiteX186" fmla="*/ 885825 w 2189163"/>
                  <a:gd name="connsiteY186" fmla="*/ 1263650 h 1441450"/>
                  <a:gd name="connsiteX187" fmla="*/ 808038 w 2189163"/>
                  <a:gd name="connsiteY187" fmla="*/ 1252538 h 1441450"/>
                  <a:gd name="connsiteX188" fmla="*/ 730250 w 2189163"/>
                  <a:gd name="connsiteY188" fmla="*/ 1239838 h 1441450"/>
                  <a:gd name="connsiteX189" fmla="*/ 655638 w 2189163"/>
                  <a:gd name="connsiteY189" fmla="*/ 1222375 h 1441450"/>
                  <a:gd name="connsiteX190" fmla="*/ 584200 w 2189163"/>
                  <a:gd name="connsiteY190" fmla="*/ 1201738 h 1441450"/>
                  <a:gd name="connsiteX191" fmla="*/ 36513 w 2189163"/>
                  <a:gd name="connsiteY191" fmla="*/ 1441450 h 1441450"/>
                  <a:gd name="connsiteX192" fmla="*/ 309563 w 2189163"/>
                  <a:gd name="connsiteY192" fmla="*/ 1079500 h 1441450"/>
                  <a:gd name="connsiteX193" fmla="*/ 307975 w 2189163"/>
                  <a:gd name="connsiteY193" fmla="*/ 1081088 h 1441450"/>
                  <a:gd name="connsiteX194" fmla="*/ 238125 w 2189163"/>
                  <a:gd name="connsiteY194" fmla="*/ 1036638 h 1441450"/>
                  <a:gd name="connsiteX195" fmla="*/ 206375 w 2189163"/>
                  <a:gd name="connsiteY195" fmla="*/ 1011238 h 1441450"/>
                  <a:gd name="connsiteX196" fmla="*/ 163513 w 2189163"/>
                  <a:gd name="connsiteY196" fmla="*/ 974725 h 1441450"/>
                  <a:gd name="connsiteX197" fmla="*/ 125413 w 2189163"/>
                  <a:gd name="connsiteY197" fmla="*/ 936625 h 1441450"/>
                  <a:gd name="connsiteX198" fmla="*/ 92075 w 2189163"/>
                  <a:gd name="connsiteY198" fmla="*/ 898525 h 1441450"/>
                  <a:gd name="connsiteX199" fmla="*/ 63500 w 2189163"/>
                  <a:gd name="connsiteY199" fmla="*/ 857250 h 1441450"/>
                  <a:gd name="connsiteX200" fmla="*/ 41275 w 2189163"/>
                  <a:gd name="connsiteY200" fmla="*/ 815975 h 1441450"/>
                  <a:gd name="connsiteX201" fmla="*/ 28575 w 2189163"/>
                  <a:gd name="connsiteY201" fmla="*/ 787400 h 1441450"/>
                  <a:gd name="connsiteX202" fmla="*/ 17463 w 2189163"/>
                  <a:gd name="connsiteY202" fmla="*/ 758825 h 1441450"/>
                  <a:gd name="connsiteX203" fmla="*/ 9525 w 2189163"/>
                  <a:gd name="connsiteY203" fmla="*/ 728663 h 1441450"/>
                  <a:gd name="connsiteX204" fmla="*/ 4763 w 2189163"/>
                  <a:gd name="connsiteY204" fmla="*/ 698500 h 1441450"/>
                  <a:gd name="connsiteX205" fmla="*/ 0 w 2189163"/>
                  <a:gd name="connsiteY205" fmla="*/ 668338 h 1441450"/>
                  <a:gd name="connsiteX206" fmla="*/ 0 w 2189163"/>
                  <a:gd name="connsiteY206" fmla="*/ 638175 h 1441450"/>
                  <a:gd name="connsiteX207" fmla="*/ 0 w 2189163"/>
                  <a:gd name="connsiteY207" fmla="*/ 606425 h 1441450"/>
                  <a:gd name="connsiteX208" fmla="*/ 4763 w 2189163"/>
                  <a:gd name="connsiteY208" fmla="*/ 574675 h 1441450"/>
                  <a:gd name="connsiteX209" fmla="*/ 11113 w 2189163"/>
                  <a:gd name="connsiteY209" fmla="*/ 542925 h 1441450"/>
                  <a:gd name="connsiteX210" fmla="*/ 20638 w 2189163"/>
                  <a:gd name="connsiteY210" fmla="*/ 512763 h 1441450"/>
                  <a:gd name="connsiteX211" fmla="*/ 31750 w 2189163"/>
                  <a:gd name="connsiteY211" fmla="*/ 482600 h 1441450"/>
                  <a:gd name="connsiteX212" fmla="*/ 46038 w 2189163"/>
                  <a:gd name="connsiteY212" fmla="*/ 454025 h 1441450"/>
                  <a:gd name="connsiteX213" fmla="*/ 61913 w 2189163"/>
                  <a:gd name="connsiteY213" fmla="*/ 425450 h 1441450"/>
                  <a:gd name="connsiteX214" fmla="*/ 80963 w 2189163"/>
                  <a:gd name="connsiteY214" fmla="*/ 396875 h 1441450"/>
                  <a:gd name="connsiteX215" fmla="*/ 101600 w 2189163"/>
                  <a:gd name="connsiteY215" fmla="*/ 368300 h 1441450"/>
                  <a:gd name="connsiteX216" fmla="*/ 123825 w 2189163"/>
                  <a:gd name="connsiteY216" fmla="*/ 342900 h 1441450"/>
                  <a:gd name="connsiteX217" fmla="*/ 149225 w 2189163"/>
                  <a:gd name="connsiteY217" fmla="*/ 315913 h 1441450"/>
                  <a:gd name="connsiteX218" fmla="*/ 176213 w 2189163"/>
                  <a:gd name="connsiteY218" fmla="*/ 292100 h 1441450"/>
                  <a:gd name="connsiteX219" fmla="*/ 204788 w 2189163"/>
                  <a:gd name="connsiteY219" fmla="*/ 266700 h 1441450"/>
                  <a:gd name="connsiteX220" fmla="*/ 234950 w 2189163"/>
                  <a:gd name="connsiteY220" fmla="*/ 242888 h 1441450"/>
                  <a:gd name="connsiteX221" fmla="*/ 268288 w 2189163"/>
                  <a:gd name="connsiteY221" fmla="*/ 220663 h 1441450"/>
                  <a:gd name="connsiteX222" fmla="*/ 301625 w 2189163"/>
                  <a:gd name="connsiteY222" fmla="*/ 198438 h 1441450"/>
                  <a:gd name="connsiteX223" fmla="*/ 338138 w 2189163"/>
                  <a:gd name="connsiteY223" fmla="*/ 176213 h 1441450"/>
                  <a:gd name="connsiteX224" fmla="*/ 376238 w 2189163"/>
                  <a:gd name="connsiteY224" fmla="*/ 157163 h 1441450"/>
                  <a:gd name="connsiteX225" fmla="*/ 455613 w 2189163"/>
                  <a:gd name="connsiteY225" fmla="*/ 120650 h 1441450"/>
                  <a:gd name="connsiteX226" fmla="*/ 498475 w 2189163"/>
                  <a:gd name="connsiteY226" fmla="*/ 104775 h 1441450"/>
                  <a:gd name="connsiteX227" fmla="*/ 541338 w 2189163"/>
                  <a:gd name="connsiteY227" fmla="*/ 88900 h 1441450"/>
                  <a:gd name="connsiteX228" fmla="*/ 585788 w 2189163"/>
                  <a:gd name="connsiteY228" fmla="*/ 73025 h 1441450"/>
                  <a:gd name="connsiteX229" fmla="*/ 633413 w 2189163"/>
                  <a:gd name="connsiteY229" fmla="*/ 60325 h 1441450"/>
                  <a:gd name="connsiteX230" fmla="*/ 679450 w 2189163"/>
                  <a:gd name="connsiteY230" fmla="*/ 47625 h 1441450"/>
                  <a:gd name="connsiteX231" fmla="*/ 728663 w 2189163"/>
                  <a:gd name="connsiteY231" fmla="*/ 38100 h 1441450"/>
                  <a:gd name="connsiteX232" fmla="*/ 777875 w 2189163"/>
                  <a:gd name="connsiteY232" fmla="*/ 28575 h 1441450"/>
                  <a:gd name="connsiteX233" fmla="*/ 828675 w 2189163"/>
                  <a:gd name="connsiteY233" fmla="*/ 20638 h 1441450"/>
                  <a:gd name="connsiteX234" fmla="*/ 879475 w 2189163"/>
                  <a:gd name="connsiteY234" fmla="*/ 14288 h 1441450"/>
                  <a:gd name="connsiteX235" fmla="*/ 931863 w 2189163"/>
                  <a:gd name="connsiteY235" fmla="*/ 7938 h 1441450"/>
                  <a:gd name="connsiteX236" fmla="*/ 985838 w 2189163"/>
                  <a:gd name="connsiteY236" fmla="*/ 4763 h 1441450"/>
                  <a:gd name="connsiteX237" fmla="*/ 1039813 w 2189163"/>
                  <a:gd name="connsiteY237" fmla="*/ 1588 h 144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189163" h="1441450">
                    <a:moveTo>
                      <a:pt x="1109199" y="42198"/>
                    </a:moveTo>
                    <a:lnTo>
                      <a:pt x="1058772" y="43641"/>
                    </a:lnTo>
                    <a:lnTo>
                      <a:pt x="1008345" y="46528"/>
                    </a:lnTo>
                    <a:lnTo>
                      <a:pt x="957919" y="49414"/>
                    </a:lnTo>
                    <a:lnTo>
                      <a:pt x="908975" y="55187"/>
                    </a:lnTo>
                    <a:lnTo>
                      <a:pt x="861514" y="60959"/>
                    </a:lnTo>
                    <a:lnTo>
                      <a:pt x="814054" y="68175"/>
                    </a:lnTo>
                    <a:lnTo>
                      <a:pt x="768076" y="76834"/>
                    </a:lnTo>
                    <a:lnTo>
                      <a:pt x="722099" y="85494"/>
                    </a:lnTo>
                    <a:lnTo>
                      <a:pt x="679088" y="97039"/>
                    </a:lnTo>
                    <a:lnTo>
                      <a:pt x="634593" y="108584"/>
                    </a:lnTo>
                    <a:lnTo>
                      <a:pt x="593065" y="123016"/>
                    </a:lnTo>
                    <a:lnTo>
                      <a:pt x="553020" y="137448"/>
                    </a:lnTo>
                    <a:lnTo>
                      <a:pt x="512975" y="151880"/>
                    </a:lnTo>
                    <a:lnTo>
                      <a:pt x="438818" y="185073"/>
                    </a:lnTo>
                    <a:lnTo>
                      <a:pt x="403223" y="202391"/>
                    </a:lnTo>
                    <a:lnTo>
                      <a:pt x="369111" y="222596"/>
                    </a:lnTo>
                    <a:lnTo>
                      <a:pt x="337965" y="242800"/>
                    </a:lnTo>
                    <a:lnTo>
                      <a:pt x="306818" y="263005"/>
                    </a:lnTo>
                    <a:lnTo>
                      <a:pt x="278639" y="284653"/>
                    </a:lnTo>
                    <a:lnTo>
                      <a:pt x="251942" y="307744"/>
                    </a:lnTo>
                    <a:lnTo>
                      <a:pt x="226729" y="329391"/>
                    </a:lnTo>
                    <a:lnTo>
                      <a:pt x="202998" y="353925"/>
                    </a:lnTo>
                    <a:lnTo>
                      <a:pt x="182234" y="377016"/>
                    </a:lnTo>
                    <a:lnTo>
                      <a:pt x="162953" y="402994"/>
                    </a:lnTo>
                    <a:lnTo>
                      <a:pt x="145156" y="428971"/>
                    </a:lnTo>
                    <a:lnTo>
                      <a:pt x="130324" y="454948"/>
                    </a:lnTo>
                    <a:lnTo>
                      <a:pt x="116976" y="480925"/>
                    </a:lnTo>
                    <a:lnTo>
                      <a:pt x="106594" y="508346"/>
                    </a:lnTo>
                    <a:lnTo>
                      <a:pt x="97695" y="535766"/>
                    </a:lnTo>
                    <a:lnTo>
                      <a:pt x="91763" y="564630"/>
                    </a:lnTo>
                    <a:lnTo>
                      <a:pt x="87313" y="593494"/>
                    </a:lnTo>
                    <a:lnTo>
                      <a:pt x="87313" y="622357"/>
                    </a:lnTo>
                    <a:lnTo>
                      <a:pt x="87313" y="649778"/>
                    </a:lnTo>
                    <a:lnTo>
                      <a:pt x="91763" y="677198"/>
                    </a:lnTo>
                    <a:lnTo>
                      <a:pt x="96212" y="704619"/>
                    </a:lnTo>
                    <a:lnTo>
                      <a:pt x="103628" y="732039"/>
                    </a:lnTo>
                    <a:lnTo>
                      <a:pt x="114010" y="758016"/>
                    </a:lnTo>
                    <a:lnTo>
                      <a:pt x="125875" y="783994"/>
                    </a:lnTo>
                    <a:lnTo>
                      <a:pt x="146639" y="821516"/>
                    </a:lnTo>
                    <a:lnTo>
                      <a:pt x="173335" y="859039"/>
                    </a:lnTo>
                    <a:lnTo>
                      <a:pt x="204481" y="893675"/>
                    </a:lnTo>
                    <a:lnTo>
                      <a:pt x="240077" y="928312"/>
                    </a:lnTo>
                    <a:lnTo>
                      <a:pt x="280122" y="961505"/>
                    </a:lnTo>
                    <a:lnTo>
                      <a:pt x="309785" y="984596"/>
                    </a:lnTo>
                    <a:lnTo>
                      <a:pt x="375043" y="1025005"/>
                    </a:lnTo>
                    <a:lnTo>
                      <a:pt x="376526" y="1023562"/>
                    </a:lnTo>
                    <a:lnTo>
                      <a:pt x="121425" y="1352607"/>
                    </a:lnTo>
                    <a:lnTo>
                      <a:pt x="633110" y="1134687"/>
                    </a:lnTo>
                    <a:lnTo>
                      <a:pt x="699852" y="1153448"/>
                    </a:lnTo>
                    <a:lnTo>
                      <a:pt x="769559" y="1169323"/>
                    </a:lnTo>
                    <a:lnTo>
                      <a:pt x="842233" y="1180869"/>
                    </a:lnTo>
                    <a:lnTo>
                      <a:pt x="914907" y="1190971"/>
                    </a:lnTo>
                    <a:lnTo>
                      <a:pt x="989065" y="1196744"/>
                    </a:lnTo>
                    <a:lnTo>
                      <a:pt x="1064705" y="1201073"/>
                    </a:lnTo>
                    <a:lnTo>
                      <a:pt x="1109199" y="1201073"/>
                    </a:lnTo>
                    <a:lnTo>
                      <a:pt x="1161109" y="1201073"/>
                    </a:lnTo>
                    <a:lnTo>
                      <a:pt x="1211536" y="1198187"/>
                    </a:lnTo>
                    <a:lnTo>
                      <a:pt x="1260480" y="1195300"/>
                    </a:lnTo>
                    <a:lnTo>
                      <a:pt x="1309423" y="1190971"/>
                    </a:lnTo>
                    <a:lnTo>
                      <a:pt x="1358367" y="1183755"/>
                    </a:lnTo>
                    <a:lnTo>
                      <a:pt x="1404345" y="1176539"/>
                    </a:lnTo>
                    <a:lnTo>
                      <a:pt x="1451805" y="1167880"/>
                    </a:lnTo>
                    <a:lnTo>
                      <a:pt x="1496300" y="1159221"/>
                    </a:lnTo>
                    <a:lnTo>
                      <a:pt x="1540794" y="1147675"/>
                    </a:lnTo>
                    <a:lnTo>
                      <a:pt x="1583805" y="1136130"/>
                    </a:lnTo>
                    <a:lnTo>
                      <a:pt x="1626816" y="1123141"/>
                    </a:lnTo>
                    <a:lnTo>
                      <a:pt x="1666861" y="1108709"/>
                    </a:lnTo>
                    <a:lnTo>
                      <a:pt x="1705423" y="1092834"/>
                    </a:lnTo>
                    <a:lnTo>
                      <a:pt x="1781063" y="1059641"/>
                    </a:lnTo>
                    <a:lnTo>
                      <a:pt x="1815175" y="1040880"/>
                    </a:lnTo>
                    <a:lnTo>
                      <a:pt x="1849288" y="1022119"/>
                    </a:lnTo>
                    <a:lnTo>
                      <a:pt x="1881917" y="1001914"/>
                    </a:lnTo>
                    <a:lnTo>
                      <a:pt x="1911580" y="981709"/>
                    </a:lnTo>
                    <a:lnTo>
                      <a:pt x="1941243" y="960062"/>
                    </a:lnTo>
                    <a:lnTo>
                      <a:pt x="1967939" y="938414"/>
                    </a:lnTo>
                    <a:lnTo>
                      <a:pt x="1993153" y="913880"/>
                    </a:lnTo>
                    <a:lnTo>
                      <a:pt x="2015400" y="890789"/>
                    </a:lnTo>
                    <a:lnTo>
                      <a:pt x="2037647" y="866255"/>
                    </a:lnTo>
                    <a:lnTo>
                      <a:pt x="2056928" y="841721"/>
                    </a:lnTo>
                    <a:lnTo>
                      <a:pt x="2074726" y="815744"/>
                    </a:lnTo>
                    <a:lnTo>
                      <a:pt x="2089557" y="789766"/>
                    </a:lnTo>
                    <a:lnTo>
                      <a:pt x="2101422" y="763789"/>
                    </a:lnTo>
                    <a:lnTo>
                      <a:pt x="2113287" y="734925"/>
                    </a:lnTo>
                    <a:lnTo>
                      <a:pt x="2120703" y="707505"/>
                    </a:lnTo>
                    <a:lnTo>
                      <a:pt x="2128119" y="680084"/>
                    </a:lnTo>
                    <a:lnTo>
                      <a:pt x="2131085" y="651221"/>
                    </a:lnTo>
                    <a:lnTo>
                      <a:pt x="2132568" y="622357"/>
                    </a:lnTo>
                    <a:lnTo>
                      <a:pt x="2131085" y="593494"/>
                    </a:lnTo>
                    <a:lnTo>
                      <a:pt x="2128119" y="564630"/>
                    </a:lnTo>
                    <a:lnTo>
                      <a:pt x="2120703" y="535766"/>
                    </a:lnTo>
                    <a:lnTo>
                      <a:pt x="2113287" y="508346"/>
                    </a:lnTo>
                    <a:lnTo>
                      <a:pt x="2101422" y="480925"/>
                    </a:lnTo>
                    <a:lnTo>
                      <a:pt x="2089557" y="454948"/>
                    </a:lnTo>
                    <a:lnTo>
                      <a:pt x="2074726" y="428971"/>
                    </a:lnTo>
                    <a:lnTo>
                      <a:pt x="2056928" y="402994"/>
                    </a:lnTo>
                    <a:lnTo>
                      <a:pt x="2037647" y="377016"/>
                    </a:lnTo>
                    <a:lnTo>
                      <a:pt x="2015400" y="353925"/>
                    </a:lnTo>
                    <a:lnTo>
                      <a:pt x="1993153" y="329391"/>
                    </a:lnTo>
                    <a:lnTo>
                      <a:pt x="1967939" y="307744"/>
                    </a:lnTo>
                    <a:lnTo>
                      <a:pt x="1941243" y="284653"/>
                    </a:lnTo>
                    <a:lnTo>
                      <a:pt x="1911580" y="263005"/>
                    </a:lnTo>
                    <a:lnTo>
                      <a:pt x="1881917" y="242800"/>
                    </a:lnTo>
                    <a:lnTo>
                      <a:pt x="1849288" y="222596"/>
                    </a:lnTo>
                    <a:lnTo>
                      <a:pt x="1815175" y="202391"/>
                    </a:lnTo>
                    <a:lnTo>
                      <a:pt x="1781063" y="185073"/>
                    </a:lnTo>
                    <a:lnTo>
                      <a:pt x="1705423" y="151880"/>
                    </a:lnTo>
                    <a:lnTo>
                      <a:pt x="1666861" y="137448"/>
                    </a:lnTo>
                    <a:lnTo>
                      <a:pt x="1626816" y="123016"/>
                    </a:lnTo>
                    <a:lnTo>
                      <a:pt x="1583805" y="108584"/>
                    </a:lnTo>
                    <a:lnTo>
                      <a:pt x="1540794" y="97039"/>
                    </a:lnTo>
                    <a:lnTo>
                      <a:pt x="1496300" y="85494"/>
                    </a:lnTo>
                    <a:lnTo>
                      <a:pt x="1451805" y="76834"/>
                    </a:lnTo>
                    <a:lnTo>
                      <a:pt x="1404345" y="68175"/>
                    </a:lnTo>
                    <a:lnTo>
                      <a:pt x="1358367" y="60959"/>
                    </a:lnTo>
                    <a:lnTo>
                      <a:pt x="1309423" y="55187"/>
                    </a:lnTo>
                    <a:lnTo>
                      <a:pt x="1260480" y="49414"/>
                    </a:lnTo>
                    <a:lnTo>
                      <a:pt x="1211536" y="46528"/>
                    </a:lnTo>
                    <a:lnTo>
                      <a:pt x="1161109" y="43641"/>
                    </a:lnTo>
                    <a:close/>
                    <a:moveTo>
                      <a:pt x="1093788" y="0"/>
                    </a:moveTo>
                    <a:lnTo>
                      <a:pt x="1149350" y="1588"/>
                    </a:lnTo>
                    <a:lnTo>
                      <a:pt x="1203325" y="4763"/>
                    </a:lnTo>
                    <a:lnTo>
                      <a:pt x="1255713" y="7938"/>
                    </a:lnTo>
                    <a:lnTo>
                      <a:pt x="1308100" y="14288"/>
                    </a:lnTo>
                    <a:lnTo>
                      <a:pt x="1360488" y="20638"/>
                    </a:lnTo>
                    <a:lnTo>
                      <a:pt x="1409701" y="28575"/>
                    </a:lnTo>
                    <a:lnTo>
                      <a:pt x="1460501" y="38100"/>
                    </a:lnTo>
                    <a:lnTo>
                      <a:pt x="1508126" y="47625"/>
                    </a:lnTo>
                    <a:lnTo>
                      <a:pt x="1555751" y="60325"/>
                    </a:lnTo>
                    <a:lnTo>
                      <a:pt x="1601788" y="73025"/>
                    </a:lnTo>
                    <a:lnTo>
                      <a:pt x="1647826" y="88900"/>
                    </a:lnTo>
                    <a:lnTo>
                      <a:pt x="1690688" y="104775"/>
                    </a:lnTo>
                    <a:lnTo>
                      <a:pt x="1731963" y="120650"/>
                    </a:lnTo>
                    <a:lnTo>
                      <a:pt x="1812926" y="157163"/>
                    </a:lnTo>
                    <a:lnTo>
                      <a:pt x="1849438" y="176213"/>
                    </a:lnTo>
                    <a:lnTo>
                      <a:pt x="1885951" y="198438"/>
                    </a:lnTo>
                    <a:lnTo>
                      <a:pt x="1920876" y="220663"/>
                    </a:lnTo>
                    <a:lnTo>
                      <a:pt x="1952626" y="242888"/>
                    </a:lnTo>
                    <a:lnTo>
                      <a:pt x="1984376" y="266700"/>
                    </a:lnTo>
                    <a:lnTo>
                      <a:pt x="2012951" y="292100"/>
                    </a:lnTo>
                    <a:lnTo>
                      <a:pt x="2039938" y="315913"/>
                    </a:lnTo>
                    <a:lnTo>
                      <a:pt x="2063751" y="342900"/>
                    </a:lnTo>
                    <a:lnTo>
                      <a:pt x="2087563" y="368300"/>
                    </a:lnTo>
                    <a:lnTo>
                      <a:pt x="2108201" y="396875"/>
                    </a:lnTo>
                    <a:lnTo>
                      <a:pt x="2127251" y="425450"/>
                    </a:lnTo>
                    <a:lnTo>
                      <a:pt x="2143126" y="454025"/>
                    </a:lnTo>
                    <a:lnTo>
                      <a:pt x="2155826" y="482600"/>
                    </a:lnTo>
                    <a:lnTo>
                      <a:pt x="2168526" y="512763"/>
                    </a:lnTo>
                    <a:lnTo>
                      <a:pt x="2176463" y="542925"/>
                    </a:lnTo>
                    <a:lnTo>
                      <a:pt x="2184401" y="574675"/>
                    </a:lnTo>
                    <a:lnTo>
                      <a:pt x="2187576" y="606425"/>
                    </a:lnTo>
                    <a:lnTo>
                      <a:pt x="2189163" y="638175"/>
                    </a:lnTo>
                    <a:lnTo>
                      <a:pt x="2187576" y="669925"/>
                    </a:lnTo>
                    <a:lnTo>
                      <a:pt x="2184401" y="701675"/>
                    </a:lnTo>
                    <a:lnTo>
                      <a:pt x="2176463" y="731838"/>
                    </a:lnTo>
                    <a:lnTo>
                      <a:pt x="2168526" y="762000"/>
                    </a:lnTo>
                    <a:lnTo>
                      <a:pt x="2155826" y="793750"/>
                    </a:lnTo>
                    <a:lnTo>
                      <a:pt x="2143126" y="822325"/>
                    </a:lnTo>
                    <a:lnTo>
                      <a:pt x="2127251" y="850900"/>
                    </a:lnTo>
                    <a:lnTo>
                      <a:pt x="2108201" y="879475"/>
                    </a:lnTo>
                    <a:lnTo>
                      <a:pt x="2087563" y="906463"/>
                    </a:lnTo>
                    <a:lnTo>
                      <a:pt x="2063751" y="933450"/>
                    </a:lnTo>
                    <a:lnTo>
                      <a:pt x="2039938" y="958850"/>
                    </a:lnTo>
                    <a:lnTo>
                      <a:pt x="2012951" y="985838"/>
                    </a:lnTo>
                    <a:lnTo>
                      <a:pt x="1984376" y="1009650"/>
                    </a:lnTo>
                    <a:lnTo>
                      <a:pt x="1952626" y="1033463"/>
                    </a:lnTo>
                    <a:lnTo>
                      <a:pt x="1920876" y="1055688"/>
                    </a:lnTo>
                    <a:lnTo>
                      <a:pt x="1885951" y="1077913"/>
                    </a:lnTo>
                    <a:lnTo>
                      <a:pt x="1849438" y="1098550"/>
                    </a:lnTo>
                    <a:lnTo>
                      <a:pt x="1812926" y="1119188"/>
                    </a:lnTo>
                    <a:lnTo>
                      <a:pt x="1731963" y="1155700"/>
                    </a:lnTo>
                    <a:lnTo>
                      <a:pt x="1690688" y="1173163"/>
                    </a:lnTo>
                    <a:lnTo>
                      <a:pt x="1647826" y="1189038"/>
                    </a:lnTo>
                    <a:lnTo>
                      <a:pt x="1601788" y="1203325"/>
                    </a:lnTo>
                    <a:lnTo>
                      <a:pt x="1555751" y="1216025"/>
                    </a:lnTo>
                    <a:lnTo>
                      <a:pt x="1508126" y="1228725"/>
                    </a:lnTo>
                    <a:lnTo>
                      <a:pt x="1460501" y="1238250"/>
                    </a:lnTo>
                    <a:lnTo>
                      <a:pt x="1409701" y="1247775"/>
                    </a:lnTo>
                    <a:lnTo>
                      <a:pt x="1360488" y="1255713"/>
                    </a:lnTo>
                    <a:lnTo>
                      <a:pt x="1308100" y="1263650"/>
                    </a:lnTo>
                    <a:lnTo>
                      <a:pt x="1255713" y="1268413"/>
                    </a:lnTo>
                    <a:lnTo>
                      <a:pt x="1203325" y="1271588"/>
                    </a:lnTo>
                    <a:lnTo>
                      <a:pt x="1149350" y="1274763"/>
                    </a:lnTo>
                    <a:lnTo>
                      <a:pt x="1093788" y="1274763"/>
                    </a:lnTo>
                    <a:lnTo>
                      <a:pt x="1046163" y="1274763"/>
                    </a:lnTo>
                    <a:lnTo>
                      <a:pt x="965200" y="1270000"/>
                    </a:lnTo>
                    <a:lnTo>
                      <a:pt x="885825" y="1263650"/>
                    </a:lnTo>
                    <a:lnTo>
                      <a:pt x="808038" y="1252538"/>
                    </a:lnTo>
                    <a:lnTo>
                      <a:pt x="730250" y="1239838"/>
                    </a:lnTo>
                    <a:lnTo>
                      <a:pt x="655638" y="1222375"/>
                    </a:lnTo>
                    <a:lnTo>
                      <a:pt x="584200" y="1201738"/>
                    </a:lnTo>
                    <a:lnTo>
                      <a:pt x="36513" y="1441450"/>
                    </a:lnTo>
                    <a:lnTo>
                      <a:pt x="309563" y="1079500"/>
                    </a:lnTo>
                    <a:lnTo>
                      <a:pt x="307975" y="1081088"/>
                    </a:lnTo>
                    <a:lnTo>
                      <a:pt x="238125" y="1036638"/>
                    </a:lnTo>
                    <a:lnTo>
                      <a:pt x="206375" y="1011238"/>
                    </a:lnTo>
                    <a:lnTo>
                      <a:pt x="163513" y="974725"/>
                    </a:lnTo>
                    <a:lnTo>
                      <a:pt x="125413" y="936625"/>
                    </a:lnTo>
                    <a:lnTo>
                      <a:pt x="92075" y="898525"/>
                    </a:lnTo>
                    <a:lnTo>
                      <a:pt x="63500" y="857250"/>
                    </a:lnTo>
                    <a:lnTo>
                      <a:pt x="41275" y="815975"/>
                    </a:lnTo>
                    <a:lnTo>
                      <a:pt x="28575" y="787400"/>
                    </a:lnTo>
                    <a:lnTo>
                      <a:pt x="17463" y="758825"/>
                    </a:lnTo>
                    <a:lnTo>
                      <a:pt x="9525" y="728663"/>
                    </a:lnTo>
                    <a:lnTo>
                      <a:pt x="4763" y="698500"/>
                    </a:lnTo>
                    <a:lnTo>
                      <a:pt x="0" y="668338"/>
                    </a:lnTo>
                    <a:lnTo>
                      <a:pt x="0" y="638175"/>
                    </a:lnTo>
                    <a:lnTo>
                      <a:pt x="0" y="606425"/>
                    </a:lnTo>
                    <a:lnTo>
                      <a:pt x="4763" y="574675"/>
                    </a:lnTo>
                    <a:lnTo>
                      <a:pt x="11113" y="542925"/>
                    </a:lnTo>
                    <a:lnTo>
                      <a:pt x="20638" y="512763"/>
                    </a:lnTo>
                    <a:lnTo>
                      <a:pt x="31750" y="482600"/>
                    </a:lnTo>
                    <a:lnTo>
                      <a:pt x="46038" y="454025"/>
                    </a:lnTo>
                    <a:lnTo>
                      <a:pt x="61913" y="425450"/>
                    </a:lnTo>
                    <a:lnTo>
                      <a:pt x="80963" y="396875"/>
                    </a:lnTo>
                    <a:lnTo>
                      <a:pt x="101600" y="368300"/>
                    </a:lnTo>
                    <a:lnTo>
                      <a:pt x="123825" y="342900"/>
                    </a:lnTo>
                    <a:lnTo>
                      <a:pt x="149225" y="315913"/>
                    </a:lnTo>
                    <a:lnTo>
                      <a:pt x="176213" y="292100"/>
                    </a:lnTo>
                    <a:lnTo>
                      <a:pt x="204788" y="266700"/>
                    </a:lnTo>
                    <a:lnTo>
                      <a:pt x="234950" y="242888"/>
                    </a:lnTo>
                    <a:lnTo>
                      <a:pt x="268288" y="220663"/>
                    </a:lnTo>
                    <a:lnTo>
                      <a:pt x="301625" y="198438"/>
                    </a:lnTo>
                    <a:lnTo>
                      <a:pt x="338138" y="176213"/>
                    </a:lnTo>
                    <a:lnTo>
                      <a:pt x="376238" y="157163"/>
                    </a:lnTo>
                    <a:lnTo>
                      <a:pt x="455613" y="120650"/>
                    </a:lnTo>
                    <a:lnTo>
                      <a:pt x="498475" y="104775"/>
                    </a:lnTo>
                    <a:lnTo>
                      <a:pt x="541338" y="88900"/>
                    </a:lnTo>
                    <a:lnTo>
                      <a:pt x="585788" y="73025"/>
                    </a:lnTo>
                    <a:lnTo>
                      <a:pt x="633413" y="60325"/>
                    </a:lnTo>
                    <a:lnTo>
                      <a:pt x="679450" y="47625"/>
                    </a:lnTo>
                    <a:lnTo>
                      <a:pt x="728663" y="38100"/>
                    </a:lnTo>
                    <a:lnTo>
                      <a:pt x="777875" y="28575"/>
                    </a:lnTo>
                    <a:lnTo>
                      <a:pt x="828675" y="20638"/>
                    </a:lnTo>
                    <a:lnTo>
                      <a:pt x="879475" y="14288"/>
                    </a:lnTo>
                    <a:lnTo>
                      <a:pt x="931863" y="7938"/>
                    </a:lnTo>
                    <a:lnTo>
                      <a:pt x="985838" y="4763"/>
                    </a:lnTo>
                    <a:lnTo>
                      <a:pt x="1039813" y="1588"/>
                    </a:lnTo>
                    <a:close/>
                  </a:path>
                </a:pathLst>
              </a:custGeom>
              <a:grpFill/>
              <a:ln w="14288" cap="rnd">
                <a:noFill/>
                <a:prstDash val="solid"/>
                <a:round/>
                <a:headEnd/>
                <a:tailEnd/>
              </a:ln>
            </p:spPr>
            <p:txBody>
              <a:bodyPr vert="horz" wrap="square" lIns="182785" tIns="91392" rIns="182785" bIns="91392" numCol="1" anchor="t" anchorCtr="0" compatLnSpc="1">
                <a:prstTxWarp prst="textNoShape">
                  <a:avLst/>
                </a:prstTxWarp>
                <a:noAutofit/>
              </a:bodyPr>
              <a:lstStyle/>
              <a:p>
                <a:pPr defTabSz="1827886">
                  <a:defRPr/>
                </a:pPr>
                <a:endParaRPr lang="en-GB" sz="3598">
                  <a:solidFill>
                    <a:prstClr val="black"/>
                  </a:solidFill>
                  <a:latin typeface="Calibri" panose="020F0502020204030204"/>
                </a:endParaRPr>
              </a:p>
            </p:txBody>
          </p:sp>
          <p:sp>
            <p:nvSpPr>
              <p:cNvPr id="35" name="Oval 285">
                <a:extLst>
                  <a:ext uri="{FF2B5EF4-FFF2-40B4-BE49-F238E27FC236}">
                    <a16:creationId xmlns:a16="http://schemas.microsoft.com/office/drawing/2014/main" id="{FAD2A764-2EDA-4649-ABE4-295BE2CC4E12}"/>
                  </a:ext>
                </a:extLst>
              </p:cNvPr>
              <p:cNvSpPr>
                <a:spLocks noChangeArrowheads="1"/>
              </p:cNvSpPr>
              <p:nvPr/>
            </p:nvSpPr>
            <p:spPr bwMode="auto">
              <a:xfrm>
                <a:off x="2822575" y="3308851"/>
                <a:ext cx="1050925" cy="1052513"/>
              </a:xfrm>
              <a:prstGeom prst="ellipse">
                <a:avLst/>
              </a:prstGeom>
              <a:grpFill/>
              <a:ln w="9525">
                <a:noFill/>
                <a:round/>
                <a:headEnd/>
                <a:tailEnd/>
              </a:ln>
            </p:spPr>
            <p:txBody>
              <a:bodyPr vert="horz" wrap="square" lIns="182785" tIns="91392" rIns="182785" bIns="91392" numCol="1" anchor="t" anchorCtr="0" compatLnSpc="1">
                <a:prstTxWarp prst="textNoShape">
                  <a:avLst/>
                </a:prstTxWarp>
              </a:bodyPr>
              <a:lstStyle/>
              <a:p>
                <a:pPr defTabSz="1827886">
                  <a:defRPr/>
                </a:pPr>
                <a:endParaRPr lang="en-GB" sz="3598">
                  <a:solidFill>
                    <a:prstClr val="black"/>
                  </a:solidFill>
                  <a:latin typeface="Calibri" panose="020F0502020204030204"/>
                </a:endParaRPr>
              </a:p>
            </p:txBody>
          </p:sp>
          <p:sp>
            <p:nvSpPr>
              <p:cNvPr id="36" name="Freeform 286">
                <a:extLst>
                  <a:ext uri="{FF2B5EF4-FFF2-40B4-BE49-F238E27FC236}">
                    <a16:creationId xmlns:a16="http://schemas.microsoft.com/office/drawing/2014/main" id="{6B25602F-0D50-46E2-8BD5-542C1EB8B56C}"/>
                  </a:ext>
                </a:extLst>
              </p:cNvPr>
              <p:cNvSpPr>
                <a:spLocks/>
              </p:cNvSpPr>
              <p:nvPr/>
            </p:nvSpPr>
            <p:spPr bwMode="auto">
              <a:xfrm>
                <a:off x="2649537" y="4407401"/>
                <a:ext cx="1414463" cy="1428750"/>
              </a:xfrm>
              <a:custGeom>
                <a:avLst/>
                <a:gdLst>
                  <a:gd name="T0" fmla="*/ 0 w 2427"/>
                  <a:gd name="T1" fmla="*/ 2447 h 2447"/>
                  <a:gd name="T2" fmla="*/ 2427 w 2427"/>
                  <a:gd name="T3" fmla="*/ 2447 h 2447"/>
                  <a:gd name="T4" fmla="*/ 2425 w 2427"/>
                  <a:gd name="T5" fmla="*/ 1211 h 2447"/>
                  <a:gd name="T6" fmla="*/ 1213 w 2427"/>
                  <a:gd name="T7" fmla="*/ 0 h 2447"/>
                  <a:gd name="T8" fmla="*/ 2 w 2427"/>
                  <a:gd name="T9" fmla="*/ 1211 h 2447"/>
                  <a:gd name="T10" fmla="*/ 0 w 2427"/>
                  <a:gd name="T11" fmla="*/ 2447 h 2447"/>
                </a:gdLst>
                <a:ahLst/>
                <a:cxnLst>
                  <a:cxn ang="0">
                    <a:pos x="T0" y="T1"/>
                  </a:cxn>
                  <a:cxn ang="0">
                    <a:pos x="T2" y="T3"/>
                  </a:cxn>
                  <a:cxn ang="0">
                    <a:pos x="T4" y="T5"/>
                  </a:cxn>
                  <a:cxn ang="0">
                    <a:pos x="T6" y="T7"/>
                  </a:cxn>
                  <a:cxn ang="0">
                    <a:pos x="T8" y="T9"/>
                  </a:cxn>
                  <a:cxn ang="0">
                    <a:pos x="T10" y="T11"/>
                  </a:cxn>
                </a:cxnLst>
                <a:rect l="0" t="0" r="r" b="b"/>
                <a:pathLst>
                  <a:path w="2427" h="2447">
                    <a:moveTo>
                      <a:pt x="0" y="2447"/>
                    </a:moveTo>
                    <a:cubicBezTo>
                      <a:pt x="299" y="2447"/>
                      <a:pt x="2427" y="2447"/>
                      <a:pt x="2427" y="2447"/>
                    </a:cubicBezTo>
                    <a:cubicBezTo>
                      <a:pt x="2427" y="2447"/>
                      <a:pt x="2425" y="1581"/>
                      <a:pt x="2425" y="1211"/>
                    </a:cubicBezTo>
                    <a:cubicBezTo>
                      <a:pt x="2425" y="542"/>
                      <a:pt x="1882" y="0"/>
                      <a:pt x="1213" y="0"/>
                    </a:cubicBezTo>
                    <a:cubicBezTo>
                      <a:pt x="544" y="0"/>
                      <a:pt x="2" y="542"/>
                      <a:pt x="2" y="1211"/>
                    </a:cubicBezTo>
                    <a:cubicBezTo>
                      <a:pt x="2" y="1880"/>
                      <a:pt x="0" y="1603"/>
                      <a:pt x="0" y="2447"/>
                    </a:cubicBezTo>
                    <a:close/>
                  </a:path>
                </a:pathLst>
              </a:custGeom>
              <a:grpFill/>
              <a:ln w="9525">
                <a:noFill/>
                <a:round/>
                <a:headEnd/>
                <a:tailEnd/>
              </a:ln>
            </p:spPr>
            <p:txBody>
              <a:bodyPr vert="horz" wrap="square" lIns="182785" tIns="91392" rIns="182785" bIns="91392" numCol="1" anchor="t" anchorCtr="0" compatLnSpc="1">
                <a:prstTxWarp prst="textNoShape">
                  <a:avLst/>
                </a:prstTxWarp>
              </a:bodyPr>
              <a:lstStyle/>
              <a:p>
                <a:pPr defTabSz="1827886">
                  <a:defRPr/>
                </a:pPr>
                <a:endParaRPr lang="en-GB" sz="3598">
                  <a:solidFill>
                    <a:prstClr val="black"/>
                  </a:solidFill>
                  <a:latin typeface="Calibri" panose="020F0502020204030204"/>
                </a:endParaRPr>
              </a:p>
            </p:txBody>
          </p:sp>
          <p:sp>
            <p:nvSpPr>
              <p:cNvPr id="37" name="Oval 288">
                <a:extLst>
                  <a:ext uri="{FF2B5EF4-FFF2-40B4-BE49-F238E27FC236}">
                    <a16:creationId xmlns:a16="http://schemas.microsoft.com/office/drawing/2014/main" id="{2593E73E-FD43-4798-857D-CC424396788C}"/>
                  </a:ext>
                </a:extLst>
              </p:cNvPr>
              <p:cNvSpPr>
                <a:spLocks noChangeArrowheads="1"/>
              </p:cNvSpPr>
              <p:nvPr/>
            </p:nvSpPr>
            <p:spPr bwMode="auto">
              <a:xfrm>
                <a:off x="8285162" y="3308851"/>
                <a:ext cx="1050925" cy="1052513"/>
              </a:xfrm>
              <a:prstGeom prst="ellipse">
                <a:avLst/>
              </a:prstGeom>
              <a:grpFill/>
              <a:ln w="9525">
                <a:noFill/>
                <a:round/>
                <a:headEnd/>
                <a:tailEnd/>
              </a:ln>
            </p:spPr>
            <p:txBody>
              <a:bodyPr vert="horz" wrap="square" lIns="182785" tIns="91392" rIns="182785" bIns="91392" numCol="1" anchor="t" anchorCtr="0" compatLnSpc="1">
                <a:prstTxWarp prst="textNoShape">
                  <a:avLst/>
                </a:prstTxWarp>
              </a:bodyPr>
              <a:lstStyle/>
              <a:p>
                <a:pPr defTabSz="1827886">
                  <a:defRPr/>
                </a:pPr>
                <a:endParaRPr lang="en-GB" sz="3598">
                  <a:solidFill>
                    <a:prstClr val="black"/>
                  </a:solidFill>
                  <a:latin typeface="Calibri" panose="020F0502020204030204"/>
                </a:endParaRPr>
              </a:p>
            </p:txBody>
          </p:sp>
          <p:sp>
            <p:nvSpPr>
              <p:cNvPr id="38" name="Freeform 289">
                <a:extLst>
                  <a:ext uri="{FF2B5EF4-FFF2-40B4-BE49-F238E27FC236}">
                    <a16:creationId xmlns:a16="http://schemas.microsoft.com/office/drawing/2014/main" id="{2EB51AB3-ABBD-43B1-9DB0-F43988AF5F18}"/>
                  </a:ext>
                </a:extLst>
              </p:cNvPr>
              <p:cNvSpPr>
                <a:spLocks/>
              </p:cNvSpPr>
              <p:nvPr/>
            </p:nvSpPr>
            <p:spPr bwMode="auto">
              <a:xfrm>
                <a:off x="8096250" y="4407401"/>
                <a:ext cx="1414463" cy="1428750"/>
              </a:xfrm>
              <a:custGeom>
                <a:avLst/>
                <a:gdLst>
                  <a:gd name="T0" fmla="*/ 2427 w 2427"/>
                  <a:gd name="T1" fmla="*/ 2447 h 2447"/>
                  <a:gd name="T2" fmla="*/ 0 w 2427"/>
                  <a:gd name="T3" fmla="*/ 2447 h 2447"/>
                  <a:gd name="T4" fmla="*/ 2 w 2427"/>
                  <a:gd name="T5" fmla="*/ 1211 h 2447"/>
                  <a:gd name="T6" fmla="*/ 1213 w 2427"/>
                  <a:gd name="T7" fmla="*/ 0 h 2447"/>
                  <a:gd name="T8" fmla="*/ 2425 w 2427"/>
                  <a:gd name="T9" fmla="*/ 1211 h 2447"/>
                  <a:gd name="T10" fmla="*/ 2427 w 2427"/>
                  <a:gd name="T11" fmla="*/ 2447 h 2447"/>
                </a:gdLst>
                <a:ahLst/>
                <a:cxnLst>
                  <a:cxn ang="0">
                    <a:pos x="T0" y="T1"/>
                  </a:cxn>
                  <a:cxn ang="0">
                    <a:pos x="T2" y="T3"/>
                  </a:cxn>
                  <a:cxn ang="0">
                    <a:pos x="T4" y="T5"/>
                  </a:cxn>
                  <a:cxn ang="0">
                    <a:pos x="T6" y="T7"/>
                  </a:cxn>
                  <a:cxn ang="0">
                    <a:pos x="T8" y="T9"/>
                  </a:cxn>
                  <a:cxn ang="0">
                    <a:pos x="T10" y="T11"/>
                  </a:cxn>
                </a:cxnLst>
                <a:rect l="0" t="0" r="r" b="b"/>
                <a:pathLst>
                  <a:path w="2427" h="2447">
                    <a:moveTo>
                      <a:pt x="2427" y="2447"/>
                    </a:moveTo>
                    <a:cubicBezTo>
                      <a:pt x="2127" y="2447"/>
                      <a:pt x="0" y="2447"/>
                      <a:pt x="0" y="2447"/>
                    </a:cubicBezTo>
                    <a:cubicBezTo>
                      <a:pt x="0" y="2447"/>
                      <a:pt x="2" y="1581"/>
                      <a:pt x="2" y="1211"/>
                    </a:cubicBezTo>
                    <a:cubicBezTo>
                      <a:pt x="2" y="542"/>
                      <a:pt x="545" y="0"/>
                      <a:pt x="1213" y="0"/>
                    </a:cubicBezTo>
                    <a:cubicBezTo>
                      <a:pt x="1882" y="0"/>
                      <a:pt x="2425" y="542"/>
                      <a:pt x="2425" y="1211"/>
                    </a:cubicBezTo>
                    <a:cubicBezTo>
                      <a:pt x="2425" y="1880"/>
                      <a:pt x="2427" y="1603"/>
                      <a:pt x="2427" y="2447"/>
                    </a:cubicBezTo>
                    <a:close/>
                  </a:path>
                </a:pathLst>
              </a:custGeom>
              <a:grpFill/>
              <a:ln w="9525">
                <a:noFill/>
                <a:round/>
                <a:headEnd/>
                <a:tailEnd/>
              </a:ln>
            </p:spPr>
            <p:txBody>
              <a:bodyPr vert="horz" wrap="square" lIns="182785" tIns="91392" rIns="182785" bIns="91392" numCol="1" anchor="t" anchorCtr="0" compatLnSpc="1">
                <a:prstTxWarp prst="textNoShape">
                  <a:avLst/>
                </a:prstTxWarp>
              </a:bodyPr>
              <a:lstStyle/>
              <a:p>
                <a:pPr defTabSz="1827886">
                  <a:defRPr/>
                </a:pPr>
                <a:endParaRPr lang="en-GB" sz="3598">
                  <a:solidFill>
                    <a:prstClr val="black"/>
                  </a:solidFill>
                  <a:latin typeface="Calibri" panose="020F0502020204030204"/>
                </a:endParaRPr>
              </a:p>
            </p:txBody>
          </p:sp>
          <p:sp>
            <p:nvSpPr>
              <p:cNvPr id="39" name="Freeform: Shape 359">
                <a:extLst>
                  <a:ext uri="{FF2B5EF4-FFF2-40B4-BE49-F238E27FC236}">
                    <a16:creationId xmlns:a16="http://schemas.microsoft.com/office/drawing/2014/main" id="{5F2757E1-8192-4D84-B2AE-1CE9E3BB78CC}"/>
                  </a:ext>
                </a:extLst>
              </p:cNvPr>
              <p:cNvSpPr>
                <a:spLocks/>
              </p:cNvSpPr>
              <p:nvPr/>
            </p:nvSpPr>
            <p:spPr bwMode="auto">
              <a:xfrm flipH="1">
                <a:off x="6138832" y="2327776"/>
                <a:ext cx="2189163" cy="1441450"/>
              </a:xfrm>
              <a:custGeom>
                <a:avLst/>
                <a:gdLst>
                  <a:gd name="connsiteX0" fmla="*/ 1109199 w 2189163"/>
                  <a:gd name="connsiteY0" fmla="*/ 42198 h 1441450"/>
                  <a:gd name="connsiteX1" fmla="*/ 1058772 w 2189163"/>
                  <a:gd name="connsiteY1" fmla="*/ 43641 h 1441450"/>
                  <a:gd name="connsiteX2" fmla="*/ 1008345 w 2189163"/>
                  <a:gd name="connsiteY2" fmla="*/ 46528 h 1441450"/>
                  <a:gd name="connsiteX3" fmla="*/ 957919 w 2189163"/>
                  <a:gd name="connsiteY3" fmla="*/ 49414 h 1441450"/>
                  <a:gd name="connsiteX4" fmla="*/ 908975 w 2189163"/>
                  <a:gd name="connsiteY4" fmla="*/ 55187 h 1441450"/>
                  <a:gd name="connsiteX5" fmla="*/ 861514 w 2189163"/>
                  <a:gd name="connsiteY5" fmla="*/ 60959 h 1441450"/>
                  <a:gd name="connsiteX6" fmla="*/ 814054 w 2189163"/>
                  <a:gd name="connsiteY6" fmla="*/ 68175 h 1441450"/>
                  <a:gd name="connsiteX7" fmla="*/ 768076 w 2189163"/>
                  <a:gd name="connsiteY7" fmla="*/ 76834 h 1441450"/>
                  <a:gd name="connsiteX8" fmla="*/ 722099 w 2189163"/>
                  <a:gd name="connsiteY8" fmla="*/ 85494 h 1441450"/>
                  <a:gd name="connsiteX9" fmla="*/ 679088 w 2189163"/>
                  <a:gd name="connsiteY9" fmla="*/ 97039 h 1441450"/>
                  <a:gd name="connsiteX10" fmla="*/ 634593 w 2189163"/>
                  <a:gd name="connsiteY10" fmla="*/ 108584 h 1441450"/>
                  <a:gd name="connsiteX11" fmla="*/ 593065 w 2189163"/>
                  <a:gd name="connsiteY11" fmla="*/ 123016 h 1441450"/>
                  <a:gd name="connsiteX12" fmla="*/ 553020 w 2189163"/>
                  <a:gd name="connsiteY12" fmla="*/ 137448 h 1441450"/>
                  <a:gd name="connsiteX13" fmla="*/ 512975 w 2189163"/>
                  <a:gd name="connsiteY13" fmla="*/ 151880 h 1441450"/>
                  <a:gd name="connsiteX14" fmla="*/ 438818 w 2189163"/>
                  <a:gd name="connsiteY14" fmla="*/ 185073 h 1441450"/>
                  <a:gd name="connsiteX15" fmla="*/ 403223 w 2189163"/>
                  <a:gd name="connsiteY15" fmla="*/ 202391 h 1441450"/>
                  <a:gd name="connsiteX16" fmla="*/ 369111 w 2189163"/>
                  <a:gd name="connsiteY16" fmla="*/ 222596 h 1441450"/>
                  <a:gd name="connsiteX17" fmla="*/ 337965 w 2189163"/>
                  <a:gd name="connsiteY17" fmla="*/ 242800 h 1441450"/>
                  <a:gd name="connsiteX18" fmla="*/ 306818 w 2189163"/>
                  <a:gd name="connsiteY18" fmla="*/ 263005 h 1441450"/>
                  <a:gd name="connsiteX19" fmla="*/ 278639 w 2189163"/>
                  <a:gd name="connsiteY19" fmla="*/ 284653 h 1441450"/>
                  <a:gd name="connsiteX20" fmla="*/ 251942 w 2189163"/>
                  <a:gd name="connsiteY20" fmla="*/ 307744 h 1441450"/>
                  <a:gd name="connsiteX21" fmla="*/ 226729 w 2189163"/>
                  <a:gd name="connsiteY21" fmla="*/ 329391 h 1441450"/>
                  <a:gd name="connsiteX22" fmla="*/ 202998 w 2189163"/>
                  <a:gd name="connsiteY22" fmla="*/ 353925 h 1441450"/>
                  <a:gd name="connsiteX23" fmla="*/ 182234 w 2189163"/>
                  <a:gd name="connsiteY23" fmla="*/ 377016 h 1441450"/>
                  <a:gd name="connsiteX24" fmla="*/ 162953 w 2189163"/>
                  <a:gd name="connsiteY24" fmla="*/ 402994 h 1441450"/>
                  <a:gd name="connsiteX25" fmla="*/ 145156 w 2189163"/>
                  <a:gd name="connsiteY25" fmla="*/ 428971 h 1441450"/>
                  <a:gd name="connsiteX26" fmla="*/ 130324 w 2189163"/>
                  <a:gd name="connsiteY26" fmla="*/ 454948 h 1441450"/>
                  <a:gd name="connsiteX27" fmla="*/ 116976 w 2189163"/>
                  <a:gd name="connsiteY27" fmla="*/ 480925 h 1441450"/>
                  <a:gd name="connsiteX28" fmla="*/ 106594 w 2189163"/>
                  <a:gd name="connsiteY28" fmla="*/ 508346 h 1441450"/>
                  <a:gd name="connsiteX29" fmla="*/ 97695 w 2189163"/>
                  <a:gd name="connsiteY29" fmla="*/ 535766 h 1441450"/>
                  <a:gd name="connsiteX30" fmla="*/ 91763 w 2189163"/>
                  <a:gd name="connsiteY30" fmla="*/ 564630 h 1441450"/>
                  <a:gd name="connsiteX31" fmla="*/ 87313 w 2189163"/>
                  <a:gd name="connsiteY31" fmla="*/ 593494 h 1441450"/>
                  <a:gd name="connsiteX32" fmla="*/ 87313 w 2189163"/>
                  <a:gd name="connsiteY32" fmla="*/ 622357 h 1441450"/>
                  <a:gd name="connsiteX33" fmla="*/ 87313 w 2189163"/>
                  <a:gd name="connsiteY33" fmla="*/ 649778 h 1441450"/>
                  <a:gd name="connsiteX34" fmla="*/ 91763 w 2189163"/>
                  <a:gd name="connsiteY34" fmla="*/ 677198 h 1441450"/>
                  <a:gd name="connsiteX35" fmla="*/ 96212 w 2189163"/>
                  <a:gd name="connsiteY35" fmla="*/ 704619 h 1441450"/>
                  <a:gd name="connsiteX36" fmla="*/ 103628 w 2189163"/>
                  <a:gd name="connsiteY36" fmla="*/ 732039 h 1441450"/>
                  <a:gd name="connsiteX37" fmla="*/ 114010 w 2189163"/>
                  <a:gd name="connsiteY37" fmla="*/ 758016 h 1441450"/>
                  <a:gd name="connsiteX38" fmla="*/ 125875 w 2189163"/>
                  <a:gd name="connsiteY38" fmla="*/ 783994 h 1441450"/>
                  <a:gd name="connsiteX39" fmla="*/ 146639 w 2189163"/>
                  <a:gd name="connsiteY39" fmla="*/ 821516 h 1441450"/>
                  <a:gd name="connsiteX40" fmla="*/ 173335 w 2189163"/>
                  <a:gd name="connsiteY40" fmla="*/ 859039 h 1441450"/>
                  <a:gd name="connsiteX41" fmla="*/ 204481 w 2189163"/>
                  <a:gd name="connsiteY41" fmla="*/ 893675 h 1441450"/>
                  <a:gd name="connsiteX42" fmla="*/ 240077 w 2189163"/>
                  <a:gd name="connsiteY42" fmla="*/ 928312 h 1441450"/>
                  <a:gd name="connsiteX43" fmla="*/ 280122 w 2189163"/>
                  <a:gd name="connsiteY43" fmla="*/ 961505 h 1441450"/>
                  <a:gd name="connsiteX44" fmla="*/ 309785 w 2189163"/>
                  <a:gd name="connsiteY44" fmla="*/ 984596 h 1441450"/>
                  <a:gd name="connsiteX45" fmla="*/ 375043 w 2189163"/>
                  <a:gd name="connsiteY45" fmla="*/ 1025005 h 1441450"/>
                  <a:gd name="connsiteX46" fmla="*/ 376526 w 2189163"/>
                  <a:gd name="connsiteY46" fmla="*/ 1023562 h 1441450"/>
                  <a:gd name="connsiteX47" fmla="*/ 121425 w 2189163"/>
                  <a:gd name="connsiteY47" fmla="*/ 1352607 h 1441450"/>
                  <a:gd name="connsiteX48" fmla="*/ 633110 w 2189163"/>
                  <a:gd name="connsiteY48" fmla="*/ 1134687 h 1441450"/>
                  <a:gd name="connsiteX49" fmla="*/ 699852 w 2189163"/>
                  <a:gd name="connsiteY49" fmla="*/ 1153448 h 1441450"/>
                  <a:gd name="connsiteX50" fmla="*/ 769559 w 2189163"/>
                  <a:gd name="connsiteY50" fmla="*/ 1169323 h 1441450"/>
                  <a:gd name="connsiteX51" fmla="*/ 842233 w 2189163"/>
                  <a:gd name="connsiteY51" fmla="*/ 1180869 h 1441450"/>
                  <a:gd name="connsiteX52" fmla="*/ 914907 w 2189163"/>
                  <a:gd name="connsiteY52" fmla="*/ 1190971 h 1441450"/>
                  <a:gd name="connsiteX53" fmla="*/ 989065 w 2189163"/>
                  <a:gd name="connsiteY53" fmla="*/ 1196744 h 1441450"/>
                  <a:gd name="connsiteX54" fmla="*/ 1064705 w 2189163"/>
                  <a:gd name="connsiteY54" fmla="*/ 1201073 h 1441450"/>
                  <a:gd name="connsiteX55" fmla="*/ 1109199 w 2189163"/>
                  <a:gd name="connsiteY55" fmla="*/ 1201073 h 1441450"/>
                  <a:gd name="connsiteX56" fmla="*/ 1161109 w 2189163"/>
                  <a:gd name="connsiteY56" fmla="*/ 1201073 h 1441450"/>
                  <a:gd name="connsiteX57" fmla="*/ 1211536 w 2189163"/>
                  <a:gd name="connsiteY57" fmla="*/ 1198187 h 1441450"/>
                  <a:gd name="connsiteX58" fmla="*/ 1260480 w 2189163"/>
                  <a:gd name="connsiteY58" fmla="*/ 1195300 h 1441450"/>
                  <a:gd name="connsiteX59" fmla="*/ 1309423 w 2189163"/>
                  <a:gd name="connsiteY59" fmla="*/ 1190971 h 1441450"/>
                  <a:gd name="connsiteX60" fmla="*/ 1358367 w 2189163"/>
                  <a:gd name="connsiteY60" fmla="*/ 1183755 h 1441450"/>
                  <a:gd name="connsiteX61" fmla="*/ 1404345 w 2189163"/>
                  <a:gd name="connsiteY61" fmla="*/ 1176539 h 1441450"/>
                  <a:gd name="connsiteX62" fmla="*/ 1451805 w 2189163"/>
                  <a:gd name="connsiteY62" fmla="*/ 1167880 h 1441450"/>
                  <a:gd name="connsiteX63" fmla="*/ 1496300 w 2189163"/>
                  <a:gd name="connsiteY63" fmla="*/ 1159221 h 1441450"/>
                  <a:gd name="connsiteX64" fmla="*/ 1540794 w 2189163"/>
                  <a:gd name="connsiteY64" fmla="*/ 1147675 h 1441450"/>
                  <a:gd name="connsiteX65" fmla="*/ 1583805 w 2189163"/>
                  <a:gd name="connsiteY65" fmla="*/ 1136130 h 1441450"/>
                  <a:gd name="connsiteX66" fmla="*/ 1626816 w 2189163"/>
                  <a:gd name="connsiteY66" fmla="*/ 1123141 h 1441450"/>
                  <a:gd name="connsiteX67" fmla="*/ 1666861 w 2189163"/>
                  <a:gd name="connsiteY67" fmla="*/ 1108709 h 1441450"/>
                  <a:gd name="connsiteX68" fmla="*/ 1705423 w 2189163"/>
                  <a:gd name="connsiteY68" fmla="*/ 1092834 h 1441450"/>
                  <a:gd name="connsiteX69" fmla="*/ 1781063 w 2189163"/>
                  <a:gd name="connsiteY69" fmla="*/ 1059641 h 1441450"/>
                  <a:gd name="connsiteX70" fmla="*/ 1815175 w 2189163"/>
                  <a:gd name="connsiteY70" fmla="*/ 1040880 h 1441450"/>
                  <a:gd name="connsiteX71" fmla="*/ 1849288 w 2189163"/>
                  <a:gd name="connsiteY71" fmla="*/ 1022119 h 1441450"/>
                  <a:gd name="connsiteX72" fmla="*/ 1881917 w 2189163"/>
                  <a:gd name="connsiteY72" fmla="*/ 1001914 h 1441450"/>
                  <a:gd name="connsiteX73" fmla="*/ 1911580 w 2189163"/>
                  <a:gd name="connsiteY73" fmla="*/ 981709 h 1441450"/>
                  <a:gd name="connsiteX74" fmla="*/ 1941243 w 2189163"/>
                  <a:gd name="connsiteY74" fmla="*/ 960062 h 1441450"/>
                  <a:gd name="connsiteX75" fmla="*/ 1967939 w 2189163"/>
                  <a:gd name="connsiteY75" fmla="*/ 938414 h 1441450"/>
                  <a:gd name="connsiteX76" fmla="*/ 1993153 w 2189163"/>
                  <a:gd name="connsiteY76" fmla="*/ 913880 h 1441450"/>
                  <a:gd name="connsiteX77" fmla="*/ 2015400 w 2189163"/>
                  <a:gd name="connsiteY77" fmla="*/ 890789 h 1441450"/>
                  <a:gd name="connsiteX78" fmla="*/ 2037647 w 2189163"/>
                  <a:gd name="connsiteY78" fmla="*/ 866255 h 1441450"/>
                  <a:gd name="connsiteX79" fmla="*/ 2056928 w 2189163"/>
                  <a:gd name="connsiteY79" fmla="*/ 841721 h 1441450"/>
                  <a:gd name="connsiteX80" fmla="*/ 2074726 w 2189163"/>
                  <a:gd name="connsiteY80" fmla="*/ 815744 h 1441450"/>
                  <a:gd name="connsiteX81" fmla="*/ 2089557 w 2189163"/>
                  <a:gd name="connsiteY81" fmla="*/ 789766 h 1441450"/>
                  <a:gd name="connsiteX82" fmla="*/ 2101422 w 2189163"/>
                  <a:gd name="connsiteY82" fmla="*/ 763789 h 1441450"/>
                  <a:gd name="connsiteX83" fmla="*/ 2113287 w 2189163"/>
                  <a:gd name="connsiteY83" fmla="*/ 734925 h 1441450"/>
                  <a:gd name="connsiteX84" fmla="*/ 2120703 w 2189163"/>
                  <a:gd name="connsiteY84" fmla="*/ 707505 h 1441450"/>
                  <a:gd name="connsiteX85" fmla="*/ 2128119 w 2189163"/>
                  <a:gd name="connsiteY85" fmla="*/ 680084 h 1441450"/>
                  <a:gd name="connsiteX86" fmla="*/ 2131085 w 2189163"/>
                  <a:gd name="connsiteY86" fmla="*/ 651221 h 1441450"/>
                  <a:gd name="connsiteX87" fmla="*/ 2132568 w 2189163"/>
                  <a:gd name="connsiteY87" fmla="*/ 622357 h 1441450"/>
                  <a:gd name="connsiteX88" fmla="*/ 2131085 w 2189163"/>
                  <a:gd name="connsiteY88" fmla="*/ 593494 h 1441450"/>
                  <a:gd name="connsiteX89" fmla="*/ 2128119 w 2189163"/>
                  <a:gd name="connsiteY89" fmla="*/ 564630 h 1441450"/>
                  <a:gd name="connsiteX90" fmla="*/ 2120703 w 2189163"/>
                  <a:gd name="connsiteY90" fmla="*/ 535766 h 1441450"/>
                  <a:gd name="connsiteX91" fmla="*/ 2113287 w 2189163"/>
                  <a:gd name="connsiteY91" fmla="*/ 508346 h 1441450"/>
                  <a:gd name="connsiteX92" fmla="*/ 2101422 w 2189163"/>
                  <a:gd name="connsiteY92" fmla="*/ 480925 h 1441450"/>
                  <a:gd name="connsiteX93" fmla="*/ 2089557 w 2189163"/>
                  <a:gd name="connsiteY93" fmla="*/ 454948 h 1441450"/>
                  <a:gd name="connsiteX94" fmla="*/ 2074726 w 2189163"/>
                  <a:gd name="connsiteY94" fmla="*/ 428971 h 1441450"/>
                  <a:gd name="connsiteX95" fmla="*/ 2056928 w 2189163"/>
                  <a:gd name="connsiteY95" fmla="*/ 402994 h 1441450"/>
                  <a:gd name="connsiteX96" fmla="*/ 2037647 w 2189163"/>
                  <a:gd name="connsiteY96" fmla="*/ 377016 h 1441450"/>
                  <a:gd name="connsiteX97" fmla="*/ 2015400 w 2189163"/>
                  <a:gd name="connsiteY97" fmla="*/ 353925 h 1441450"/>
                  <a:gd name="connsiteX98" fmla="*/ 1993153 w 2189163"/>
                  <a:gd name="connsiteY98" fmla="*/ 329391 h 1441450"/>
                  <a:gd name="connsiteX99" fmla="*/ 1967939 w 2189163"/>
                  <a:gd name="connsiteY99" fmla="*/ 307744 h 1441450"/>
                  <a:gd name="connsiteX100" fmla="*/ 1941243 w 2189163"/>
                  <a:gd name="connsiteY100" fmla="*/ 284653 h 1441450"/>
                  <a:gd name="connsiteX101" fmla="*/ 1911580 w 2189163"/>
                  <a:gd name="connsiteY101" fmla="*/ 263005 h 1441450"/>
                  <a:gd name="connsiteX102" fmla="*/ 1881917 w 2189163"/>
                  <a:gd name="connsiteY102" fmla="*/ 242800 h 1441450"/>
                  <a:gd name="connsiteX103" fmla="*/ 1849288 w 2189163"/>
                  <a:gd name="connsiteY103" fmla="*/ 222596 h 1441450"/>
                  <a:gd name="connsiteX104" fmla="*/ 1815175 w 2189163"/>
                  <a:gd name="connsiteY104" fmla="*/ 202391 h 1441450"/>
                  <a:gd name="connsiteX105" fmla="*/ 1781063 w 2189163"/>
                  <a:gd name="connsiteY105" fmla="*/ 185073 h 1441450"/>
                  <a:gd name="connsiteX106" fmla="*/ 1705423 w 2189163"/>
                  <a:gd name="connsiteY106" fmla="*/ 151880 h 1441450"/>
                  <a:gd name="connsiteX107" fmla="*/ 1666861 w 2189163"/>
                  <a:gd name="connsiteY107" fmla="*/ 137448 h 1441450"/>
                  <a:gd name="connsiteX108" fmla="*/ 1626816 w 2189163"/>
                  <a:gd name="connsiteY108" fmla="*/ 123016 h 1441450"/>
                  <a:gd name="connsiteX109" fmla="*/ 1583805 w 2189163"/>
                  <a:gd name="connsiteY109" fmla="*/ 108584 h 1441450"/>
                  <a:gd name="connsiteX110" fmla="*/ 1540794 w 2189163"/>
                  <a:gd name="connsiteY110" fmla="*/ 97039 h 1441450"/>
                  <a:gd name="connsiteX111" fmla="*/ 1496300 w 2189163"/>
                  <a:gd name="connsiteY111" fmla="*/ 85494 h 1441450"/>
                  <a:gd name="connsiteX112" fmla="*/ 1451805 w 2189163"/>
                  <a:gd name="connsiteY112" fmla="*/ 76834 h 1441450"/>
                  <a:gd name="connsiteX113" fmla="*/ 1404345 w 2189163"/>
                  <a:gd name="connsiteY113" fmla="*/ 68175 h 1441450"/>
                  <a:gd name="connsiteX114" fmla="*/ 1358367 w 2189163"/>
                  <a:gd name="connsiteY114" fmla="*/ 60959 h 1441450"/>
                  <a:gd name="connsiteX115" fmla="*/ 1309423 w 2189163"/>
                  <a:gd name="connsiteY115" fmla="*/ 55187 h 1441450"/>
                  <a:gd name="connsiteX116" fmla="*/ 1260480 w 2189163"/>
                  <a:gd name="connsiteY116" fmla="*/ 49414 h 1441450"/>
                  <a:gd name="connsiteX117" fmla="*/ 1211536 w 2189163"/>
                  <a:gd name="connsiteY117" fmla="*/ 46528 h 1441450"/>
                  <a:gd name="connsiteX118" fmla="*/ 1161109 w 2189163"/>
                  <a:gd name="connsiteY118" fmla="*/ 43641 h 1441450"/>
                  <a:gd name="connsiteX119" fmla="*/ 1093788 w 2189163"/>
                  <a:gd name="connsiteY119" fmla="*/ 0 h 1441450"/>
                  <a:gd name="connsiteX120" fmla="*/ 1149350 w 2189163"/>
                  <a:gd name="connsiteY120" fmla="*/ 1588 h 1441450"/>
                  <a:gd name="connsiteX121" fmla="*/ 1203325 w 2189163"/>
                  <a:gd name="connsiteY121" fmla="*/ 4763 h 1441450"/>
                  <a:gd name="connsiteX122" fmla="*/ 1255713 w 2189163"/>
                  <a:gd name="connsiteY122" fmla="*/ 7938 h 1441450"/>
                  <a:gd name="connsiteX123" fmla="*/ 1308100 w 2189163"/>
                  <a:gd name="connsiteY123" fmla="*/ 14288 h 1441450"/>
                  <a:gd name="connsiteX124" fmla="*/ 1360488 w 2189163"/>
                  <a:gd name="connsiteY124" fmla="*/ 20638 h 1441450"/>
                  <a:gd name="connsiteX125" fmla="*/ 1409701 w 2189163"/>
                  <a:gd name="connsiteY125" fmla="*/ 28575 h 1441450"/>
                  <a:gd name="connsiteX126" fmla="*/ 1460501 w 2189163"/>
                  <a:gd name="connsiteY126" fmla="*/ 38100 h 1441450"/>
                  <a:gd name="connsiteX127" fmla="*/ 1508126 w 2189163"/>
                  <a:gd name="connsiteY127" fmla="*/ 47625 h 1441450"/>
                  <a:gd name="connsiteX128" fmla="*/ 1555751 w 2189163"/>
                  <a:gd name="connsiteY128" fmla="*/ 60325 h 1441450"/>
                  <a:gd name="connsiteX129" fmla="*/ 1601788 w 2189163"/>
                  <a:gd name="connsiteY129" fmla="*/ 73025 h 1441450"/>
                  <a:gd name="connsiteX130" fmla="*/ 1647826 w 2189163"/>
                  <a:gd name="connsiteY130" fmla="*/ 88900 h 1441450"/>
                  <a:gd name="connsiteX131" fmla="*/ 1690688 w 2189163"/>
                  <a:gd name="connsiteY131" fmla="*/ 104775 h 1441450"/>
                  <a:gd name="connsiteX132" fmla="*/ 1731963 w 2189163"/>
                  <a:gd name="connsiteY132" fmla="*/ 120650 h 1441450"/>
                  <a:gd name="connsiteX133" fmla="*/ 1812926 w 2189163"/>
                  <a:gd name="connsiteY133" fmla="*/ 157163 h 1441450"/>
                  <a:gd name="connsiteX134" fmla="*/ 1849438 w 2189163"/>
                  <a:gd name="connsiteY134" fmla="*/ 176213 h 1441450"/>
                  <a:gd name="connsiteX135" fmla="*/ 1885951 w 2189163"/>
                  <a:gd name="connsiteY135" fmla="*/ 198438 h 1441450"/>
                  <a:gd name="connsiteX136" fmla="*/ 1920876 w 2189163"/>
                  <a:gd name="connsiteY136" fmla="*/ 220663 h 1441450"/>
                  <a:gd name="connsiteX137" fmla="*/ 1952626 w 2189163"/>
                  <a:gd name="connsiteY137" fmla="*/ 242888 h 1441450"/>
                  <a:gd name="connsiteX138" fmla="*/ 1984376 w 2189163"/>
                  <a:gd name="connsiteY138" fmla="*/ 266700 h 1441450"/>
                  <a:gd name="connsiteX139" fmla="*/ 2012951 w 2189163"/>
                  <a:gd name="connsiteY139" fmla="*/ 292100 h 1441450"/>
                  <a:gd name="connsiteX140" fmla="*/ 2039938 w 2189163"/>
                  <a:gd name="connsiteY140" fmla="*/ 315913 h 1441450"/>
                  <a:gd name="connsiteX141" fmla="*/ 2063751 w 2189163"/>
                  <a:gd name="connsiteY141" fmla="*/ 342900 h 1441450"/>
                  <a:gd name="connsiteX142" fmla="*/ 2087563 w 2189163"/>
                  <a:gd name="connsiteY142" fmla="*/ 368300 h 1441450"/>
                  <a:gd name="connsiteX143" fmla="*/ 2108201 w 2189163"/>
                  <a:gd name="connsiteY143" fmla="*/ 396875 h 1441450"/>
                  <a:gd name="connsiteX144" fmla="*/ 2127251 w 2189163"/>
                  <a:gd name="connsiteY144" fmla="*/ 425450 h 1441450"/>
                  <a:gd name="connsiteX145" fmla="*/ 2143126 w 2189163"/>
                  <a:gd name="connsiteY145" fmla="*/ 454025 h 1441450"/>
                  <a:gd name="connsiteX146" fmla="*/ 2155826 w 2189163"/>
                  <a:gd name="connsiteY146" fmla="*/ 482600 h 1441450"/>
                  <a:gd name="connsiteX147" fmla="*/ 2168526 w 2189163"/>
                  <a:gd name="connsiteY147" fmla="*/ 512763 h 1441450"/>
                  <a:gd name="connsiteX148" fmla="*/ 2176463 w 2189163"/>
                  <a:gd name="connsiteY148" fmla="*/ 542925 h 1441450"/>
                  <a:gd name="connsiteX149" fmla="*/ 2184401 w 2189163"/>
                  <a:gd name="connsiteY149" fmla="*/ 574675 h 1441450"/>
                  <a:gd name="connsiteX150" fmla="*/ 2187576 w 2189163"/>
                  <a:gd name="connsiteY150" fmla="*/ 606425 h 1441450"/>
                  <a:gd name="connsiteX151" fmla="*/ 2189163 w 2189163"/>
                  <a:gd name="connsiteY151" fmla="*/ 638175 h 1441450"/>
                  <a:gd name="connsiteX152" fmla="*/ 2187576 w 2189163"/>
                  <a:gd name="connsiteY152" fmla="*/ 669925 h 1441450"/>
                  <a:gd name="connsiteX153" fmla="*/ 2184401 w 2189163"/>
                  <a:gd name="connsiteY153" fmla="*/ 701675 h 1441450"/>
                  <a:gd name="connsiteX154" fmla="*/ 2176463 w 2189163"/>
                  <a:gd name="connsiteY154" fmla="*/ 731838 h 1441450"/>
                  <a:gd name="connsiteX155" fmla="*/ 2168526 w 2189163"/>
                  <a:gd name="connsiteY155" fmla="*/ 762000 h 1441450"/>
                  <a:gd name="connsiteX156" fmla="*/ 2155826 w 2189163"/>
                  <a:gd name="connsiteY156" fmla="*/ 793750 h 1441450"/>
                  <a:gd name="connsiteX157" fmla="*/ 2143126 w 2189163"/>
                  <a:gd name="connsiteY157" fmla="*/ 822325 h 1441450"/>
                  <a:gd name="connsiteX158" fmla="*/ 2127251 w 2189163"/>
                  <a:gd name="connsiteY158" fmla="*/ 850900 h 1441450"/>
                  <a:gd name="connsiteX159" fmla="*/ 2108201 w 2189163"/>
                  <a:gd name="connsiteY159" fmla="*/ 879475 h 1441450"/>
                  <a:gd name="connsiteX160" fmla="*/ 2087563 w 2189163"/>
                  <a:gd name="connsiteY160" fmla="*/ 906463 h 1441450"/>
                  <a:gd name="connsiteX161" fmla="*/ 2063751 w 2189163"/>
                  <a:gd name="connsiteY161" fmla="*/ 933450 h 1441450"/>
                  <a:gd name="connsiteX162" fmla="*/ 2039938 w 2189163"/>
                  <a:gd name="connsiteY162" fmla="*/ 958850 h 1441450"/>
                  <a:gd name="connsiteX163" fmla="*/ 2012951 w 2189163"/>
                  <a:gd name="connsiteY163" fmla="*/ 985838 h 1441450"/>
                  <a:gd name="connsiteX164" fmla="*/ 1984376 w 2189163"/>
                  <a:gd name="connsiteY164" fmla="*/ 1009650 h 1441450"/>
                  <a:gd name="connsiteX165" fmla="*/ 1952626 w 2189163"/>
                  <a:gd name="connsiteY165" fmla="*/ 1033463 h 1441450"/>
                  <a:gd name="connsiteX166" fmla="*/ 1920876 w 2189163"/>
                  <a:gd name="connsiteY166" fmla="*/ 1055688 h 1441450"/>
                  <a:gd name="connsiteX167" fmla="*/ 1885951 w 2189163"/>
                  <a:gd name="connsiteY167" fmla="*/ 1077913 h 1441450"/>
                  <a:gd name="connsiteX168" fmla="*/ 1849438 w 2189163"/>
                  <a:gd name="connsiteY168" fmla="*/ 1098550 h 1441450"/>
                  <a:gd name="connsiteX169" fmla="*/ 1812926 w 2189163"/>
                  <a:gd name="connsiteY169" fmla="*/ 1119188 h 1441450"/>
                  <a:gd name="connsiteX170" fmla="*/ 1731963 w 2189163"/>
                  <a:gd name="connsiteY170" fmla="*/ 1155700 h 1441450"/>
                  <a:gd name="connsiteX171" fmla="*/ 1690688 w 2189163"/>
                  <a:gd name="connsiteY171" fmla="*/ 1173163 h 1441450"/>
                  <a:gd name="connsiteX172" fmla="*/ 1647826 w 2189163"/>
                  <a:gd name="connsiteY172" fmla="*/ 1189038 h 1441450"/>
                  <a:gd name="connsiteX173" fmla="*/ 1601788 w 2189163"/>
                  <a:gd name="connsiteY173" fmla="*/ 1203325 h 1441450"/>
                  <a:gd name="connsiteX174" fmla="*/ 1555751 w 2189163"/>
                  <a:gd name="connsiteY174" fmla="*/ 1216025 h 1441450"/>
                  <a:gd name="connsiteX175" fmla="*/ 1508126 w 2189163"/>
                  <a:gd name="connsiteY175" fmla="*/ 1228725 h 1441450"/>
                  <a:gd name="connsiteX176" fmla="*/ 1460501 w 2189163"/>
                  <a:gd name="connsiteY176" fmla="*/ 1238250 h 1441450"/>
                  <a:gd name="connsiteX177" fmla="*/ 1409701 w 2189163"/>
                  <a:gd name="connsiteY177" fmla="*/ 1247775 h 1441450"/>
                  <a:gd name="connsiteX178" fmla="*/ 1360488 w 2189163"/>
                  <a:gd name="connsiteY178" fmla="*/ 1255713 h 1441450"/>
                  <a:gd name="connsiteX179" fmla="*/ 1308100 w 2189163"/>
                  <a:gd name="connsiteY179" fmla="*/ 1263650 h 1441450"/>
                  <a:gd name="connsiteX180" fmla="*/ 1255713 w 2189163"/>
                  <a:gd name="connsiteY180" fmla="*/ 1268413 h 1441450"/>
                  <a:gd name="connsiteX181" fmla="*/ 1203325 w 2189163"/>
                  <a:gd name="connsiteY181" fmla="*/ 1271588 h 1441450"/>
                  <a:gd name="connsiteX182" fmla="*/ 1149350 w 2189163"/>
                  <a:gd name="connsiteY182" fmla="*/ 1274763 h 1441450"/>
                  <a:gd name="connsiteX183" fmla="*/ 1093788 w 2189163"/>
                  <a:gd name="connsiteY183" fmla="*/ 1274763 h 1441450"/>
                  <a:gd name="connsiteX184" fmla="*/ 1046163 w 2189163"/>
                  <a:gd name="connsiteY184" fmla="*/ 1274763 h 1441450"/>
                  <a:gd name="connsiteX185" fmla="*/ 965200 w 2189163"/>
                  <a:gd name="connsiteY185" fmla="*/ 1270000 h 1441450"/>
                  <a:gd name="connsiteX186" fmla="*/ 885825 w 2189163"/>
                  <a:gd name="connsiteY186" fmla="*/ 1263650 h 1441450"/>
                  <a:gd name="connsiteX187" fmla="*/ 808038 w 2189163"/>
                  <a:gd name="connsiteY187" fmla="*/ 1252538 h 1441450"/>
                  <a:gd name="connsiteX188" fmla="*/ 730250 w 2189163"/>
                  <a:gd name="connsiteY188" fmla="*/ 1239838 h 1441450"/>
                  <a:gd name="connsiteX189" fmla="*/ 655638 w 2189163"/>
                  <a:gd name="connsiteY189" fmla="*/ 1222375 h 1441450"/>
                  <a:gd name="connsiteX190" fmla="*/ 584200 w 2189163"/>
                  <a:gd name="connsiteY190" fmla="*/ 1201738 h 1441450"/>
                  <a:gd name="connsiteX191" fmla="*/ 36513 w 2189163"/>
                  <a:gd name="connsiteY191" fmla="*/ 1441450 h 1441450"/>
                  <a:gd name="connsiteX192" fmla="*/ 309563 w 2189163"/>
                  <a:gd name="connsiteY192" fmla="*/ 1079500 h 1441450"/>
                  <a:gd name="connsiteX193" fmla="*/ 307975 w 2189163"/>
                  <a:gd name="connsiteY193" fmla="*/ 1081088 h 1441450"/>
                  <a:gd name="connsiteX194" fmla="*/ 238125 w 2189163"/>
                  <a:gd name="connsiteY194" fmla="*/ 1036638 h 1441450"/>
                  <a:gd name="connsiteX195" fmla="*/ 206375 w 2189163"/>
                  <a:gd name="connsiteY195" fmla="*/ 1011238 h 1441450"/>
                  <a:gd name="connsiteX196" fmla="*/ 163513 w 2189163"/>
                  <a:gd name="connsiteY196" fmla="*/ 974725 h 1441450"/>
                  <a:gd name="connsiteX197" fmla="*/ 125413 w 2189163"/>
                  <a:gd name="connsiteY197" fmla="*/ 936625 h 1441450"/>
                  <a:gd name="connsiteX198" fmla="*/ 92075 w 2189163"/>
                  <a:gd name="connsiteY198" fmla="*/ 898525 h 1441450"/>
                  <a:gd name="connsiteX199" fmla="*/ 63500 w 2189163"/>
                  <a:gd name="connsiteY199" fmla="*/ 857250 h 1441450"/>
                  <a:gd name="connsiteX200" fmla="*/ 41275 w 2189163"/>
                  <a:gd name="connsiteY200" fmla="*/ 815975 h 1441450"/>
                  <a:gd name="connsiteX201" fmla="*/ 28575 w 2189163"/>
                  <a:gd name="connsiteY201" fmla="*/ 787400 h 1441450"/>
                  <a:gd name="connsiteX202" fmla="*/ 17463 w 2189163"/>
                  <a:gd name="connsiteY202" fmla="*/ 758825 h 1441450"/>
                  <a:gd name="connsiteX203" fmla="*/ 9525 w 2189163"/>
                  <a:gd name="connsiteY203" fmla="*/ 728663 h 1441450"/>
                  <a:gd name="connsiteX204" fmla="*/ 4763 w 2189163"/>
                  <a:gd name="connsiteY204" fmla="*/ 698500 h 1441450"/>
                  <a:gd name="connsiteX205" fmla="*/ 0 w 2189163"/>
                  <a:gd name="connsiteY205" fmla="*/ 668338 h 1441450"/>
                  <a:gd name="connsiteX206" fmla="*/ 0 w 2189163"/>
                  <a:gd name="connsiteY206" fmla="*/ 638175 h 1441450"/>
                  <a:gd name="connsiteX207" fmla="*/ 0 w 2189163"/>
                  <a:gd name="connsiteY207" fmla="*/ 606425 h 1441450"/>
                  <a:gd name="connsiteX208" fmla="*/ 4763 w 2189163"/>
                  <a:gd name="connsiteY208" fmla="*/ 574675 h 1441450"/>
                  <a:gd name="connsiteX209" fmla="*/ 11113 w 2189163"/>
                  <a:gd name="connsiteY209" fmla="*/ 542925 h 1441450"/>
                  <a:gd name="connsiteX210" fmla="*/ 20638 w 2189163"/>
                  <a:gd name="connsiteY210" fmla="*/ 512763 h 1441450"/>
                  <a:gd name="connsiteX211" fmla="*/ 31750 w 2189163"/>
                  <a:gd name="connsiteY211" fmla="*/ 482600 h 1441450"/>
                  <a:gd name="connsiteX212" fmla="*/ 46038 w 2189163"/>
                  <a:gd name="connsiteY212" fmla="*/ 454025 h 1441450"/>
                  <a:gd name="connsiteX213" fmla="*/ 61913 w 2189163"/>
                  <a:gd name="connsiteY213" fmla="*/ 425450 h 1441450"/>
                  <a:gd name="connsiteX214" fmla="*/ 80963 w 2189163"/>
                  <a:gd name="connsiteY214" fmla="*/ 396875 h 1441450"/>
                  <a:gd name="connsiteX215" fmla="*/ 101600 w 2189163"/>
                  <a:gd name="connsiteY215" fmla="*/ 368300 h 1441450"/>
                  <a:gd name="connsiteX216" fmla="*/ 123825 w 2189163"/>
                  <a:gd name="connsiteY216" fmla="*/ 342900 h 1441450"/>
                  <a:gd name="connsiteX217" fmla="*/ 149225 w 2189163"/>
                  <a:gd name="connsiteY217" fmla="*/ 315913 h 1441450"/>
                  <a:gd name="connsiteX218" fmla="*/ 176213 w 2189163"/>
                  <a:gd name="connsiteY218" fmla="*/ 292100 h 1441450"/>
                  <a:gd name="connsiteX219" fmla="*/ 204788 w 2189163"/>
                  <a:gd name="connsiteY219" fmla="*/ 266700 h 1441450"/>
                  <a:gd name="connsiteX220" fmla="*/ 234950 w 2189163"/>
                  <a:gd name="connsiteY220" fmla="*/ 242888 h 1441450"/>
                  <a:gd name="connsiteX221" fmla="*/ 268288 w 2189163"/>
                  <a:gd name="connsiteY221" fmla="*/ 220663 h 1441450"/>
                  <a:gd name="connsiteX222" fmla="*/ 301625 w 2189163"/>
                  <a:gd name="connsiteY222" fmla="*/ 198438 h 1441450"/>
                  <a:gd name="connsiteX223" fmla="*/ 338138 w 2189163"/>
                  <a:gd name="connsiteY223" fmla="*/ 176213 h 1441450"/>
                  <a:gd name="connsiteX224" fmla="*/ 376238 w 2189163"/>
                  <a:gd name="connsiteY224" fmla="*/ 157163 h 1441450"/>
                  <a:gd name="connsiteX225" fmla="*/ 455613 w 2189163"/>
                  <a:gd name="connsiteY225" fmla="*/ 120650 h 1441450"/>
                  <a:gd name="connsiteX226" fmla="*/ 498475 w 2189163"/>
                  <a:gd name="connsiteY226" fmla="*/ 104775 h 1441450"/>
                  <a:gd name="connsiteX227" fmla="*/ 541338 w 2189163"/>
                  <a:gd name="connsiteY227" fmla="*/ 88900 h 1441450"/>
                  <a:gd name="connsiteX228" fmla="*/ 585788 w 2189163"/>
                  <a:gd name="connsiteY228" fmla="*/ 73025 h 1441450"/>
                  <a:gd name="connsiteX229" fmla="*/ 633413 w 2189163"/>
                  <a:gd name="connsiteY229" fmla="*/ 60325 h 1441450"/>
                  <a:gd name="connsiteX230" fmla="*/ 679450 w 2189163"/>
                  <a:gd name="connsiteY230" fmla="*/ 47625 h 1441450"/>
                  <a:gd name="connsiteX231" fmla="*/ 728663 w 2189163"/>
                  <a:gd name="connsiteY231" fmla="*/ 38100 h 1441450"/>
                  <a:gd name="connsiteX232" fmla="*/ 777875 w 2189163"/>
                  <a:gd name="connsiteY232" fmla="*/ 28575 h 1441450"/>
                  <a:gd name="connsiteX233" fmla="*/ 828675 w 2189163"/>
                  <a:gd name="connsiteY233" fmla="*/ 20638 h 1441450"/>
                  <a:gd name="connsiteX234" fmla="*/ 879475 w 2189163"/>
                  <a:gd name="connsiteY234" fmla="*/ 14288 h 1441450"/>
                  <a:gd name="connsiteX235" fmla="*/ 931863 w 2189163"/>
                  <a:gd name="connsiteY235" fmla="*/ 7938 h 1441450"/>
                  <a:gd name="connsiteX236" fmla="*/ 985838 w 2189163"/>
                  <a:gd name="connsiteY236" fmla="*/ 4763 h 1441450"/>
                  <a:gd name="connsiteX237" fmla="*/ 1039813 w 2189163"/>
                  <a:gd name="connsiteY237" fmla="*/ 1588 h 144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189163" h="1441450">
                    <a:moveTo>
                      <a:pt x="1109199" y="42198"/>
                    </a:moveTo>
                    <a:lnTo>
                      <a:pt x="1058772" y="43641"/>
                    </a:lnTo>
                    <a:lnTo>
                      <a:pt x="1008345" y="46528"/>
                    </a:lnTo>
                    <a:lnTo>
                      <a:pt x="957919" y="49414"/>
                    </a:lnTo>
                    <a:lnTo>
                      <a:pt x="908975" y="55187"/>
                    </a:lnTo>
                    <a:lnTo>
                      <a:pt x="861514" y="60959"/>
                    </a:lnTo>
                    <a:lnTo>
                      <a:pt x="814054" y="68175"/>
                    </a:lnTo>
                    <a:lnTo>
                      <a:pt x="768076" y="76834"/>
                    </a:lnTo>
                    <a:lnTo>
                      <a:pt x="722099" y="85494"/>
                    </a:lnTo>
                    <a:lnTo>
                      <a:pt x="679088" y="97039"/>
                    </a:lnTo>
                    <a:lnTo>
                      <a:pt x="634593" y="108584"/>
                    </a:lnTo>
                    <a:lnTo>
                      <a:pt x="593065" y="123016"/>
                    </a:lnTo>
                    <a:lnTo>
                      <a:pt x="553020" y="137448"/>
                    </a:lnTo>
                    <a:lnTo>
                      <a:pt x="512975" y="151880"/>
                    </a:lnTo>
                    <a:lnTo>
                      <a:pt x="438818" y="185073"/>
                    </a:lnTo>
                    <a:lnTo>
                      <a:pt x="403223" y="202391"/>
                    </a:lnTo>
                    <a:lnTo>
                      <a:pt x="369111" y="222596"/>
                    </a:lnTo>
                    <a:lnTo>
                      <a:pt x="337965" y="242800"/>
                    </a:lnTo>
                    <a:lnTo>
                      <a:pt x="306818" y="263005"/>
                    </a:lnTo>
                    <a:lnTo>
                      <a:pt x="278639" y="284653"/>
                    </a:lnTo>
                    <a:lnTo>
                      <a:pt x="251942" y="307744"/>
                    </a:lnTo>
                    <a:lnTo>
                      <a:pt x="226729" y="329391"/>
                    </a:lnTo>
                    <a:lnTo>
                      <a:pt x="202998" y="353925"/>
                    </a:lnTo>
                    <a:lnTo>
                      <a:pt x="182234" y="377016"/>
                    </a:lnTo>
                    <a:lnTo>
                      <a:pt x="162953" y="402994"/>
                    </a:lnTo>
                    <a:lnTo>
                      <a:pt x="145156" y="428971"/>
                    </a:lnTo>
                    <a:lnTo>
                      <a:pt x="130324" y="454948"/>
                    </a:lnTo>
                    <a:lnTo>
                      <a:pt x="116976" y="480925"/>
                    </a:lnTo>
                    <a:lnTo>
                      <a:pt x="106594" y="508346"/>
                    </a:lnTo>
                    <a:lnTo>
                      <a:pt x="97695" y="535766"/>
                    </a:lnTo>
                    <a:lnTo>
                      <a:pt x="91763" y="564630"/>
                    </a:lnTo>
                    <a:lnTo>
                      <a:pt x="87313" y="593494"/>
                    </a:lnTo>
                    <a:lnTo>
                      <a:pt x="87313" y="622357"/>
                    </a:lnTo>
                    <a:lnTo>
                      <a:pt x="87313" y="649778"/>
                    </a:lnTo>
                    <a:lnTo>
                      <a:pt x="91763" y="677198"/>
                    </a:lnTo>
                    <a:lnTo>
                      <a:pt x="96212" y="704619"/>
                    </a:lnTo>
                    <a:lnTo>
                      <a:pt x="103628" y="732039"/>
                    </a:lnTo>
                    <a:lnTo>
                      <a:pt x="114010" y="758016"/>
                    </a:lnTo>
                    <a:lnTo>
                      <a:pt x="125875" y="783994"/>
                    </a:lnTo>
                    <a:lnTo>
                      <a:pt x="146639" y="821516"/>
                    </a:lnTo>
                    <a:lnTo>
                      <a:pt x="173335" y="859039"/>
                    </a:lnTo>
                    <a:lnTo>
                      <a:pt x="204481" y="893675"/>
                    </a:lnTo>
                    <a:lnTo>
                      <a:pt x="240077" y="928312"/>
                    </a:lnTo>
                    <a:lnTo>
                      <a:pt x="280122" y="961505"/>
                    </a:lnTo>
                    <a:lnTo>
                      <a:pt x="309785" y="984596"/>
                    </a:lnTo>
                    <a:lnTo>
                      <a:pt x="375043" y="1025005"/>
                    </a:lnTo>
                    <a:lnTo>
                      <a:pt x="376526" y="1023562"/>
                    </a:lnTo>
                    <a:lnTo>
                      <a:pt x="121425" y="1352607"/>
                    </a:lnTo>
                    <a:lnTo>
                      <a:pt x="633110" y="1134687"/>
                    </a:lnTo>
                    <a:lnTo>
                      <a:pt x="699852" y="1153448"/>
                    </a:lnTo>
                    <a:lnTo>
                      <a:pt x="769559" y="1169323"/>
                    </a:lnTo>
                    <a:lnTo>
                      <a:pt x="842233" y="1180869"/>
                    </a:lnTo>
                    <a:lnTo>
                      <a:pt x="914907" y="1190971"/>
                    </a:lnTo>
                    <a:lnTo>
                      <a:pt x="989065" y="1196744"/>
                    </a:lnTo>
                    <a:lnTo>
                      <a:pt x="1064705" y="1201073"/>
                    </a:lnTo>
                    <a:lnTo>
                      <a:pt x="1109199" y="1201073"/>
                    </a:lnTo>
                    <a:lnTo>
                      <a:pt x="1161109" y="1201073"/>
                    </a:lnTo>
                    <a:lnTo>
                      <a:pt x="1211536" y="1198187"/>
                    </a:lnTo>
                    <a:lnTo>
                      <a:pt x="1260480" y="1195300"/>
                    </a:lnTo>
                    <a:lnTo>
                      <a:pt x="1309423" y="1190971"/>
                    </a:lnTo>
                    <a:lnTo>
                      <a:pt x="1358367" y="1183755"/>
                    </a:lnTo>
                    <a:lnTo>
                      <a:pt x="1404345" y="1176539"/>
                    </a:lnTo>
                    <a:lnTo>
                      <a:pt x="1451805" y="1167880"/>
                    </a:lnTo>
                    <a:lnTo>
                      <a:pt x="1496300" y="1159221"/>
                    </a:lnTo>
                    <a:lnTo>
                      <a:pt x="1540794" y="1147675"/>
                    </a:lnTo>
                    <a:lnTo>
                      <a:pt x="1583805" y="1136130"/>
                    </a:lnTo>
                    <a:lnTo>
                      <a:pt x="1626816" y="1123141"/>
                    </a:lnTo>
                    <a:lnTo>
                      <a:pt x="1666861" y="1108709"/>
                    </a:lnTo>
                    <a:lnTo>
                      <a:pt x="1705423" y="1092834"/>
                    </a:lnTo>
                    <a:lnTo>
                      <a:pt x="1781063" y="1059641"/>
                    </a:lnTo>
                    <a:lnTo>
                      <a:pt x="1815175" y="1040880"/>
                    </a:lnTo>
                    <a:lnTo>
                      <a:pt x="1849288" y="1022119"/>
                    </a:lnTo>
                    <a:lnTo>
                      <a:pt x="1881917" y="1001914"/>
                    </a:lnTo>
                    <a:lnTo>
                      <a:pt x="1911580" y="981709"/>
                    </a:lnTo>
                    <a:lnTo>
                      <a:pt x="1941243" y="960062"/>
                    </a:lnTo>
                    <a:lnTo>
                      <a:pt x="1967939" y="938414"/>
                    </a:lnTo>
                    <a:lnTo>
                      <a:pt x="1993153" y="913880"/>
                    </a:lnTo>
                    <a:lnTo>
                      <a:pt x="2015400" y="890789"/>
                    </a:lnTo>
                    <a:lnTo>
                      <a:pt x="2037647" y="866255"/>
                    </a:lnTo>
                    <a:lnTo>
                      <a:pt x="2056928" y="841721"/>
                    </a:lnTo>
                    <a:lnTo>
                      <a:pt x="2074726" y="815744"/>
                    </a:lnTo>
                    <a:lnTo>
                      <a:pt x="2089557" y="789766"/>
                    </a:lnTo>
                    <a:lnTo>
                      <a:pt x="2101422" y="763789"/>
                    </a:lnTo>
                    <a:lnTo>
                      <a:pt x="2113287" y="734925"/>
                    </a:lnTo>
                    <a:lnTo>
                      <a:pt x="2120703" y="707505"/>
                    </a:lnTo>
                    <a:lnTo>
                      <a:pt x="2128119" y="680084"/>
                    </a:lnTo>
                    <a:lnTo>
                      <a:pt x="2131085" y="651221"/>
                    </a:lnTo>
                    <a:lnTo>
                      <a:pt x="2132568" y="622357"/>
                    </a:lnTo>
                    <a:lnTo>
                      <a:pt x="2131085" y="593494"/>
                    </a:lnTo>
                    <a:lnTo>
                      <a:pt x="2128119" y="564630"/>
                    </a:lnTo>
                    <a:lnTo>
                      <a:pt x="2120703" y="535766"/>
                    </a:lnTo>
                    <a:lnTo>
                      <a:pt x="2113287" y="508346"/>
                    </a:lnTo>
                    <a:lnTo>
                      <a:pt x="2101422" y="480925"/>
                    </a:lnTo>
                    <a:lnTo>
                      <a:pt x="2089557" y="454948"/>
                    </a:lnTo>
                    <a:lnTo>
                      <a:pt x="2074726" y="428971"/>
                    </a:lnTo>
                    <a:lnTo>
                      <a:pt x="2056928" y="402994"/>
                    </a:lnTo>
                    <a:lnTo>
                      <a:pt x="2037647" y="377016"/>
                    </a:lnTo>
                    <a:lnTo>
                      <a:pt x="2015400" y="353925"/>
                    </a:lnTo>
                    <a:lnTo>
                      <a:pt x="1993153" y="329391"/>
                    </a:lnTo>
                    <a:lnTo>
                      <a:pt x="1967939" y="307744"/>
                    </a:lnTo>
                    <a:lnTo>
                      <a:pt x="1941243" y="284653"/>
                    </a:lnTo>
                    <a:lnTo>
                      <a:pt x="1911580" y="263005"/>
                    </a:lnTo>
                    <a:lnTo>
                      <a:pt x="1881917" y="242800"/>
                    </a:lnTo>
                    <a:lnTo>
                      <a:pt x="1849288" y="222596"/>
                    </a:lnTo>
                    <a:lnTo>
                      <a:pt x="1815175" y="202391"/>
                    </a:lnTo>
                    <a:lnTo>
                      <a:pt x="1781063" y="185073"/>
                    </a:lnTo>
                    <a:lnTo>
                      <a:pt x="1705423" y="151880"/>
                    </a:lnTo>
                    <a:lnTo>
                      <a:pt x="1666861" y="137448"/>
                    </a:lnTo>
                    <a:lnTo>
                      <a:pt x="1626816" y="123016"/>
                    </a:lnTo>
                    <a:lnTo>
                      <a:pt x="1583805" y="108584"/>
                    </a:lnTo>
                    <a:lnTo>
                      <a:pt x="1540794" y="97039"/>
                    </a:lnTo>
                    <a:lnTo>
                      <a:pt x="1496300" y="85494"/>
                    </a:lnTo>
                    <a:lnTo>
                      <a:pt x="1451805" y="76834"/>
                    </a:lnTo>
                    <a:lnTo>
                      <a:pt x="1404345" y="68175"/>
                    </a:lnTo>
                    <a:lnTo>
                      <a:pt x="1358367" y="60959"/>
                    </a:lnTo>
                    <a:lnTo>
                      <a:pt x="1309423" y="55187"/>
                    </a:lnTo>
                    <a:lnTo>
                      <a:pt x="1260480" y="49414"/>
                    </a:lnTo>
                    <a:lnTo>
                      <a:pt x="1211536" y="46528"/>
                    </a:lnTo>
                    <a:lnTo>
                      <a:pt x="1161109" y="43641"/>
                    </a:lnTo>
                    <a:close/>
                    <a:moveTo>
                      <a:pt x="1093788" y="0"/>
                    </a:moveTo>
                    <a:lnTo>
                      <a:pt x="1149350" y="1588"/>
                    </a:lnTo>
                    <a:lnTo>
                      <a:pt x="1203325" y="4763"/>
                    </a:lnTo>
                    <a:lnTo>
                      <a:pt x="1255713" y="7938"/>
                    </a:lnTo>
                    <a:lnTo>
                      <a:pt x="1308100" y="14288"/>
                    </a:lnTo>
                    <a:lnTo>
                      <a:pt x="1360488" y="20638"/>
                    </a:lnTo>
                    <a:lnTo>
                      <a:pt x="1409701" y="28575"/>
                    </a:lnTo>
                    <a:lnTo>
                      <a:pt x="1460501" y="38100"/>
                    </a:lnTo>
                    <a:lnTo>
                      <a:pt x="1508126" y="47625"/>
                    </a:lnTo>
                    <a:lnTo>
                      <a:pt x="1555751" y="60325"/>
                    </a:lnTo>
                    <a:lnTo>
                      <a:pt x="1601788" y="73025"/>
                    </a:lnTo>
                    <a:lnTo>
                      <a:pt x="1647826" y="88900"/>
                    </a:lnTo>
                    <a:lnTo>
                      <a:pt x="1690688" y="104775"/>
                    </a:lnTo>
                    <a:lnTo>
                      <a:pt x="1731963" y="120650"/>
                    </a:lnTo>
                    <a:lnTo>
                      <a:pt x="1812926" y="157163"/>
                    </a:lnTo>
                    <a:lnTo>
                      <a:pt x="1849438" y="176213"/>
                    </a:lnTo>
                    <a:lnTo>
                      <a:pt x="1885951" y="198438"/>
                    </a:lnTo>
                    <a:lnTo>
                      <a:pt x="1920876" y="220663"/>
                    </a:lnTo>
                    <a:lnTo>
                      <a:pt x="1952626" y="242888"/>
                    </a:lnTo>
                    <a:lnTo>
                      <a:pt x="1984376" y="266700"/>
                    </a:lnTo>
                    <a:lnTo>
                      <a:pt x="2012951" y="292100"/>
                    </a:lnTo>
                    <a:lnTo>
                      <a:pt x="2039938" y="315913"/>
                    </a:lnTo>
                    <a:lnTo>
                      <a:pt x="2063751" y="342900"/>
                    </a:lnTo>
                    <a:lnTo>
                      <a:pt x="2087563" y="368300"/>
                    </a:lnTo>
                    <a:lnTo>
                      <a:pt x="2108201" y="396875"/>
                    </a:lnTo>
                    <a:lnTo>
                      <a:pt x="2127251" y="425450"/>
                    </a:lnTo>
                    <a:lnTo>
                      <a:pt x="2143126" y="454025"/>
                    </a:lnTo>
                    <a:lnTo>
                      <a:pt x="2155826" y="482600"/>
                    </a:lnTo>
                    <a:lnTo>
                      <a:pt x="2168526" y="512763"/>
                    </a:lnTo>
                    <a:lnTo>
                      <a:pt x="2176463" y="542925"/>
                    </a:lnTo>
                    <a:lnTo>
                      <a:pt x="2184401" y="574675"/>
                    </a:lnTo>
                    <a:lnTo>
                      <a:pt x="2187576" y="606425"/>
                    </a:lnTo>
                    <a:lnTo>
                      <a:pt x="2189163" y="638175"/>
                    </a:lnTo>
                    <a:lnTo>
                      <a:pt x="2187576" y="669925"/>
                    </a:lnTo>
                    <a:lnTo>
                      <a:pt x="2184401" y="701675"/>
                    </a:lnTo>
                    <a:lnTo>
                      <a:pt x="2176463" y="731838"/>
                    </a:lnTo>
                    <a:lnTo>
                      <a:pt x="2168526" y="762000"/>
                    </a:lnTo>
                    <a:lnTo>
                      <a:pt x="2155826" y="793750"/>
                    </a:lnTo>
                    <a:lnTo>
                      <a:pt x="2143126" y="822325"/>
                    </a:lnTo>
                    <a:lnTo>
                      <a:pt x="2127251" y="850900"/>
                    </a:lnTo>
                    <a:lnTo>
                      <a:pt x="2108201" y="879475"/>
                    </a:lnTo>
                    <a:lnTo>
                      <a:pt x="2087563" y="906463"/>
                    </a:lnTo>
                    <a:lnTo>
                      <a:pt x="2063751" y="933450"/>
                    </a:lnTo>
                    <a:lnTo>
                      <a:pt x="2039938" y="958850"/>
                    </a:lnTo>
                    <a:lnTo>
                      <a:pt x="2012951" y="985838"/>
                    </a:lnTo>
                    <a:lnTo>
                      <a:pt x="1984376" y="1009650"/>
                    </a:lnTo>
                    <a:lnTo>
                      <a:pt x="1952626" y="1033463"/>
                    </a:lnTo>
                    <a:lnTo>
                      <a:pt x="1920876" y="1055688"/>
                    </a:lnTo>
                    <a:lnTo>
                      <a:pt x="1885951" y="1077913"/>
                    </a:lnTo>
                    <a:lnTo>
                      <a:pt x="1849438" y="1098550"/>
                    </a:lnTo>
                    <a:lnTo>
                      <a:pt x="1812926" y="1119188"/>
                    </a:lnTo>
                    <a:lnTo>
                      <a:pt x="1731963" y="1155700"/>
                    </a:lnTo>
                    <a:lnTo>
                      <a:pt x="1690688" y="1173163"/>
                    </a:lnTo>
                    <a:lnTo>
                      <a:pt x="1647826" y="1189038"/>
                    </a:lnTo>
                    <a:lnTo>
                      <a:pt x="1601788" y="1203325"/>
                    </a:lnTo>
                    <a:lnTo>
                      <a:pt x="1555751" y="1216025"/>
                    </a:lnTo>
                    <a:lnTo>
                      <a:pt x="1508126" y="1228725"/>
                    </a:lnTo>
                    <a:lnTo>
                      <a:pt x="1460501" y="1238250"/>
                    </a:lnTo>
                    <a:lnTo>
                      <a:pt x="1409701" y="1247775"/>
                    </a:lnTo>
                    <a:lnTo>
                      <a:pt x="1360488" y="1255713"/>
                    </a:lnTo>
                    <a:lnTo>
                      <a:pt x="1308100" y="1263650"/>
                    </a:lnTo>
                    <a:lnTo>
                      <a:pt x="1255713" y="1268413"/>
                    </a:lnTo>
                    <a:lnTo>
                      <a:pt x="1203325" y="1271588"/>
                    </a:lnTo>
                    <a:lnTo>
                      <a:pt x="1149350" y="1274763"/>
                    </a:lnTo>
                    <a:lnTo>
                      <a:pt x="1093788" y="1274763"/>
                    </a:lnTo>
                    <a:lnTo>
                      <a:pt x="1046163" y="1274763"/>
                    </a:lnTo>
                    <a:lnTo>
                      <a:pt x="965200" y="1270000"/>
                    </a:lnTo>
                    <a:lnTo>
                      <a:pt x="885825" y="1263650"/>
                    </a:lnTo>
                    <a:lnTo>
                      <a:pt x="808038" y="1252538"/>
                    </a:lnTo>
                    <a:lnTo>
                      <a:pt x="730250" y="1239838"/>
                    </a:lnTo>
                    <a:lnTo>
                      <a:pt x="655638" y="1222375"/>
                    </a:lnTo>
                    <a:lnTo>
                      <a:pt x="584200" y="1201738"/>
                    </a:lnTo>
                    <a:lnTo>
                      <a:pt x="36513" y="1441450"/>
                    </a:lnTo>
                    <a:lnTo>
                      <a:pt x="309563" y="1079500"/>
                    </a:lnTo>
                    <a:lnTo>
                      <a:pt x="307975" y="1081088"/>
                    </a:lnTo>
                    <a:lnTo>
                      <a:pt x="238125" y="1036638"/>
                    </a:lnTo>
                    <a:lnTo>
                      <a:pt x="206375" y="1011238"/>
                    </a:lnTo>
                    <a:lnTo>
                      <a:pt x="163513" y="974725"/>
                    </a:lnTo>
                    <a:lnTo>
                      <a:pt x="125413" y="936625"/>
                    </a:lnTo>
                    <a:lnTo>
                      <a:pt x="92075" y="898525"/>
                    </a:lnTo>
                    <a:lnTo>
                      <a:pt x="63500" y="857250"/>
                    </a:lnTo>
                    <a:lnTo>
                      <a:pt x="41275" y="815975"/>
                    </a:lnTo>
                    <a:lnTo>
                      <a:pt x="28575" y="787400"/>
                    </a:lnTo>
                    <a:lnTo>
                      <a:pt x="17463" y="758825"/>
                    </a:lnTo>
                    <a:lnTo>
                      <a:pt x="9525" y="728663"/>
                    </a:lnTo>
                    <a:lnTo>
                      <a:pt x="4763" y="698500"/>
                    </a:lnTo>
                    <a:lnTo>
                      <a:pt x="0" y="668338"/>
                    </a:lnTo>
                    <a:lnTo>
                      <a:pt x="0" y="638175"/>
                    </a:lnTo>
                    <a:lnTo>
                      <a:pt x="0" y="606425"/>
                    </a:lnTo>
                    <a:lnTo>
                      <a:pt x="4763" y="574675"/>
                    </a:lnTo>
                    <a:lnTo>
                      <a:pt x="11113" y="542925"/>
                    </a:lnTo>
                    <a:lnTo>
                      <a:pt x="20638" y="512763"/>
                    </a:lnTo>
                    <a:lnTo>
                      <a:pt x="31750" y="482600"/>
                    </a:lnTo>
                    <a:lnTo>
                      <a:pt x="46038" y="454025"/>
                    </a:lnTo>
                    <a:lnTo>
                      <a:pt x="61913" y="425450"/>
                    </a:lnTo>
                    <a:lnTo>
                      <a:pt x="80963" y="396875"/>
                    </a:lnTo>
                    <a:lnTo>
                      <a:pt x="101600" y="368300"/>
                    </a:lnTo>
                    <a:lnTo>
                      <a:pt x="123825" y="342900"/>
                    </a:lnTo>
                    <a:lnTo>
                      <a:pt x="149225" y="315913"/>
                    </a:lnTo>
                    <a:lnTo>
                      <a:pt x="176213" y="292100"/>
                    </a:lnTo>
                    <a:lnTo>
                      <a:pt x="204788" y="266700"/>
                    </a:lnTo>
                    <a:lnTo>
                      <a:pt x="234950" y="242888"/>
                    </a:lnTo>
                    <a:lnTo>
                      <a:pt x="268288" y="220663"/>
                    </a:lnTo>
                    <a:lnTo>
                      <a:pt x="301625" y="198438"/>
                    </a:lnTo>
                    <a:lnTo>
                      <a:pt x="338138" y="176213"/>
                    </a:lnTo>
                    <a:lnTo>
                      <a:pt x="376238" y="157163"/>
                    </a:lnTo>
                    <a:lnTo>
                      <a:pt x="455613" y="120650"/>
                    </a:lnTo>
                    <a:lnTo>
                      <a:pt x="498475" y="104775"/>
                    </a:lnTo>
                    <a:lnTo>
                      <a:pt x="541338" y="88900"/>
                    </a:lnTo>
                    <a:lnTo>
                      <a:pt x="585788" y="73025"/>
                    </a:lnTo>
                    <a:lnTo>
                      <a:pt x="633413" y="60325"/>
                    </a:lnTo>
                    <a:lnTo>
                      <a:pt x="679450" y="47625"/>
                    </a:lnTo>
                    <a:lnTo>
                      <a:pt x="728663" y="38100"/>
                    </a:lnTo>
                    <a:lnTo>
                      <a:pt x="777875" y="28575"/>
                    </a:lnTo>
                    <a:lnTo>
                      <a:pt x="828675" y="20638"/>
                    </a:lnTo>
                    <a:lnTo>
                      <a:pt x="879475" y="14288"/>
                    </a:lnTo>
                    <a:lnTo>
                      <a:pt x="931863" y="7938"/>
                    </a:lnTo>
                    <a:lnTo>
                      <a:pt x="985838" y="4763"/>
                    </a:lnTo>
                    <a:lnTo>
                      <a:pt x="1039813" y="1588"/>
                    </a:lnTo>
                    <a:close/>
                  </a:path>
                </a:pathLst>
              </a:custGeom>
              <a:grpFill/>
              <a:ln w="14288" cap="rnd">
                <a:noFill/>
                <a:prstDash val="solid"/>
                <a:round/>
                <a:headEnd/>
                <a:tailEnd/>
              </a:ln>
            </p:spPr>
            <p:txBody>
              <a:bodyPr vert="horz" wrap="square" lIns="182785" tIns="91392" rIns="182785" bIns="91392" numCol="1" anchor="t" anchorCtr="0" compatLnSpc="1">
                <a:prstTxWarp prst="textNoShape">
                  <a:avLst/>
                </a:prstTxWarp>
                <a:noAutofit/>
              </a:bodyPr>
              <a:lstStyle/>
              <a:p>
                <a:pPr defTabSz="1827886">
                  <a:defRPr/>
                </a:pPr>
                <a:endParaRPr lang="en-GB" sz="3598">
                  <a:solidFill>
                    <a:prstClr val="black"/>
                  </a:solidFill>
                  <a:latin typeface="Calibri" panose="020F0502020204030204"/>
                </a:endParaRPr>
              </a:p>
            </p:txBody>
          </p:sp>
        </p:grpSp>
      </p:grpSp>
      <p:grpSp>
        <p:nvGrpSpPr>
          <p:cNvPr id="6" name="Group 5">
            <a:extLst>
              <a:ext uri="{FF2B5EF4-FFF2-40B4-BE49-F238E27FC236}">
                <a16:creationId xmlns:a16="http://schemas.microsoft.com/office/drawing/2014/main" id="{EAE2E49F-8018-BA5C-C24A-43837D38BE22}"/>
              </a:ext>
            </a:extLst>
          </p:cNvPr>
          <p:cNvGrpSpPr/>
          <p:nvPr/>
        </p:nvGrpSpPr>
        <p:grpSpPr>
          <a:xfrm>
            <a:off x="16406475" y="8655229"/>
            <a:ext cx="1645920" cy="1554480"/>
            <a:chOff x="5795063" y="9134511"/>
            <a:chExt cx="2010632" cy="2010632"/>
          </a:xfrm>
        </p:grpSpPr>
        <p:sp>
          <p:nvSpPr>
            <p:cNvPr id="31" name="Oval 30">
              <a:extLst>
                <a:ext uri="{FF2B5EF4-FFF2-40B4-BE49-F238E27FC236}">
                  <a16:creationId xmlns:a16="http://schemas.microsoft.com/office/drawing/2014/main" id="{427E2C83-89CE-4C6D-AA6A-2FC7F8970D92}"/>
                </a:ext>
              </a:extLst>
            </p:cNvPr>
            <p:cNvSpPr>
              <a:spLocks noChangeAspect="1"/>
            </p:cNvSpPr>
            <p:nvPr/>
          </p:nvSpPr>
          <p:spPr>
            <a:xfrm>
              <a:off x="5795063" y="9134511"/>
              <a:ext cx="2010632" cy="2010632"/>
            </a:xfrm>
            <a:prstGeom prst="ellipse">
              <a:avLst/>
            </a:prstGeom>
            <a:solidFill>
              <a:schemeClr val="accent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785" tIns="91392" rIns="182785" bIns="91392" numCol="1" spcCol="0" rtlCol="0" fromWordArt="0" anchor="ctr" anchorCtr="0" forceAA="0" compatLnSpc="1">
              <a:prstTxWarp prst="textNoShape">
                <a:avLst/>
              </a:prstTxWarp>
              <a:noAutofit/>
            </a:bodyPr>
            <a:lstStyle/>
            <a:p>
              <a:pPr algn="ctr" defTabSz="1827886">
                <a:defRPr/>
              </a:pPr>
              <a:endParaRPr lang="en-GB" sz="3598">
                <a:solidFill>
                  <a:prstClr val="white"/>
                </a:solidFill>
                <a:latin typeface="Calibri" panose="020F0502020204030204"/>
              </a:endParaRPr>
            </a:p>
          </p:txBody>
        </p:sp>
        <p:grpSp>
          <p:nvGrpSpPr>
            <p:cNvPr id="40" name="Credit_card3" descr="{&quot;Key&quot;:&quot;POWER_USER_SHAPE_ICON&quot;,&quot;Value&quot;:&quot;POWER_USER_SHAPE_ICON_STYLE_1&quot;}">
              <a:extLst>
                <a:ext uri="{FF2B5EF4-FFF2-40B4-BE49-F238E27FC236}">
                  <a16:creationId xmlns:a16="http://schemas.microsoft.com/office/drawing/2014/main" id="{7DC8C904-88B9-41D6-AB39-06D61A7B60ED}"/>
                </a:ext>
              </a:extLst>
            </p:cNvPr>
            <p:cNvGrpSpPr>
              <a:grpSpLocks noChangeAspect="1"/>
            </p:cNvGrpSpPr>
            <p:nvPr>
              <p:custDataLst>
                <p:tags r:id="rId1"/>
              </p:custDataLst>
            </p:nvPr>
          </p:nvGrpSpPr>
          <p:grpSpPr>
            <a:xfrm>
              <a:off x="6214141" y="9597191"/>
              <a:ext cx="1183359" cy="1085284"/>
              <a:chOff x="5538652" y="2133165"/>
              <a:chExt cx="3357153" cy="3078915"/>
            </a:xfrm>
            <a:solidFill>
              <a:schemeClr val="bg1"/>
            </a:solidFill>
          </p:grpSpPr>
          <p:sp>
            <p:nvSpPr>
              <p:cNvPr id="41" name="Freeform: Shape 1301">
                <a:extLst>
                  <a:ext uri="{FF2B5EF4-FFF2-40B4-BE49-F238E27FC236}">
                    <a16:creationId xmlns:a16="http://schemas.microsoft.com/office/drawing/2014/main" id="{346E0780-3021-4681-8DC1-F895C4B68DA9}"/>
                  </a:ext>
                </a:extLst>
              </p:cNvPr>
              <p:cNvSpPr/>
              <p:nvPr/>
            </p:nvSpPr>
            <p:spPr>
              <a:xfrm>
                <a:off x="5538652" y="3164132"/>
                <a:ext cx="3357153" cy="2047948"/>
              </a:xfrm>
              <a:custGeom>
                <a:avLst/>
                <a:gdLst>
                  <a:gd name="connsiteX0" fmla="*/ 346325 w 3357153"/>
                  <a:gd name="connsiteY0" fmla="*/ 93089 h 2047948"/>
                  <a:gd name="connsiteX1" fmla="*/ 94576 w 3357153"/>
                  <a:gd name="connsiteY1" fmla="*/ 344838 h 2047948"/>
                  <a:gd name="connsiteX2" fmla="*/ 94576 w 3357153"/>
                  <a:gd name="connsiteY2" fmla="*/ 1703111 h 2047948"/>
                  <a:gd name="connsiteX3" fmla="*/ 346325 w 3357153"/>
                  <a:gd name="connsiteY3" fmla="*/ 1954860 h 2047948"/>
                  <a:gd name="connsiteX4" fmla="*/ 3010827 w 3357153"/>
                  <a:gd name="connsiteY4" fmla="*/ 1954860 h 2047948"/>
                  <a:gd name="connsiteX5" fmla="*/ 3262576 w 3357153"/>
                  <a:gd name="connsiteY5" fmla="*/ 1703111 h 2047948"/>
                  <a:gd name="connsiteX6" fmla="*/ 3262576 w 3357153"/>
                  <a:gd name="connsiteY6" fmla="*/ 344838 h 2047948"/>
                  <a:gd name="connsiteX7" fmla="*/ 3010827 w 3357153"/>
                  <a:gd name="connsiteY7" fmla="*/ 93089 h 2047948"/>
                  <a:gd name="connsiteX8" fmla="*/ 276924 w 3357153"/>
                  <a:gd name="connsiteY8" fmla="*/ 0 h 2047948"/>
                  <a:gd name="connsiteX9" fmla="*/ 3080229 w 3357153"/>
                  <a:gd name="connsiteY9" fmla="*/ 0 h 2047948"/>
                  <a:gd name="connsiteX10" fmla="*/ 3357153 w 3357153"/>
                  <a:gd name="connsiteY10" fmla="*/ 276924 h 2047948"/>
                  <a:gd name="connsiteX11" fmla="*/ 3357153 w 3357153"/>
                  <a:gd name="connsiteY11" fmla="*/ 1771024 h 2047948"/>
                  <a:gd name="connsiteX12" fmla="*/ 3080229 w 3357153"/>
                  <a:gd name="connsiteY12" fmla="*/ 2047948 h 2047948"/>
                  <a:gd name="connsiteX13" fmla="*/ 276924 w 3357153"/>
                  <a:gd name="connsiteY13" fmla="*/ 2047948 h 2047948"/>
                  <a:gd name="connsiteX14" fmla="*/ 0 w 3357153"/>
                  <a:gd name="connsiteY14" fmla="*/ 1771024 h 2047948"/>
                  <a:gd name="connsiteX15" fmla="*/ 0 w 3357153"/>
                  <a:gd name="connsiteY15" fmla="*/ 276924 h 2047948"/>
                  <a:gd name="connsiteX16" fmla="*/ 276924 w 3357153"/>
                  <a:gd name="connsiteY16" fmla="*/ 0 h 2047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57153" h="2047948">
                    <a:moveTo>
                      <a:pt x="346325" y="93089"/>
                    </a:moveTo>
                    <a:cubicBezTo>
                      <a:pt x="207288" y="93089"/>
                      <a:pt x="94576" y="205801"/>
                      <a:pt x="94576" y="344838"/>
                    </a:cubicBezTo>
                    <a:lnTo>
                      <a:pt x="94576" y="1703111"/>
                    </a:lnTo>
                    <a:cubicBezTo>
                      <a:pt x="94576" y="1842148"/>
                      <a:pt x="207288" y="1954860"/>
                      <a:pt x="346325" y="1954860"/>
                    </a:cubicBezTo>
                    <a:lnTo>
                      <a:pt x="3010827" y="1954860"/>
                    </a:lnTo>
                    <a:cubicBezTo>
                      <a:pt x="3149864" y="1954860"/>
                      <a:pt x="3262576" y="1842148"/>
                      <a:pt x="3262576" y="1703111"/>
                    </a:cubicBezTo>
                    <a:lnTo>
                      <a:pt x="3262576" y="344838"/>
                    </a:lnTo>
                    <a:cubicBezTo>
                      <a:pt x="3262576" y="205801"/>
                      <a:pt x="3149864" y="93089"/>
                      <a:pt x="3010827" y="93089"/>
                    </a:cubicBezTo>
                    <a:close/>
                    <a:moveTo>
                      <a:pt x="276924" y="0"/>
                    </a:moveTo>
                    <a:lnTo>
                      <a:pt x="3080229" y="0"/>
                    </a:lnTo>
                    <a:cubicBezTo>
                      <a:pt x="3233170" y="0"/>
                      <a:pt x="3357153" y="123983"/>
                      <a:pt x="3357153" y="276924"/>
                    </a:cubicBezTo>
                    <a:lnTo>
                      <a:pt x="3357153" y="1771024"/>
                    </a:lnTo>
                    <a:cubicBezTo>
                      <a:pt x="3357153" y="1923965"/>
                      <a:pt x="3233170" y="2047948"/>
                      <a:pt x="3080229" y="2047948"/>
                    </a:cubicBezTo>
                    <a:lnTo>
                      <a:pt x="276924" y="2047948"/>
                    </a:lnTo>
                    <a:cubicBezTo>
                      <a:pt x="123983" y="2047948"/>
                      <a:pt x="0" y="1923965"/>
                      <a:pt x="0" y="1771024"/>
                    </a:cubicBezTo>
                    <a:lnTo>
                      <a:pt x="0" y="276924"/>
                    </a:lnTo>
                    <a:cubicBezTo>
                      <a:pt x="0" y="123983"/>
                      <a:pt x="123983" y="0"/>
                      <a:pt x="2769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7886">
                  <a:defRPr/>
                </a:pPr>
                <a:endParaRPr lang="en-GB" sz="3598">
                  <a:solidFill>
                    <a:prstClr val="white"/>
                  </a:solidFill>
                  <a:latin typeface="Calibri" panose="020F0502020204030204"/>
                </a:endParaRPr>
              </a:p>
            </p:txBody>
          </p:sp>
          <p:grpSp>
            <p:nvGrpSpPr>
              <p:cNvPr id="42" name="Group 41">
                <a:extLst>
                  <a:ext uri="{FF2B5EF4-FFF2-40B4-BE49-F238E27FC236}">
                    <a16:creationId xmlns:a16="http://schemas.microsoft.com/office/drawing/2014/main" id="{95495200-F73C-4E9A-9B9C-C836D6DBC3CE}"/>
                  </a:ext>
                </a:extLst>
              </p:cNvPr>
              <p:cNvGrpSpPr>
                <a:grpSpLocks noChangeAspect="1"/>
              </p:cNvGrpSpPr>
              <p:nvPr/>
            </p:nvGrpSpPr>
            <p:grpSpPr>
              <a:xfrm>
                <a:off x="7404718" y="3586989"/>
                <a:ext cx="1072910" cy="624548"/>
                <a:chOff x="7133197" y="3935100"/>
                <a:chExt cx="886702" cy="516155"/>
              </a:xfrm>
              <a:grpFill/>
            </p:grpSpPr>
            <p:sp>
              <p:nvSpPr>
                <p:cNvPr id="51" name="Oval 50">
                  <a:extLst>
                    <a:ext uri="{FF2B5EF4-FFF2-40B4-BE49-F238E27FC236}">
                      <a16:creationId xmlns:a16="http://schemas.microsoft.com/office/drawing/2014/main" id="{86B2999B-6830-4803-ABA1-F1D4B60CFEF1}"/>
                    </a:ext>
                  </a:extLst>
                </p:cNvPr>
                <p:cNvSpPr>
                  <a:spLocks noChangeAspect="1"/>
                </p:cNvSpPr>
                <p:nvPr/>
              </p:nvSpPr>
              <p:spPr>
                <a:xfrm>
                  <a:off x="7133197" y="3935100"/>
                  <a:ext cx="516155" cy="5161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7886">
                    <a:defRPr/>
                  </a:pPr>
                  <a:endParaRPr lang="en-GB" sz="3598">
                    <a:solidFill>
                      <a:prstClr val="white"/>
                    </a:solidFill>
                    <a:latin typeface="Calibri" panose="020F0502020204030204"/>
                  </a:endParaRPr>
                </a:p>
              </p:txBody>
            </p:sp>
            <p:sp>
              <p:nvSpPr>
                <p:cNvPr id="52" name="Oval 51">
                  <a:extLst>
                    <a:ext uri="{FF2B5EF4-FFF2-40B4-BE49-F238E27FC236}">
                      <a16:creationId xmlns:a16="http://schemas.microsoft.com/office/drawing/2014/main" id="{D96A0A3C-2B13-405C-AEE1-8293A8BCA039}"/>
                    </a:ext>
                  </a:extLst>
                </p:cNvPr>
                <p:cNvSpPr>
                  <a:spLocks noChangeAspect="1"/>
                </p:cNvSpPr>
                <p:nvPr/>
              </p:nvSpPr>
              <p:spPr>
                <a:xfrm>
                  <a:off x="7503744" y="3935100"/>
                  <a:ext cx="516155" cy="5161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7886">
                    <a:defRPr/>
                  </a:pPr>
                  <a:endParaRPr lang="en-GB" sz="3598">
                    <a:solidFill>
                      <a:prstClr val="white"/>
                    </a:solidFill>
                    <a:latin typeface="Calibri" panose="020F0502020204030204"/>
                  </a:endParaRPr>
                </a:p>
              </p:txBody>
            </p:sp>
          </p:grpSp>
          <p:sp>
            <p:nvSpPr>
              <p:cNvPr id="43" name="Rectangle 42">
                <a:extLst>
                  <a:ext uri="{FF2B5EF4-FFF2-40B4-BE49-F238E27FC236}">
                    <a16:creationId xmlns:a16="http://schemas.microsoft.com/office/drawing/2014/main" id="{CF3AC257-B21D-4EC2-A36E-5F939591FF95}"/>
                  </a:ext>
                </a:extLst>
              </p:cNvPr>
              <p:cNvSpPr/>
              <p:nvPr/>
            </p:nvSpPr>
            <p:spPr>
              <a:xfrm>
                <a:off x="5895442" y="4696097"/>
                <a:ext cx="521599" cy="1436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7886">
                  <a:defRPr/>
                </a:pPr>
                <a:endParaRPr lang="en-GB" sz="3598">
                  <a:solidFill>
                    <a:prstClr val="white"/>
                  </a:solidFill>
                  <a:latin typeface="Calibri" panose="020F0502020204030204"/>
                </a:endParaRPr>
              </a:p>
            </p:txBody>
          </p:sp>
          <p:sp>
            <p:nvSpPr>
              <p:cNvPr id="44" name="Rectangle 43">
                <a:extLst>
                  <a:ext uri="{FF2B5EF4-FFF2-40B4-BE49-F238E27FC236}">
                    <a16:creationId xmlns:a16="http://schemas.microsoft.com/office/drawing/2014/main" id="{78D4893A-D6B0-410D-A7BB-8CED6A5871FB}"/>
                  </a:ext>
                </a:extLst>
              </p:cNvPr>
              <p:cNvSpPr/>
              <p:nvPr/>
            </p:nvSpPr>
            <p:spPr>
              <a:xfrm>
                <a:off x="6624415" y="4696097"/>
                <a:ext cx="521599" cy="1436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7886">
                  <a:defRPr/>
                </a:pPr>
                <a:endParaRPr lang="en-GB" sz="3598">
                  <a:solidFill>
                    <a:prstClr val="white"/>
                  </a:solidFill>
                  <a:latin typeface="Calibri" panose="020F0502020204030204"/>
                </a:endParaRPr>
              </a:p>
            </p:txBody>
          </p:sp>
          <p:sp>
            <p:nvSpPr>
              <p:cNvPr id="45" name="Rectangle 44">
                <a:extLst>
                  <a:ext uri="{FF2B5EF4-FFF2-40B4-BE49-F238E27FC236}">
                    <a16:creationId xmlns:a16="http://schemas.microsoft.com/office/drawing/2014/main" id="{8AB2AB07-5914-431B-822D-BFD806D897C5}"/>
                  </a:ext>
                </a:extLst>
              </p:cNvPr>
              <p:cNvSpPr/>
              <p:nvPr/>
            </p:nvSpPr>
            <p:spPr>
              <a:xfrm>
                <a:off x="7353388" y="4696097"/>
                <a:ext cx="521599" cy="1436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7886">
                  <a:defRPr/>
                </a:pPr>
                <a:endParaRPr lang="en-GB" sz="3598">
                  <a:solidFill>
                    <a:prstClr val="white"/>
                  </a:solidFill>
                  <a:latin typeface="Calibri" panose="020F0502020204030204"/>
                </a:endParaRPr>
              </a:p>
            </p:txBody>
          </p:sp>
          <p:sp>
            <p:nvSpPr>
              <p:cNvPr id="46" name="Rectangle 45">
                <a:extLst>
                  <a:ext uri="{FF2B5EF4-FFF2-40B4-BE49-F238E27FC236}">
                    <a16:creationId xmlns:a16="http://schemas.microsoft.com/office/drawing/2014/main" id="{84DBB890-D5E9-4DAF-B2B6-A782952C38CA}"/>
                  </a:ext>
                </a:extLst>
              </p:cNvPr>
              <p:cNvSpPr/>
              <p:nvPr/>
            </p:nvSpPr>
            <p:spPr>
              <a:xfrm>
                <a:off x="8082361" y="4696097"/>
                <a:ext cx="521599" cy="1436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7886">
                  <a:defRPr/>
                </a:pPr>
                <a:endParaRPr lang="en-GB" sz="3598">
                  <a:solidFill>
                    <a:prstClr val="white"/>
                  </a:solidFill>
                  <a:latin typeface="Calibri" panose="020F0502020204030204"/>
                </a:endParaRPr>
              </a:p>
            </p:txBody>
          </p:sp>
          <p:grpSp>
            <p:nvGrpSpPr>
              <p:cNvPr id="47" name="Group 46">
                <a:extLst>
                  <a:ext uri="{FF2B5EF4-FFF2-40B4-BE49-F238E27FC236}">
                    <a16:creationId xmlns:a16="http://schemas.microsoft.com/office/drawing/2014/main" id="{752F2251-FA40-415D-BD9B-1B810E1562ED}"/>
                  </a:ext>
                </a:extLst>
              </p:cNvPr>
              <p:cNvGrpSpPr/>
              <p:nvPr/>
            </p:nvGrpSpPr>
            <p:grpSpPr>
              <a:xfrm>
                <a:off x="6693019" y="2133165"/>
                <a:ext cx="2047948" cy="1089225"/>
                <a:chOff x="6693019" y="2133165"/>
                <a:chExt cx="2047948" cy="1089225"/>
              </a:xfrm>
              <a:grpFill/>
            </p:grpSpPr>
            <p:sp>
              <p:nvSpPr>
                <p:cNvPr id="49" name="Freeform: Shape 1309">
                  <a:extLst>
                    <a:ext uri="{FF2B5EF4-FFF2-40B4-BE49-F238E27FC236}">
                      <a16:creationId xmlns:a16="http://schemas.microsoft.com/office/drawing/2014/main" id="{B504BE7D-CA14-49C1-9705-207925B779C1}"/>
                    </a:ext>
                  </a:extLst>
                </p:cNvPr>
                <p:cNvSpPr/>
                <p:nvPr/>
              </p:nvSpPr>
              <p:spPr>
                <a:xfrm rot="5400000">
                  <a:off x="7176226" y="1649958"/>
                  <a:ext cx="1081533" cy="2047948"/>
                </a:xfrm>
                <a:custGeom>
                  <a:avLst/>
                  <a:gdLst>
                    <a:gd name="connsiteX0" fmla="*/ 0 w 1081533"/>
                    <a:gd name="connsiteY0" fmla="*/ 1771024 h 2047948"/>
                    <a:gd name="connsiteX1" fmla="*/ 0 w 1081533"/>
                    <a:gd name="connsiteY1" fmla="*/ 276924 h 2047948"/>
                    <a:gd name="connsiteX2" fmla="*/ 276924 w 1081533"/>
                    <a:gd name="connsiteY2" fmla="*/ 0 h 2047948"/>
                    <a:gd name="connsiteX3" fmla="*/ 1081533 w 1081533"/>
                    <a:gd name="connsiteY3" fmla="*/ 0 h 2047948"/>
                    <a:gd name="connsiteX4" fmla="*/ 1081533 w 1081533"/>
                    <a:gd name="connsiteY4" fmla="*/ 93089 h 2047948"/>
                    <a:gd name="connsiteX5" fmla="*/ 346325 w 1081533"/>
                    <a:gd name="connsiteY5" fmla="*/ 93089 h 2047948"/>
                    <a:gd name="connsiteX6" fmla="*/ 94576 w 1081533"/>
                    <a:gd name="connsiteY6" fmla="*/ 344838 h 2047948"/>
                    <a:gd name="connsiteX7" fmla="*/ 94576 w 1081533"/>
                    <a:gd name="connsiteY7" fmla="*/ 1703111 h 2047948"/>
                    <a:gd name="connsiteX8" fmla="*/ 346325 w 1081533"/>
                    <a:gd name="connsiteY8" fmla="*/ 1954860 h 2047948"/>
                    <a:gd name="connsiteX9" fmla="*/ 1081533 w 1081533"/>
                    <a:gd name="connsiteY9" fmla="*/ 1954860 h 2047948"/>
                    <a:gd name="connsiteX10" fmla="*/ 1081533 w 1081533"/>
                    <a:gd name="connsiteY10" fmla="*/ 2047948 h 2047948"/>
                    <a:gd name="connsiteX11" fmla="*/ 276924 w 1081533"/>
                    <a:gd name="connsiteY11" fmla="*/ 2047948 h 2047948"/>
                    <a:gd name="connsiteX12" fmla="*/ 0 w 1081533"/>
                    <a:gd name="connsiteY12" fmla="*/ 1771024 h 2047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1533" h="2047948">
                      <a:moveTo>
                        <a:pt x="0" y="1771024"/>
                      </a:moveTo>
                      <a:lnTo>
                        <a:pt x="0" y="276924"/>
                      </a:lnTo>
                      <a:cubicBezTo>
                        <a:pt x="0" y="123983"/>
                        <a:pt x="123983" y="0"/>
                        <a:pt x="276924" y="0"/>
                      </a:cubicBezTo>
                      <a:lnTo>
                        <a:pt x="1081533" y="0"/>
                      </a:lnTo>
                      <a:lnTo>
                        <a:pt x="1081533" y="93089"/>
                      </a:lnTo>
                      <a:lnTo>
                        <a:pt x="346325" y="93089"/>
                      </a:lnTo>
                      <a:cubicBezTo>
                        <a:pt x="207288" y="93089"/>
                        <a:pt x="94576" y="205801"/>
                        <a:pt x="94576" y="344838"/>
                      </a:cubicBezTo>
                      <a:lnTo>
                        <a:pt x="94576" y="1703111"/>
                      </a:lnTo>
                      <a:cubicBezTo>
                        <a:pt x="94576" y="1842148"/>
                        <a:pt x="207288" y="1954860"/>
                        <a:pt x="346325" y="1954860"/>
                      </a:cubicBezTo>
                      <a:lnTo>
                        <a:pt x="1081533" y="1954860"/>
                      </a:lnTo>
                      <a:lnTo>
                        <a:pt x="1081533" y="2047948"/>
                      </a:lnTo>
                      <a:lnTo>
                        <a:pt x="276924" y="2047948"/>
                      </a:lnTo>
                      <a:cubicBezTo>
                        <a:pt x="123983" y="2047948"/>
                        <a:pt x="0" y="1923965"/>
                        <a:pt x="0" y="17710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7886">
                    <a:defRPr/>
                  </a:pPr>
                  <a:endParaRPr lang="en-GB" sz="3598">
                    <a:solidFill>
                      <a:prstClr val="white"/>
                    </a:solidFill>
                    <a:latin typeface="Calibri" panose="020F0502020204030204"/>
                  </a:endParaRPr>
                </a:p>
              </p:txBody>
            </p:sp>
            <p:sp>
              <p:nvSpPr>
                <p:cNvPr id="50" name="Rectangle 49">
                  <a:extLst>
                    <a:ext uri="{FF2B5EF4-FFF2-40B4-BE49-F238E27FC236}">
                      <a16:creationId xmlns:a16="http://schemas.microsoft.com/office/drawing/2014/main" id="{F1DCBA1B-ECF9-4433-9CFA-C364D9950852}"/>
                    </a:ext>
                  </a:extLst>
                </p:cNvPr>
                <p:cNvSpPr/>
                <p:nvPr/>
              </p:nvSpPr>
              <p:spPr>
                <a:xfrm>
                  <a:off x="7115784" y="2214390"/>
                  <a:ext cx="264730" cy="100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7886">
                    <a:defRPr/>
                  </a:pPr>
                  <a:endParaRPr lang="en-GB" sz="3598">
                    <a:solidFill>
                      <a:prstClr val="white"/>
                    </a:solidFill>
                    <a:latin typeface="Calibri" panose="020F0502020204030204"/>
                  </a:endParaRPr>
                </a:p>
              </p:txBody>
            </p:sp>
          </p:grpSp>
          <p:sp>
            <p:nvSpPr>
              <p:cNvPr id="48" name="Euro2">
                <a:extLst>
                  <a:ext uri="{FF2B5EF4-FFF2-40B4-BE49-F238E27FC236}">
                    <a16:creationId xmlns:a16="http://schemas.microsoft.com/office/drawing/2014/main" id="{50D98E08-80F9-4CF3-8B19-A40270DF5270}"/>
                  </a:ext>
                </a:extLst>
              </p:cNvPr>
              <p:cNvSpPr>
                <a:spLocks noChangeAspect="1"/>
              </p:cNvSpPr>
              <p:nvPr>
                <p:custDataLst>
                  <p:tags r:id="rId2"/>
                </p:custDataLst>
              </p:nvPr>
            </p:nvSpPr>
            <p:spPr bwMode="auto">
              <a:xfrm>
                <a:off x="6037032" y="3570792"/>
                <a:ext cx="615398" cy="656940"/>
              </a:xfrm>
              <a:custGeom>
                <a:avLst/>
                <a:gdLst>
                  <a:gd name="T0" fmla="*/ 1040 w 1064"/>
                  <a:gd name="T1" fmla="*/ 901 h 1134"/>
                  <a:gd name="T2" fmla="*/ 756 w 1064"/>
                  <a:gd name="T3" fmla="*/ 1006 h 1134"/>
                  <a:gd name="T4" fmla="*/ 366 w 1064"/>
                  <a:gd name="T5" fmla="*/ 767 h 1134"/>
                  <a:gd name="T6" fmla="*/ 919 w 1064"/>
                  <a:gd name="T7" fmla="*/ 767 h 1134"/>
                  <a:gd name="T8" fmla="*/ 946 w 1064"/>
                  <a:gd name="T9" fmla="*/ 642 h 1134"/>
                  <a:gd name="T10" fmla="*/ 324 w 1064"/>
                  <a:gd name="T11" fmla="*/ 642 h 1134"/>
                  <a:gd name="T12" fmla="*/ 317 w 1064"/>
                  <a:gd name="T13" fmla="*/ 567 h 1134"/>
                  <a:gd name="T14" fmla="*/ 322 w 1064"/>
                  <a:gd name="T15" fmla="*/ 505 h 1134"/>
                  <a:gd name="T16" fmla="*/ 975 w 1064"/>
                  <a:gd name="T17" fmla="*/ 505 h 1134"/>
                  <a:gd name="T18" fmla="*/ 1002 w 1064"/>
                  <a:gd name="T19" fmla="*/ 380 h 1134"/>
                  <a:gd name="T20" fmla="*/ 1002 w 1064"/>
                  <a:gd name="T21" fmla="*/ 380 h 1134"/>
                  <a:gd name="T22" fmla="*/ 360 w 1064"/>
                  <a:gd name="T23" fmla="*/ 380 h 1134"/>
                  <a:gd name="T24" fmla="*/ 756 w 1064"/>
                  <a:gd name="T25" fmla="*/ 128 h 1134"/>
                  <a:gd name="T26" fmla="*/ 1034 w 1064"/>
                  <a:gd name="T27" fmla="*/ 228 h 1134"/>
                  <a:gd name="T28" fmla="*/ 1064 w 1064"/>
                  <a:gd name="T29" fmla="*/ 91 h 1134"/>
                  <a:gd name="T30" fmla="*/ 756 w 1064"/>
                  <a:gd name="T31" fmla="*/ 0 h 1134"/>
                  <a:gd name="T32" fmla="*/ 222 w 1064"/>
                  <a:gd name="T33" fmla="*/ 380 h 1134"/>
                  <a:gd name="T34" fmla="*/ 27 w 1064"/>
                  <a:gd name="T35" fmla="*/ 380 h 1134"/>
                  <a:gd name="T36" fmla="*/ 0 w 1064"/>
                  <a:gd name="T37" fmla="*/ 505 h 1134"/>
                  <a:gd name="T38" fmla="*/ 193 w 1064"/>
                  <a:gd name="T39" fmla="*/ 505 h 1134"/>
                  <a:gd name="T40" fmla="*/ 190 w 1064"/>
                  <a:gd name="T41" fmla="*/ 567 h 1134"/>
                  <a:gd name="T42" fmla="*/ 195 w 1064"/>
                  <a:gd name="T43" fmla="*/ 642 h 1134"/>
                  <a:gd name="T44" fmla="*/ 30 w 1064"/>
                  <a:gd name="T45" fmla="*/ 642 h 1134"/>
                  <a:gd name="T46" fmla="*/ 3 w 1064"/>
                  <a:gd name="T47" fmla="*/ 767 h 1134"/>
                  <a:gd name="T48" fmla="*/ 226 w 1064"/>
                  <a:gd name="T49" fmla="*/ 767 h 1134"/>
                  <a:gd name="T50" fmla="*/ 756 w 1064"/>
                  <a:gd name="T51" fmla="*/ 1134 h 1134"/>
                  <a:gd name="T52" fmla="*/ 1040 w 1064"/>
                  <a:gd name="T53" fmla="*/ 1057 h 1134"/>
                  <a:gd name="T54" fmla="*/ 1040 w 1064"/>
                  <a:gd name="T55" fmla="*/ 901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64" h="1134">
                    <a:moveTo>
                      <a:pt x="1040" y="901"/>
                    </a:moveTo>
                    <a:cubicBezTo>
                      <a:pt x="963" y="966"/>
                      <a:pt x="864" y="1006"/>
                      <a:pt x="756" y="1006"/>
                    </a:cubicBezTo>
                    <a:cubicBezTo>
                      <a:pt x="586" y="1006"/>
                      <a:pt x="439" y="909"/>
                      <a:pt x="366" y="767"/>
                    </a:cubicBezTo>
                    <a:lnTo>
                      <a:pt x="919" y="767"/>
                    </a:lnTo>
                    <a:lnTo>
                      <a:pt x="946" y="642"/>
                    </a:lnTo>
                    <a:lnTo>
                      <a:pt x="324" y="642"/>
                    </a:lnTo>
                    <a:cubicBezTo>
                      <a:pt x="320" y="618"/>
                      <a:pt x="317" y="593"/>
                      <a:pt x="317" y="567"/>
                    </a:cubicBezTo>
                    <a:cubicBezTo>
                      <a:pt x="317" y="546"/>
                      <a:pt x="319" y="525"/>
                      <a:pt x="322" y="505"/>
                    </a:cubicBezTo>
                    <a:lnTo>
                      <a:pt x="975" y="505"/>
                    </a:lnTo>
                    <a:lnTo>
                      <a:pt x="1002" y="380"/>
                    </a:lnTo>
                    <a:lnTo>
                      <a:pt x="1002" y="380"/>
                    </a:lnTo>
                    <a:lnTo>
                      <a:pt x="360" y="380"/>
                    </a:lnTo>
                    <a:cubicBezTo>
                      <a:pt x="430" y="231"/>
                      <a:pt x="581" y="128"/>
                      <a:pt x="756" y="128"/>
                    </a:cubicBezTo>
                    <a:cubicBezTo>
                      <a:pt x="862" y="128"/>
                      <a:pt x="959" y="166"/>
                      <a:pt x="1034" y="228"/>
                    </a:cubicBezTo>
                    <a:lnTo>
                      <a:pt x="1064" y="91"/>
                    </a:lnTo>
                    <a:cubicBezTo>
                      <a:pt x="975" y="34"/>
                      <a:pt x="870" y="0"/>
                      <a:pt x="756" y="0"/>
                    </a:cubicBezTo>
                    <a:cubicBezTo>
                      <a:pt x="509" y="0"/>
                      <a:pt x="299" y="159"/>
                      <a:pt x="222" y="380"/>
                    </a:cubicBezTo>
                    <a:lnTo>
                      <a:pt x="27" y="380"/>
                    </a:lnTo>
                    <a:lnTo>
                      <a:pt x="0" y="505"/>
                    </a:lnTo>
                    <a:lnTo>
                      <a:pt x="193" y="505"/>
                    </a:lnTo>
                    <a:cubicBezTo>
                      <a:pt x="191" y="525"/>
                      <a:pt x="190" y="546"/>
                      <a:pt x="190" y="567"/>
                    </a:cubicBezTo>
                    <a:cubicBezTo>
                      <a:pt x="190" y="592"/>
                      <a:pt x="191" y="617"/>
                      <a:pt x="195" y="642"/>
                    </a:cubicBezTo>
                    <a:lnTo>
                      <a:pt x="30" y="642"/>
                    </a:lnTo>
                    <a:lnTo>
                      <a:pt x="3" y="767"/>
                    </a:lnTo>
                    <a:lnTo>
                      <a:pt x="226" y="767"/>
                    </a:lnTo>
                    <a:cubicBezTo>
                      <a:pt x="307" y="981"/>
                      <a:pt x="514" y="1134"/>
                      <a:pt x="756" y="1134"/>
                    </a:cubicBezTo>
                    <a:cubicBezTo>
                      <a:pt x="859" y="1134"/>
                      <a:pt x="956" y="1106"/>
                      <a:pt x="1040" y="1057"/>
                    </a:cubicBezTo>
                    <a:lnTo>
                      <a:pt x="1040" y="901"/>
                    </a:lnTo>
                    <a:close/>
                  </a:path>
                </a:pathLst>
              </a:custGeom>
              <a:grpFill/>
              <a:ln w="0">
                <a:noFill/>
                <a:prstDash val="solid"/>
                <a:round/>
                <a:headEnd/>
                <a:tailEnd/>
              </a:ln>
            </p:spPr>
            <p:txBody>
              <a:bodyPr vert="horz" wrap="square" lIns="182785" tIns="91392" rIns="182785" bIns="91392" numCol="1" anchor="t" anchorCtr="0" compatLnSpc="1">
                <a:prstTxWarp prst="textNoShape">
                  <a:avLst/>
                </a:prstTxWarp>
              </a:bodyPr>
              <a:lstStyle/>
              <a:p>
                <a:pPr defTabSz="1827886">
                  <a:defRPr/>
                </a:pPr>
                <a:endParaRPr lang="en-GB" sz="3598">
                  <a:solidFill>
                    <a:prstClr val="black"/>
                  </a:solidFill>
                  <a:latin typeface="Calibri" panose="020F0502020204030204"/>
                </a:endParaRPr>
              </a:p>
            </p:txBody>
          </p:sp>
        </p:grpSp>
      </p:grpSp>
      <p:grpSp>
        <p:nvGrpSpPr>
          <p:cNvPr id="2" name="Group 1">
            <a:extLst>
              <a:ext uri="{FF2B5EF4-FFF2-40B4-BE49-F238E27FC236}">
                <a16:creationId xmlns:a16="http://schemas.microsoft.com/office/drawing/2014/main" id="{0EAFD5EC-BCC9-1C52-3C1A-2938DCDF0502}"/>
              </a:ext>
            </a:extLst>
          </p:cNvPr>
          <p:cNvGrpSpPr/>
          <p:nvPr/>
        </p:nvGrpSpPr>
        <p:grpSpPr>
          <a:xfrm>
            <a:off x="7422273" y="4573036"/>
            <a:ext cx="1645920" cy="1554480"/>
            <a:chOff x="900610" y="4903704"/>
            <a:chExt cx="2010632" cy="2010632"/>
          </a:xfrm>
        </p:grpSpPr>
        <p:sp>
          <p:nvSpPr>
            <p:cNvPr id="21" name="Oval 20">
              <a:extLst>
                <a:ext uri="{FF2B5EF4-FFF2-40B4-BE49-F238E27FC236}">
                  <a16:creationId xmlns:a16="http://schemas.microsoft.com/office/drawing/2014/main" id="{E6D022EA-6B13-4C1E-8C28-DEBAE7856C00}"/>
                </a:ext>
              </a:extLst>
            </p:cNvPr>
            <p:cNvSpPr>
              <a:spLocks noChangeAspect="1"/>
            </p:cNvSpPr>
            <p:nvPr/>
          </p:nvSpPr>
          <p:spPr>
            <a:xfrm>
              <a:off x="900610" y="4903704"/>
              <a:ext cx="2010632" cy="2010632"/>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785" tIns="91392" rIns="182785" bIns="91392" numCol="1" spcCol="0" rtlCol="0" fromWordArt="0" anchor="ctr" anchorCtr="0" forceAA="0" compatLnSpc="1">
              <a:prstTxWarp prst="textNoShape">
                <a:avLst/>
              </a:prstTxWarp>
              <a:noAutofit/>
            </a:bodyPr>
            <a:lstStyle/>
            <a:p>
              <a:pPr algn="ctr" defTabSz="1827886">
                <a:defRPr/>
              </a:pPr>
              <a:endParaRPr lang="en-GB" sz="3598">
                <a:solidFill>
                  <a:prstClr val="white"/>
                </a:solidFill>
                <a:latin typeface="Calibri" panose="020F0502020204030204"/>
              </a:endParaRPr>
            </a:p>
          </p:txBody>
        </p:sp>
        <p:grpSp>
          <p:nvGrpSpPr>
            <p:cNvPr id="53" name="Contract" descr="{&quot;Key&quot;:&quot;POWER_USER_SHAPE_ICON&quot;,&quot;Value&quot;:&quot;POWER_USER_SHAPE_ICON_STYLE_1&quot;}">
              <a:extLst>
                <a:ext uri="{FF2B5EF4-FFF2-40B4-BE49-F238E27FC236}">
                  <a16:creationId xmlns:a16="http://schemas.microsoft.com/office/drawing/2014/main" id="{8AEDDB71-F8FE-4D6B-86E3-C5BE05FB9995}"/>
                </a:ext>
              </a:extLst>
            </p:cNvPr>
            <p:cNvGrpSpPr>
              <a:grpSpLocks noChangeAspect="1"/>
            </p:cNvGrpSpPr>
            <p:nvPr/>
          </p:nvGrpSpPr>
          <p:grpSpPr>
            <a:xfrm>
              <a:off x="1295243" y="5262224"/>
              <a:ext cx="1446818" cy="1243041"/>
              <a:chOff x="6470649" y="5883275"/>
              <a:chExt cx="563564" cy="484189"/>
            </a:xfrm>
            <a:noFill/>
          </p:grpSpPr>
          <p:sp>
            <p:nvSpPr>
              <p:cNvPr id="54" name="Line 1734">
                <a:extLst>
                  <a:ext uri="{FF2B5EF4-FFF2-40B4-BE49-F238E27FC236}">
                    <a16:creationId xmlns:a16="http://schemas.microsoft.com/office/drawing/2014/main" id="{B209C904-9720-4DE8-9187-86E052B765E3}"/>
                  </a:ext>
                </a:extLst>
              </p:cNvPr>
              <p:cNvSpPr>
                <a:spLocks noChangeShapeType="1"/>
              </p:cNvSpPr>
              <p:nvPr/>
            </p:nvSpPr>
            <p:spPr bwMode="auto">
              <a:xfrm>
                <a:off x="6557963" y="5883275"/>
                <a:ext cx="206375" cy="0"/>
              </a:xfrm>
              <a:prstGeom prst="line">
                <a:avLst/>
              </a:prstGeom>
              <a:grpFill/>
              <a:ln w="20638"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Line 1735">
                <a:extLst>
                  <a:ext uri="{FF2B5EF4-FFF2-40B4-BE49-F238E27FC236}">
                    <a16:creationId xmlns:a16="http://schemas.microsoft.com/office/drawing/2014/main" id="{8E23281C-91C3-4EAA-B660-7AAC595AB760}"/>
                  </a:ext>
                </a:extLst>
              </p:cNvPr>
              <p:cNvSpPr>
                <a:spLocks noChangeShapeType="1"/>
              </p:cNvSpPr>
              <p:nvPr/>
            </p:nvSpPr>
            <p:spPr bwMode="auto">
              <a:xfrm>
                <a:off x="6557963" y="5978525"/>
                <a:ext cx="206375" cy="0"/>
              </a:xfrm>
              <a:prstGeom prst="line">
                <a:avLst/>
              </a:prstGeom>
              <a:grpFill/>
              <a:ln w="20638"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Line 1736">
                <a:extLst>
                  <a:ext uri="{FF2B5EF4-FFF2-40B4-BE49-F238E27FC236}">
                    <a16:creationId xmlns:a16="http://schemas.microsoft.com/office/drawing/2014/main" id="{2F359AC9-D248-4971-8060-ADFE547ECB00}"/>
                  </a:ext>
                </a:extLst>
              </p:cNvPr>
              <p:cNvSpPr>
                <a:spLocks noChangeShapeType="1"/>
              </p:cNvSpPr>
              <p:nvPr/>
            </p:nvSpPr>
            <p:spPr bwMode="auto">
              <a:xfrm>
                <a:off x="6557963" y="6075363"/>
                <a:ext cx="206375" cy="0"/>
              </a:xfrm>
              <a:prstGeom prst="line">
                <a:avLst/>
              </a:prstGeom>
              <a:grpFill/>
              <a:ln w="20638"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Line 1737">
                <a:extLst>
                  <a:ext uri="{FF2B5EF4-FFF2-40B4-BE49-F238E27FC236}">
                    <a16:creationId xmlns:a16="http://schemas.microsoft.com/office/drawing/2014/main" id="{24576370-F990-4CA1-B32C-E516AE8A2122}"/>
                  </a:ext>
                </a:extLst>
              </p:cNvPr>
              <p:cNvSpPr>
                <a:spLocks noChangeShapeType="1"/>
              </p:cNvSpPr>
              <p:nvPr/>
            </p:nvSpPr>
            <p:spPr bwMode="auto">
              <a:xfrm>
                <a:off x="6557964" y="6173788"/>
                <a:ext cx="119062" cy="0"/>
              </a:xfrm>
              <a:prstGeom prst="line">
                <a:avLst/>
              </a:prstGeom>
              <a:grpFill/>
              <a:ln w="20638"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Line 1738">
                <a:extLst>
                  <a:ext uri="{FF2B5EF4-FFF2-40B4-BE49-F238E27FC236}">
                    <a16:creationId xmlns:a16="http://schemas.microsoft.com/office/drawing/2014/main" id="{887F379E-DF9B-4C61-B7E3-6480D85A42EB}"/>
                  </a:ext>
                </a:extLst>
              </p:cNvPr>
              <p:cNvSpPr>
                <a:spLocks noChangeShapeType="1"/>
              </p:cNvSpPr>
              <p:nvPr/>
            </p:nvSpPr>
            <p:spPr bwMode="auto">
              <a:xfrm>
                <a:off x="6557963" y="6270625"/>
                <a:ext cx="90487" cy="0"/>
              </a:xfrm>
              <a:prstGeom prst="line">
                <a:avLst/>
              </a:prstGeom>
              <a:grpFill/>
              <a:ln w="20638"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Line 1739">
                <a:extLst>
                  <a:ext uri="{FF2B5EF4-FFF2-40B4-BE49-F238E27FC236}">
                    <a16:creationId xmlns:a16="http://schemas.microsoft.com/office/drawing/2014/main" id="{6C8B46D9-1193-4F37-B5C0-18C989344266}"/>
                  </a:ext>
                </a:extLst>
              </p:cNvPr>
              <p:cNvSpPr>
                <a:spLocks noChangeShapeType="1"/>
              </p:cNvSpPr>
              <p:nvPr/>
            </p:nvSpPr>
            <p:spPr bwMode="auto">
              <a:xfrm flipH="1">
                <a:off x="6557963" y="6367463"/>
                <a:ext cx="206375" cy="0"/>
              </a:xfrm>
              <a:prstGeom prst="line">
                <a:avLst/>
              </a:prstGeom>
              <a:grpFill/>
              <a:ln w="20638"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Freeform 1745">
                <a:extLst>
                  <a:ext uri="{FF2B5EF4-FFF2-40B4-BE49-F238E27FC236}">
                    <a16:creationId xmlns:a16="http://schemas.microsoft.com/office/drawing/2014/main" id="{B5A338A9-3FB1-4F16-9CEB-72F953C8C642}"/>
                  </a:ext>
                </a:extLst>
              </p:cNvPr>
              <p:cNvSpPr>
                <a:spLocks/>
              </p:cNvSpPr>
              <p:nvPr/>
            </p:nvSpPr>
            <p:spPr bwMode="auto">
              <a:xfrm>
                <a:off x="6724650" y="5918200"/>
                <a:ext cx="309563" cy="311150"/>
              </a:xfrm>
              <a:custGeom>
                <a:avLst/>
                <a:gdLst>
                  <a:gd name="T0" fmla="*/ 49 w 278"/>
                  <a:gd name="T1" fmla="*/ 278 h 278"/>
                  <a:gd name="T2" fmla="*/ 0 w 278"/>
                  <a:gd name="T3" fmla="*/ 229 h 278"/>
                  <a:gd name="T4" fmla="*/ 229 w 278"/>
                  <a:gd name="T5" fmla="*/ 0 h 278"/>
                  <a:gd name="T6" fmla="*/ 278 w 278"/>
                  <a:gd name="T7" fmla="*/ 49 h 278"/>
                  <a:gd name="T8" fmla="*/ 49 w 278"/>
                  <a:gd name="T9" fmla="*/ 278 h 278"/>
                </a:gdLst>
                <a:ahLst/>
                <a:cxnLst>
                  <a:cxn ang="0">
                    <a:pos x="T0" y="T1"/>
                  </a:cxn>
                  <a:cxn ang="0">
                    <a:pos x="T2" y="T3"/>
                  </a:cxn>
                  <a:cxn ang="0">
                    <a:pos x="T4" y="T5"/>
                  </a:cxn>
                  <a:cxn ang="0">
                    <a:pos x="T6" y="T7"/>
                  </a:cxn>
                  <a:cxn ang="0">
                    <a:pos x="T8" y="T9"/>
                  </a:cxn>
                </a:cxnLst>
                <a:rect l="0" t="0" r="r" b="b"/>
                <a:pathLst>
                  <a:path w="278" h="278">
                    <a:moveTo>
                      <a:pt x="49" y="278"/>
                    </a:moveTo>
                    <a:lnTo>
                      <a:pt x="0" y="229"/>
                    </a:lnTo>
                    <a:lnTo>
                      <a:pt x="229" y="0"/>
                    </a:lnTo>
                    <a:lnTo>
                      <a:pt x="278" y="49"/>
                    </a:lnTo>
                    <a:lnTo>
                      <a:pt x="49" y="278"/>
                    </a:lnTo>
                    <a:close/>
                  </a:path>
                </a:pathLst>
              </a:custGeom>
              <a:grpFill/>
              <a:ln w="20638"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Line 1746">
                <a:extLst>
                  <a:ext uri="{FF2B5EF4-FFF2-40B4-BE49-F238E27FC236}">
                    <a16:creationId xmlns:a16="http://schemas.microsoft.com/office/drawing/2014/main" id="{EC055A34-F662-4591-A7F1-F803258BF873}"/>
                  </a:ext>
                </a:extLst>
              </p:cNvPr>
              <p:cNvSpPr>
                <a:spLocks noChangeShapeType="1"/>
              </p:cNvSpPr>
              <p:nvPr/>
            </p:nvSpPr>
            <p:spPr bwMode="auto">
              <a:xfrm>
                <a:off x="6938963" y="5959475"/>
                <a:ext cx="53975" cy="55563"/>
              </a:xfrm>
              <a:prstGeom prst="line">
                <a:avLst/>
              </a:prstGeom>
              <a:grpFill/>
              <a:ln w="20638"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Freeform 1747">
                <a:extLst>
                  <a:ext uri="{FF2B5EF4-FFF2-40B4-BE49-F238E27FC236}">
                    <a16:creationId xmlns:a16="http://schemas.microsoft.com/office/drawing/2014/main" id="{91B30F56-E7B6-4C58-9B52-DC27C1DAB63E}"/>
                  </a:ext>
                </a:extLst>
              </p:cNvPr>
              <p:cNvSpPr>
                <a:spLocks/>
              </p:cNvSpPr>
              <p:nvPr/>
            </p:nvSpPr>
            <p:spPr bwMode="auto">
              <a:xfrm>
                <a:off x="6683375" y="6173788"/>
                <a:ext cx="95250" cy="95250"/>
              </a:xfrm>
              <a:custGeom>
                <a:avLst/>
                <a:gdLst>
                  <a:gd name="T0" fmla="*/ 0 w 86"/>
                  <a:gd name="T1" fmla="*/ 85 h 85"/>
                  <a:gd name="T2" fmla="*/ 86 w 86"/>
                  <a:gd name="T3" fmla="*/ 49 h 85"/>
                  <a:gd name="T4" fmla="*/ 37 w 86"/>
                  <a:gd name="T5" fmla="*/ 0 h 85"/>
                  <a:gd name="T6" fmla="*/ 0 w 86"/>
                  <a:gd name="T7" fmla="*/ 85 h 85"/>
                </a:gdLst>
                <a:ahLst/>
                <a:cxnLst>
                  <a:cxn ang="0">
                    <a:pos x="T0" y="T1"/>
                  </a:cxn>
                  <a:cxn ang="0">
                    <a:pos x="T2" y="T3"/>
                  </a:cxn>
                  <a:cxn ang="0">
                    <a:pos x="T4" y="T5"/>
                  </a:cxn>
                  <a:cxn ang="0">
                    <a:pos x="T6" y="T7"/>
                  </a:cxn>
                </a:cxnLst>
                <a:rect l="0" t="0" r="r" b="b"/>
                <a:pathLst>
                  <a:path w="86" h="85">
                    <a:moveTo>
                      <a:pt x="0" y="85"/>
                    </a:moveTo>
                    <a:lnTo>
                      <a:pt x="86" y="49"/>
                    </a:lnTo>
                    <a:lnTo>
                      <a:pt x="37" y="0"/>
                    </a:lnTo>
                    <a:lnTo>
                      <a:pt x="0" y="85"/>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Freeform 1748">
                <a:extLst>
                  <a:ext uri="{FF2B5EF4-FFF2-40B4-BE49-F238E27FC236}">
                    <a16:creationId xmlns:a16="http://schemas.microsoft.com/office/drawing/2014/main" id="{BDD270DD-8CF8-452E-8BE0-98F5EC2E8518}"/>
                  </a:ext>
                </a:extLst>
              </p:cNvPr>
              <p:cNvSpPr>
                <a:spLocks/>
              </p:cNvSpPr>
              <p:nvPr/>
            </p:nvSpPr>
            <p:spPr bwMode="auto">
              <a:xfrm>
                <a:off x="6683375" y="6173788"/>
                <a:ext cx="95250" cy="95250"/>
              </a:xfrm>
              <a:custGeom>
                <a:avLst/>
                <a:gdLst>
                  <a:gd name="T0" fmla="*/ 0 w 86"/>
                  <a:gd name="T1" fmla="*/ 85 h 85"/>
                  <a:gd name="T2" fmla="*/ 86 w 86"/>
                  <a:gd name="T3" fmla="*/ 49 h 85"/>
                  <a:gd name="T4" fmla="*/ 37 w 86"/>
                  <a:gd name="T5" fmla="*/ 0 h 85"/>
                  <a:gd name="T6" fmla="*/ 0 w 86"/>
                  <a:gd name="T7" fmla="*/ 85 h 85"/>
                </a:gdLst>
                <a:ahLst/>
                <a:cxnLst>
                  <a:cxn ang="0">
                    <a:pos x="T0" y="T1"/>
                  </a:cxn>
                  <a:cxn ang="0">
                    <a:pos x="T2" y="T3"/>
                  </a:cxn>
                  <a:cxn ang="0">
                    <a:pos x="T4" y="T5"/>
                  </a:cxn>
                  <a:cxn ang="0">
                    <a:pos x="T6" y="T7"/>
                  </a:cxn>
                </a:cxnLst>
                <a:rect l="0" t="0" r="r" b="b"/>
                <a:pathLst>
                  <a:path w="86" h="85">
                    <a:moveTo>
                      <a:pt x="0" y="85"/>
                    </a:moveTo>
                    <a:lnTo>
                      <a:pt x="86" y="49"/>
                    </a:lnTo>
                    <a:lnTo>
                      <a:pt x="37" y="0"/>
                    </a:lnTo>
                    <a:lnTo>
                      <a:pt x="0" y="85"/>
                    </a:lnTo>
                    <a:close/>
                  </a:path>
                </a:pathLst>
              </a:custGeom>
              <a:grpFill/>
              <a:ln w="20638"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Line 1735">
                <a:extLst>
                  <a:ext uri="{FF2B5EF4-FFF2-40B4-BE49-F238E27FC236}">
                    <a16:creationId xmlns:a16="http://schemas.microsoft.com/office/drawing/2014/main" id="{84CB049B-88A7-42C7-9666-486491A3BF0A}"/>
                  </a:ext>
                </a:extLst>
              </p:cNvPr>
              <p:cNvSpPr>
                <a:spLocks noChangeShapeType="1"/>
              </p:cNvSpPr>
              <p:nvPr/>
            </p:nvSpPr>
            <p:spPr bwMode="auto">
              <a:xfrm rot="5400000">
                <a:off x="6800849" y="5938839"/>
                <a:ext cx="107951" cy="0"/>
              </a:xfrm>
              <a:prstGeom prst="line">
                <a:avLst/>
              </a:prstGeom>
              <a:grpFill/>
              <a:ln w="20638"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Line 1735">
                <a:extLst>
                  <a:ext uri="{FF2B5EF4-FFF2-40B4-BE49-F238E27FC236}">
                    <a16:creationId xmlns:a16="http://schemas.microsoft.com/office/drawing/2014/main" id="{5EBC9E51-890A-4299-8C2C-71A55B128413}"/>
                  </a:ext>
                </a:extLst>
              </p:cNvPr>
              <p:cNvSpPr>
                <a:spLocks noChangeShapeType="1"/>
              </p:cNvSpPr>
              <p:nvPr/>
            </p:nvSpPr>
            <p:spPr bwMode="auto">
              <a:xfrm rot="5400000">
                <a:off x="6772275" y="6284913"/>
                <a:ext cx="165100" cy="0"/>
              </a:xfrm>
              <a:prstGeom prst="line">
                <a:avLst/>
              </a:prstGeom>
              <a:grpFill/>
              <a:ln w="20638"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Line 1735">
                <a:extLst>
                  <a:ext uri="{FF2B5EF4-FFF2-40B4-BE49-F238E27FC236}">
                    <a16:creationId xmlns:a16="http://schemas.microsoft.com/office/drawing/2014/main" id="{1C87EB18-0CD9-487D-B970-24B979388D82}"/>
                  </a:ext>
                </a:extLst>
              </p:cNvPr>
              <p:cNvSpPr>
                <a:spLocks noChangeShapeType="1"/>
              </p:cNvSpPr>
              <p:nvPr/>
            </p:nvSpPr>
            <p:spPr bwMode="auto">
              <a:xfrm rot="10800000">
                <a:off x="6472487" y="6367464"/>
                <a:ext cx="374400" cy="0"/>
              </a:xfrm>
              <a:prstGeom prst="line">
                <a:avLst/>
              </a:prstGeom>
              <a:grpFill/>
              <a:ln w="20638"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Line 1735">
                <a:extLst>
                  <a:ext uri="{FF2B5EF4-FFF2-40B4-BE49-F238E27FC236}">
                    <a16:creationId xmlns:a16="http://schemas.microsoft.com/office/drawing/2014/main" id="{49EF5B81-4F1E-43C2-8C4E-861CB8D1F9AB}"/>
                  </a:ext>
                </a:extLst>
              </p:cNvPr>
              <p:cNvSpPr>
                <a:spLocks noChangeShapeType="1"/>
              </p:cNvSpPr>
              <p:nvPr/>
            </p:nvSpPr>
            <p:spPr bwMode="auto">
              <a:xfrm rot="10800000">
                <a:off x="6472487" y="5883275"/>
                <a:ext cx="374400" cy="0"/>
              </a:xfrm>
              <a:prstGeom prst="line">
                <a:avLst/>
              </a:prstGeom>
              <a:grpFill/>
              <a:ln w="20638"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Line 1735">
                <a:extLst>
                  <a:ext uri="{FF2B5EF4-FFF2-40B4-BE49-F238E27FC236}">
                    <a16:creationId xmlns:a16="http://schemas.microsoft.com/office/drawing/2014/main" id="{DC4ED6D8-FE20-4FC9-B8BF-E100E51308FA}"/>
                  </a:ext>
                </a:extLst>
              </p:cNvPr>
              <p:cNvSpPr>
                <a:spLocks noChangeShapeType="1"/>
              </p:cNvSpPr>
              <p:nvPr/>
            </p:nvSpPr>
            <p:spPr bwMode="auto">
              <a:xfrm rot="16200000">
                <a:off x="6229449" y="6125470"/>
                <a:ext cx="482400" cy="0"/>
              </a:xfrm>
              <a:prstGeom prst="line">
                <a:avLst/>
              </a:prstGeom>
              <a:grpFill/>
              <a:ln w="20638"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69" name="TextBox 68">
            <a:extLst>
              <a:ext uri="{FF2B5EF4-FFF2-40B4-BE49-F238E27FC236}">
                <a16:creationId xmlns:a16="http://schemas.microsoft.com/office/drawing/2014/main" id="{5B0B87F7-5182-40B1-8EA9-8677B35F7E60}"/>
              </a:ext>
            </a:extLst>
          </p:cNvPr>
          <p:cNvSpPr txBox="1"/>
          <p:nvPr/>
        </p:nvSpPr>
        <p:spPr>
          <a:xfrm>
            <a:off x="945680" y="3099684"/>
            <a:ext cx="22488789" cy="1046440"/>
          </a:xfrm>
          <a:prstGeom prst="rect">
            <a:avLst/>
          </a:prstGeom>
          <a:noFill/>
        </p:spPr>
        <p:txBody>
          <a:bodyPr wrap="square">
            <a:spAutoFit/>
          </a:bodyPr>
          <a:lstStyle/>
          <a:p>
            <a:pPr>
              <a:spcAft>
                <a:spcPts val="1200"/>
              </a:spcAft>
            </a:pPr>
            <a:r>
              <a:rPr lang="en-US" sz="3100" dirty="0">
                <a:latin typeface="Arial" panose="020B0604020202020204" pitchFamily="34" charset="0"/>
                <a:cs typeface="Arial" panose="020B0604020202020204" pitchFamily="34" charset="0"/>
              </a:rPr>
              <a:t>The CDR lays out the business requirements of data that is required for processing by the bureau. It is a digital representation of the following 4 areas: tax validation and calculation, regulatory reporting, claims matching and accounting &amp; settlement</a:t>
            </a:r>
          </a:p>
        </p:txBody>
      </p:sp>
      <p:sp>
        <p:nvSpPr>
          <p:cNvPr id="14" name="Slide Number Placeholder 13">
            <a:extLst>
              <a:ext uri="{FF2B5EF4-FFF2-40B4-BE49-F238E27FC236}">
                <a16:creationId xmlns:a16="http://schemas.microsoft.com/office/drawing/2014/main" id="{0C5C5A9A-B204-47ED-98C4-2F9D231296C1}"/>
              </a:ext>
            </a:extLst>
          </p:cNvPr>
          <p:cNvSpPr>
            <a:spLocks noGrp="1"/>
          </p:cNvSpPr>
          <p:nvPr>
            <p:ph type="sldNum" sz="quarter" idx="12"/>
          </p:nvPr>
        </p:nvSpPr>
        <p:spPr/>
        <p:txBody>
          <a:bodyPr/>
          <a:lstStyle/>
          <a:p>
            <a:fld id="{85768552-FA8D-4CCE-BC80-E67EF3766B58}" type="slidenum">
              <a:rPr lang="en-GB" smtClean="0"/>
              <a:t>5</a:t>
            </a:fld>
            <a:endParaRPr lang="en-GB"/>
          </a:p>
        </p:txBody>
      </p:sp>
      <p:sp>
        <p:nvSpPr>
          <p:cNvPr id="70" name="TextBox 69">
            <a:extLst>
              <a:ext uri="{FF2B5EF4-FFF2-40B4-BE49-F238E27FC236}">
                <a16:creationId xmlns:a16="http://schemas.microsoft.com/office/drawing/2014/main" id="{6E3989D0-0D89-49A3-939B-FE3C84D23C2B}"/>
              </a:ext>
            </a:extLst>
          </p:cNvPr>
          <p:cNvSpPr txBox="1"/>
          <p:nvPr/>
        </p:nvSpPr>
        <p:spPr>
          <a:xfrm>
            <a:off x="1708182" y="12616247"/>
            <a:ext cx="13092340" cy="584775"/>
          </a:xfrm>
          <a:prstGeom prst="rect">
            <a:avLst/>
          </a:prstGeom>
          <a:noFill/>
        </p:spPr>
        <p:txBody>
          <a:bodyPr wrap="square" rtlCol="0">
            <a:spAutoFit/>
          </a:bodyPr>
          <a:lstStyle/>
          <a:p>
            <a:pPr algn="ctr"/>
            <a:r>
              <a:rPr lang="en-GB" sz="3200" b="1">
                <a:solidFill>
                  <a:schemeClr val="bg1"/>
                </a:solidFill>
                <a:latin typeface="Arial" panose="020B0604020202020204" pitchFamily="34" charset="0"/>
                <a:cs typeface="Arial" panose="020B0604020202020204" pitchFamily="34" charset="0"/>
              </a:rPr>
              <a:t>Global Risk and Large Commercial (GRLC) standard</a:t>
            </a:r>
          </a:p>
        </p:txBody>
      </p:sp>
      <p:sp>
        <p:nvSpPr>
          <p:cNvPr id="72" name="TextBox 71">
            <a:extLst>
              <a:ext uri="{FF2B5EF4-FFF2-40B4-BE49-F238E27FC236}">
                <a16:creationId xmlns:a16="http://schemas.microsoft.com/office/drawing/2014/main" id="{F1C6753F-D897-4655-A3C7-8F28F936E179}"/>
              </a:ext>
            </a:extLst>
          </p:cNvPr>
          <p:cNvSpPr txBox="1"/>
          <p:nvPr/>
        </p:nvSpPr>
        <p:spPr>
          <a:xfrm>
            <a:off x="21756198" y="5717266"/>
            <a:ext cx="2147103" cy="954107"/>
          </a:xfrm>
          <a:prstGeom prst="rect">
            <a:avLst/>
          </a:prstGeom>
          <a:noFill/>
        </p:spPr>
        <p:txBody>
          <a:bodyPr wrap="square" rtlCol="0">
            <a:spAutoFit/>
          </a:bodyPr>
          <a:lstStyle/>
          <a:p>
            <a:pPr algn="ctr"/>
            <a:r>
              <a:rPr lang="en-US" sz="2800" b="1">
                <a:solidFill>
                  <a:srgbClr val="2C5B7C"/>
                </a:solidFill>
                <a:latin typeface="Arial" panose="020B0604020202020204" pitchFamily="34" charset="0"/>
                <a:ea typeface="MS Mincho" panose="02020609040205080304" pitchFamily="49" charset="-128"/>
                <a:cs typeface="Arial" panose="020B0604020202020204" pitchFamily="34" charset="0"/>
              </a:rPr>
              <a:t>Lloyd’s Only</a:t>
            </a:r>
          </a:p>
        </p:txBody>
      </p:sp>
      <p:sp>
        <p:nvSpPr>
          <p:cNvPr id="73" name="TextBox 72">
            <a:extLst>
              <a:ext uri="{FF2B5EF4-FFF2-40B4-BE49-F238E27FC236}">
                <a16:creationId xmlns:a16="http://schemas.microsoft.com/office/drawing/2014/main" id="{92BBCB4A-061B-485E-975C-82E81BD9704D}"/>
              </a:ext>
            </a:extLst>
          </p:cNvPr>
          <p:cNvSpPr txBox="1"/>
          <p:nvPr/>
        </p:nvSpPr>
        <p:spPr>
          <a:xfrm>
            <a:off x="21756198" y="9923818"/>
            <a:ext cx="2218663" cy="1384995"/>
          </a:xfrm>
          <a:prstGeom prst="rect">
            <a:avLst/>
          </a:prstGeom>
          <a:noFill/>
        </p:spPr>
        <p:txBody>
          <a:bodyPr wrap="square" rtlCol="0">
            <a:spAutoFit/>
          </a:bodyPr>
          <a:lstStyle/>
          <a:p>
            <a:pPr algn="ctr"/>
            <a:r>
              <a:rPr lang="en-US" sz="2800" b="1">
                <a:solidFill>
                  <a:srgbClr val="F2BE71"/>
                </a:solidFill>
                <a:latin typeface="Arial" panose="020B0604020202020204" pitchFamily="34" charset="0"/>
                <a:ea typeface="MS Mincho" panose="02020609040205080304" pitchFamily="49" charset="-128"/>
                <a:cs typeface="Arial" panose="020B0604020202020204" pitchFamily="34" charset="0"/>
              </a:rPr>
              <a:t>Company &amp; Lloyd’s Market</a:t>
            </a:r>
          </a:p>
        </p:txBody>
      </p:sp>
      <p:cxnSp>
        <p:nvCxnSpPr>
          <p:cNvPr id="16" name="Straight Arrow Connector 15">
            <a:extLst>
              <a:ext uri="{FF2B5EF4-FFF2-40B4-BE49-F238E27FC236}">
                <a16:creationId xmlns:a16="http://schemas.microsoft.com/office/drawing/2014/main" id="{A50F3091-7000-4FB9-A78F-D77469A0A41D}"/>
              </a:ext>
            </a:extLst>
          </p:cNvPr>
          <p:cNvCxnSpPr>
            <a:cxnSpLocks/>
          </p:cNvCxnSpPr>
          <p:nvPr/>
        </p:nvCxnSpPr>
        <p:spPr>
          <a:xfrm>
            <a:off x="20891309" y="4573036"/>
            <a:ext cx="1" cy="7754382"/>
          </a:xfrm>
          <a:prstGeom prst="straightConnector1">
            <a:avLst/>
          </a:prstGeom>
          <a:ln w="57150">
            <a:solidFill>
              <a:srgbClr val="2C5B7C"/>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7CE87C51-37B9-4FED-8413-9A007945F1E7}"/>
              </a:ext>
            </a:extLst>
          </p:cNvPr>
          <p:cNvCxnSpPr>
            <a:cxnSpLocks/>
          </p:cNvCxnSpPr>
          <p:nvPr/>
        </p:nvCxnSpPr>
        <p:spPr>
          <a:xfrm>
            <a:off x="21352908" y="8242516"/>
            <a:ext cx="22686" cy="4084902"/>
          </a:xfrm>
          <a:prstGeom prst="straightConnector1">
            <a:avLst/>
          </a:prstGeom>
          <a:ln w="57150">
            <a:solidFill>
              <a:srgbClr val="F2BE7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3145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7ECC2E-BED5-491B-AEA6-6C591DEC8D26}"/>
              </a:ext>
            </a:extLst>
          </p:cNvPr>
          <p:cNvSpPr>
            <a:spLocks noGrp="1"/>
          </p:cNvSpPr>
          <p:nvPr>
            <p:ph type="title"/>
          </p:nvPr>
        </p:nvSpPr>
        <p:spPr>
          <a:xfrm>
            <a:off x="467999" y="1620000"/>
            <a:ext cx="23548447" cy="1260000"/>
          </a:xfrm>
        </p:spPr>
        <p:txBody>
          <a:bodyPr/>
          <a:lstStyle/>
          <a:p>
            <a:r>
              <a:rPr lang="en-GB" sz="8000">
                <a:cs typeface="Arial" panose="020B0604020202020204" pitchFamily="34" charset="0"/>
              </a:rPr>
              <a:t>Standards &amp; Core data record</a:t>
            </a:r>
            <a:endParaRPr lang="en-US" sz="8000">
              <a:cs typeface="Arial" panose="020B0604020202020204" pitchFamily="34" charset="0"/>
            </a:endParaRPr>
          </a:p>
        </p:txBody>
      </p:sp>
      <p:sp>
        <p:nvSpPr>
          <p:cNvPr id="8" name="TextBox 7">
            <a:extLst>
              <a:ext uri="{FF2B5EF4-FFF2-40B4-BE49-F238E27FC236}">
                <a16:creationId xmlns:a16="http://schemas.microsoft.com/office/drawing/2014/main" id="{9E0EA1D5-9E4E-90DC-FA19-36F46332B39D}"/>
              </a:ext>
            </a:extLst>
          </p:cNvPr>
          <p:cNvSpPr txBox="1"/>
          <p:nvPr/>
        </p:nvSpPr>
        <p:spPr>
          <a:xfrm>
            <a:off x="1177536" y="3520991"/>
            <a:ext cx="9795264" cy="646331"/>
          </a:xfrm>
          <a:prstGeom prst="rect">
            <a:avLst/>
          </a:prstGeom>
          <a:noFill/>
        </p:spPr>
        <p:txBody>
          <a:bodyPr wrap="square" lIns="91440" tIns="45720" rIns="91440" bIns="45720" rtlCol="0" anchor="t">
            <a:spAutoFit/>
          </a:bodyPr>
          <a:lstStyle/>
          <a:p>
            <a:pPr marL="0" marR="0" lvl="0" indent="0" algn="ctr" defTabSz="1828160" rtl="0" eaLnBrk="1" fontAlgn="auto" latinLnBrk="0" hangingPunct="1">
              <a:lnSpc>
                <a:spcPct val="100000"/>
              </a:lnSpc>
              <a:spcBef>
                <a:spcPts val="0"/>
              </a:spcBef>
              <a:spcAft>
                <a:spcPts val="0"/>
              </a:spcAft>
              <a:buClrTx/>
              <a:buSzTx/>
              <a:buFontTx/>
              <a:buNone/>
              <a:tabLst/>
              <a:defRPr/>
            </a:pPr>
            <a:r>
              <a:rPr kumimoji="0" lang="en-GB" sz="3600" b="1" u="none" strike="noStrike" kern="1200" cap="none" spc="0" normalizeH="0" baseline="0" noProof="0" dirty="0">
                <a:ln>
                  <a:noFill/>
                </a:ln>
                <a:effectLst/>
                <a:uLnTx/>
                <a:uFillTx/>
                <a:latin typeface="Arial"/>
                <a:ea typeface="+mn-ea"/>
                <a:cs typeface="Arial"/>
              </a:rPr>
              <a:t>Composition of the CDR v3.1</a:t>
            </a:r>
            <a:endParaRPr kumimoji="0" lang="en-US" sz="3599" b="0" u="none" strike="noStrike" kern="1200" cap="none" spc="0" normalizeH="0" baseline="0" noProof="0" dirty="0">
              <a:ln>
                <a:noFill/>
              </a:ln>
              <a:effectLst/>
              <a:uLnTx/>
              <a:uFillTx/>
              <a:latin typeface="GeosansLight"/>
              <a:ea typeface="+mn-ea"/>
              <a:cs typeface="+mn-cs"/>
            </a:endParaRPr>
          </a:p>
        </p:txBody>
      </p:sp>
      <p:sp>
        <p:nvSpPr>
          <p:cNvPr id="19" name="TextBox 18">
            <a:extLst>
              <a:ext uri="{FF2B5EF4-FFF2-40B4-BE49-F238E27FC236}">
                <a16:creationId xmlns:a16="http://schemas.microsoft.com/office/drawing/2014/main" id="{534E3E7B-857B-1786-DE52-45D2C6713443}"/>
              </a:ext>
            </a:extLst>
          </p:cNvPr>
          <p:cNvSpPr txBox="1"/>
          <p:nvPr/>
        </p:nvSpPr>
        <p:spPr>
          <a:xfrm>
            <a:off x="12643049" y="9140450"/>
            <a:ext cx="11100901" cy="2477601"/>
          </a:xfrm>
          <a:prstGeom prst="rect">
            <a:avLst/>
          </a:prstGeom>
          <a:noFill/>
        </p:spPr>
        <p:txBody>
          <a:bodyPr wrap="square" lIns="91440" tIns="45720" rIns="91440" bIns="45720" rtlCol="0" anchor="t">
            <a:spAutoFit/>
          </a:bodyPr>
          <a:lstStyle/>
          <a:p>
            <a:pPr marL="0" marR="0" lvl="0" indent="0" algn="l" defTabSz="1828160" rtl="0" eaLnBrk="1" fontAlgn="auto" latinLnBrk="0" hangingPunct="1">
              <a:lnSpc>
                <a:spcPct val="100000"/>
              </a:lnSpc>
              <a:spcBef>
                <a:spcPts val="0"/>
              </a:spcBef>
              <a:spcAft>
                <a:spcPts val="0"/>
              </a:spcAft>
              <a:buClrTx/>
              <a:buSzTx/>
              <a:buFontTx/>
              <a:buNone/>
              <a:tabLst/>
              <a:defRPr/>
            </a:pPr>
            <a:r>
              <a:rPr lang="en-US" sz="3100" b="1" i="1" dirty="0">
                <a:solidFill>
                  <a:prstClr val="black"/>
                </a:solidFill>
                <a:latin typeface="Arial" panose="020B0604020202020204" pitchFamily="34" charset="0"/>
                <a:cs typeface="Arial" panose="020B0604020202020204" pitchFamily="34" charset="0"/>
              </a:rPr>
              <a:t>The most simple risk we can come up with….. </a:t>
            </a:r>
            <a:endParaRPr kumimoji="0" lang="en-US" sz="3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1828160" rtl="0" eaLnBrk="1" fontAlgn="auto" latinLnBrk="0" hangingPunct="1">
              <a:lnSpc>
                <a:spcPct val="100000"/>
              </a:lnSpc>
              <a:spcBef>
                <a:spcPts val="0"/>
              </a:spcBef>
              <a:spcAft>
                <a:spcPts val="0"/>
              </a:spcAft>
              <a:buClrTx/>
              <a:buSzTx/>
              <a:buFontTx/>
              <a:buNone/>
              <a:tabLst/>
              <a:defRPr/>
            </a:pPr>
            <a:r>
              <a:rPr kumimoji="0" lang="en-GB" sz="3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is a single French property </a:t>
            </a:r>
            <a:r>
              <a:rPr kumimoji="0" lang="en-GB" sz="3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fac</a:t>
            </a:r>
            <a:r>
              <a:rPr kumimoji="0" lang="en-GB" sz="3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GB" sz="3100" dirty="0">
                <a:solidFill>
                  <a:prstClr val="black"/>
                </a:solidFill>
                <a:latin typeface="Arial" panose="020B0604020202020204" pitchFamily="34" charset="0"/>
                <a:cs typeface="Arial" panose="020B0604020202020204" pitchFamily="34" charset="0"/>
              </a:rPr>
              <a:t>risk </a:t>
            </a:r>
            <a:r>
              <a:rPr lang="en-GB" sz="3100" dirty="0">
                <a:latin typeface="Arial"/>
                <a:ea typeface="+mn-lt"/>
                <a:cs typeface="+mn-lt"/>
              </a:rPr>
              <a:t>with no associated taxes, deductibles, fees, discounts or commissions.</a:t>
            </a:r>
            <a:r>
              <a:rPr lang="en-US" sz="3100" dirty="0">
                <a:latin typeface="Arial"/>
                <a:ea typeface="+mn-lt"/>
                <a:cs typeface="+mn-lt"/>
              </a:rPr>
              <a:t> This applies to both the company market (53 CDR fields) and Lloyd’s market (61 CDR fields). </a:t>
            </a:r>
            <a:r>
              <a:rPr lang="en-GB" sz="3100" dirty="0">
                <a:latin typeface="Arial"/>
                <a:ea typeface="+mn-lt"/>
                <a:cs typeface="+mn-lt"/>
              </a:rPr>
              <a:t> </a:t>
            </a:r>
            <a:endParaRPr lang="en-US" sz="3100" dirty="0">
              <a:latin typeface="Arial"/>
              <a:cs typeface="Arial"/>
            </a:endParaRPr>
          </a:p>
        </p:txBody>
      </p:sp>
      <p:sp>
        <p:nvSpPr>
          <p:cNvPr id="20" name="Slide Number Placeholder 19">
            <a:extLst>
              <a:ext uri="{FF2B5EF4-FFF2-40B4-BE49-F238E27FC236}">
                <a16:creationId xmlns:a16="http://schemas.microsoft.com/office/drawing/2014/main" id="{CBF34B90-84F3-4BA7-9A68-DECD47568740}"/>
              </a:ext>
            </a:extLst>
          </p:cNvPr>
          <p:cNvSpPr>
            <a:spLocks noGrp="1"/>
          </p:cNvSpPr>
          <p:nvPr>
            <p:ph type="sldNum" sz="quarter" idx="12"/>
          </p:nvPr>
        </p:nvSpPr>
        <p:spPr/>
        <p:txBody>
          <a:bodyPr/>
          <a:lstStyle/>
          <a:p>
            <a:pPr marL="0" marR="0" lvl="0" indent="0" algn="r" defTabSz="1828160" rtl="0" eaLnBrk="1" fontAlgn="auto" latinLnBrk="0" hangingPunct="1">
              <a:lnSpc>
                <a:spcPct val="100000"/>
              </a:lnSpc>
              <a:spcBef>
                <a:spcPts val="0"/>
              </a:spcBef>
              <a:spcAft>
                <a:spcPts val="0"/>
              </a:spcAft>
              <a:buClrTx/>
              <a:buSzTx/>
              <a:buFontTx/>
              <a:buNone/>
              <a:tabLst/>
              <a:defRPr/>
            </a:pPr>
            <a:fld id="{85768552-FA8D-4CCE-BC80-E67EF3766B58}" type="slidenum">
              <a:rPr kumimoji="0" lang="en-GB" sz="2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1828160" rtl="0" eaLnBrk="1" fontAlgn="auto" latinLnBrk="0" hangingPunct="1">
                <a:lnSpc>
                  <a:spcPct val="100000"/>
                </a:lnSpc>
                <a:spcBef>
                  <a:spcPts val="0"/>
                </a:spcBef>
                <a:spcAft>
                  <a:spcPts val="0"/>
                </a:spcAft>
                <a:buClrTx/>
                <a:buSzTx/>
                <a:buFontTx/>
                <a:buNone/>
                <a:tabLst/>
                <a:defRPr/>
              </a:pPr>
              <a:t>6</a:t>
            </a:fld>
            <a:endParaRPr kumimoji="0" lang="en-GB"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4" name="Table 4">
            <a:extLst>
              <a:ext uri="{FF2B5EF4-FFF2-40B4-BE49-F238E27FC236}">
                <a16:creationId xmlns:a16="http://schemas.microsoft.com/office/drawing/2014/main" id="{CC50057D-2FD1-4977-B20D-D8E6B851D475}"/>
              </a:ext>
            </a:extLst>
          </p:cNvPr>
          <p:cNvGraphicFramePr>
            <a:graphicFrameLocks noGrp="1"/>
          </p:cNvGraphicFramePr>
          <p:nvPr/>
        </p:nvGraphicFramePr>
        <p:xfrm>
          <a:off x="1177535" y="4316095"/>
          <a:ext cx="10474715" cy="8448570"/>
        </p:xfrm>
        <a:graphic>
          <a:graphicData uri="http://schemas.openxmlformats.org/drawingml/2006/table">
            <a:tbl>
              <a:tblPr firstRow="1" bandRow="1">
                <a:tableStyleId>{5C22544A-7EE6-4342-B048-85BDC9FD1C3A}</a:tableStyleId>
              </a:tblPr>
              <a:tblGrid>
                <a:gridCol w="4786999">
                  <a:extLst>
                    <a:ext uri="{9D8B030D-6E8A-4147-A177-3AD203B41FA5}">
                      <a16:colId xmlns:a16="http://schemas.microsoft.com/office/drawing/2014/main" val="1580055248"/>
                    </a:ext>
                  </a:extLst>
                </a:gridCol>
                <a:gridCol w="2561899">
                  <a:extLst>
                    <a:ext uri="{9D8B030D-6E8A-4147-A177-3AD203B41FA5}">
                      <a16:colId xmlns:a16="http://schemas.microsoft.com/office/drawing/2014/main" val="1304089202"/>
                    </a:ext>
                  </a:extLst>
                </a:gridCol>
                <a:gridCol w="3125817">
                  <a:extLst>
                    <a:ext uri="{9D8B030D-6E8A-4147-A177-3AD203B41FA5}">
                      <a16:colId xmlns:a16="http://schemas.microsoft.com/office/drawing/2014/main" val="3226771286"/>
                    </a:ext>
                  </a:extLst>
                </a:gridCol>
              </a:tblGrid>
              <a:tr h="16868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dirty="0">
                          <a:latin typeface="Arial"/>
                          <a:cs typeface="Arial"/>
                        </a:rPr>
                        <a:t>CRD Fields</a:t>
                      </a:r>
                      <a:endParaRPr lang="en-US" sz="3600" dirty="0">
                        <a:latin typeface="Arial"/>
                        <a:cs typeface="Arial"/>
                      </a:endParaRPr>
                    </a:p>
                    <a:p>
                      <a:endParaRPr lang="en-US" sz="3600" dirty="0">
                        <a:latin typeface="Arial" panose="020B0604020202020204" pitchFamily="34" charset="0"/>
                        <a:cs typeface="Arial" panose="020B0604020202020204" pitchFamily="34" charset="0"/>
                      </a:endParaRPr>
                    </a:p>
                  </a:txBody>
                  <a:tcPr/>
                </a:tc>
                <a:tc>
                  <a:txBody>
                    <a:bodyPr/>
                    <a:lstStyle/>
                    <a:p>
                      <a:r>
                        <a:rPr lang="en-GB" sz="3600" dirty="0">
                          <a:latin typeface="Arial"/>
                          <a:cs typeface="Arial"/>
                        </a:rPr>
                        <a:t>Lloyd’s or dual market</a:t>
                      </a:r>
                      <a:endParaRPr lang="en-US" sz="3600" dirty="0">
                        <a:latin typeface="Arial"/>
                        <a:cs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dirty="0">
                          <a:latin typeface="Arial"/>
                          <a:cs typeface="Arial"/>
                        </a:rPr>
                        <a:t>Company Market only</a:t>
                      </a:r>
                      <a:endParaRPr lang="en-US" sz="3600" dirty="0">
                        <a:latin typeface="Arial"/>
                        <a:cs typeface="Arial"/>
                      </a:endParaRPr>
                    </a:p>
                    <a:p>
                      <a:endParaRPr lang="en-US" sz="3600" dirty="0">
                        <a:latin typeface="Arial"/>
                        <a:cs typeface="Arial"/>
                      </a:endParaRPr>
                    </a:p>
                  </a:txBody>
                  <a:tcPr/>
                </a:tc>
                <a:extLst>
                  <a:ext uri="{0D108BD9-81ED-4DB2-BD59-A6C34878D82A}">
                    <a16:rowId xmlns:a16="http://schemas.microsoft.com/office/drawing/2014/main" val="4049019723"/>
                  </a:ext>
                </a:extLst>
              </a:tr>
              <a:tr h="6984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100" dirty="0">
                          <a:latin typeface="Arial"/>
                          <a:cs typeface="Arial"/>
                        </a:rPr>
                        <a:t>Total CDR fields</a:t>
                      </a:r>
                    </a:p>
                  </a:txBody>
                  <a:tcPr/>
                </a:tc>
                <a:tc>
                  <a:txBody>
                    <a:bodyPr/>
                    <a:lstStyle/>
                    <a:p>
                      <a:r>
                        <a:rPr lang="en-GB" sz="3100" dirty="0">
                          <a:latin typeface="Arial"/>
                          <a:cs typeface="Arial"/>
                        </a:rPr>
                        <a:t>199</a:t>
                      </a:r>
                      <a:endParaRPr lang="en-US" sz="3100" dirty="0">
                        <a:latin typeface="Arial"/>
                        <a:cs typeface="Arial"/>
                      </a:endParaRPr>
                    </a:p>
                  </a:txBody>
                  <a:tcPr/>
                </a:tc>
                <a:tc>
                  <a:txBody>
                    <a:bodyPr/>
                    <a:lstStyle/>
                    <a:p>
                      <a:r>
                        <a:rPr lang="en-GB" sz="3100" dirty="0">
                          <a:latin typeface="Arial"/>
                          <a:cs typeface="Arial"/>
                        </a:rPr>
                        <a:t>115</a:t>
                      </a:r>
                      <a:endParaRPr lang="en-US" sz="3100" dirty="0">
                        <a:latin typeface="Arial"/>
                        <a:cs typeface="Arial"/>
                      </a:endParaRPr>
                    </a:p>
                  </a:txBody>
                  <a:tcPr/>
                </a:tc>
                <a:extLst>
                  <a:ext uri="{0D108BD9-81ED-4DB2-BD59-A6C34878D82A}">
                    <a16:rowId xmlns:a16="http://schemas.microsoft.com/office/drawing/2014/main" val="4197802793"/>
                  </a:ext>
                </a:extLst>
              </a:tr>
              <a:tr h="11550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100" dirty="0">
                          <a:latin typeface="Arial"/>
                          <a:cs typeface="Arial"/>
                        </a:rPr>
                        <a:t>Mandatory Fields </a:t>
                      </a:r>
                      <a:br>
                        <a:rPr lang="en-US" sz="3100" dirty="0">
                          <a:latin typeface="Arial"/>
                          <a:cs typeface="Arial"/>
                        </a:rPr>
                      </a:br>
                      <a:r>
                        <a:rPr lang="en-US" sz="3100" i="1" dirty="0">
                          <a:latin typeface="Arial"/>
                          <a:cs typeface="Arial"/>
                        </a:rPr>
                        <a:t>(A fields) at bind</a:t>
                      </a:r>
                      <a:endParaRPr lang="en-US" sz="3100" dirty="0">
                        <a:latin typeface="Arial"/>
                        <a:cs typeface="Arial"/>
                      </a:endParaRPr>
                    </a:p>
                  </a:txBody>
                  <a:tcPr/>
                </a:tc>
                <a:tc>
                  <a:txBody>
                    <a:bodyPr/>
                    <a:lstStyle/>
                    <a:p>
                      <a:r>
                        <a:rPr lang="en-GB" sz="3100" dirty="0">
                          <a:latin typeface="Arial"/>
                          <a:cs typeface="Arial"/>
                        </a:rPr>
                        <a:t>43</a:t>
                      </a:r>
                      <a:endParaRPr lang="en-US" sz="3100" dirty="0">
                        <a:latin typeface="Arial"/>
                        <a:cs typeface="Arial"/>
                      </a:endParaRPr>
                    </a:p>
                  </a:txBody>
                  <a:tcPr/>
                </a:tc>
                <a:tc>
                  <a:txBody>
                    <a:bodyPr/>
                    <a:lstStyle/>
                    <a:p>
                      <a:r>
                        <a:rPr lang="en-GB" sz="3100" dirty="0">
                          <a:latin typeface="Arial"/>
                          <a:cs typeface="Arial"/>
                        </a:rPr>
                        <a:t>35</a:t>
                      </a:r>
                      <a:endParaRPr lang="en-US" sz="3100" dirty="0">
                        <a:latin typeface="Arial"/>
                        <a:cs typeface="Arial"/>
                      </a:endParaRPr>
                    </a:p>
                  </a:txBody>
                  <a:tcPr/>
                </a:tc>
                <a:extLst>
                  <a:ext uri="{0D108BD9-81ED-4DB2-BD59-A6C34878D82A}">
                    <a16:rowId xmlns:a16="http://schemas.microsoft.com/office/drawing/2014/main" val="2224203531"/>
                  </a:ext>
                </a:extLst>
              </a:tr>
              <a:tr h="1203158">
                <a:tc>
                  <a:txBody>
                    <a:bodyPr/>
                    <a:lstStyle/>
                    <a:p>
                      <a:r>
                        <a:rPr lang="en-US" sz="3100" dirty="0">
                          <a:latin typeface="Arial"/>
                          <a:cs typeface="Arial"/>
                        </a:rPr>
                        <a:t>Conditional / mandatory </a:t>
                      </a:r>
                      <a:br>
                        <a:rPr lang="en-US" sz="3100" dirty="0">
                          <a:latin typeface="Arial"/>
                          <a:cs typeface="Arial"/>
                        </a:rPr>
                      </a:br>
                      <a:r>
                        <a:rPr lang="en-US" sz="3100" i="1" dirty="0">
                          <a:latin typeface="Arial"/>
                          <a:cs typeface="Arial"/>
                        </a:rPr>
                        <a:t>(A fields) at bind</a:t>
                      </a:r>
                      <a:endParaRPr lang="en-US" sz="3100" dirty="0">
                        <a:latin typeface="Arial"/>
                        <a:cs typeface="Arial"/>
                      </a:endParaRPr>
                    </a:p>
                  </a:txBody>
                  <a:tcPr/>
                </a:tc>
                <a:tc>
                  <a:txBody>
                    <a:bodyPr/>
                    <a:lstStyle/>
                    <a:p>
                      <a:r>
                        <a:rPr lang="en-GB" sz="3100" dirty="0">
                          <a:latin typeface="Arial"/>
                          <a:cs typeface="Arial"/>
                        </a:rPr>
                        <a:t>94</a:t>
                      </a:r>
                      <a:endParaRPr lang="en-US" sz="3100" dirty="0">
                        <a:latin typeface="Arial"/>
                        <a:cs typeface="Arial"/>
                      </a:endParaRPr>
                    </a:p>
                  </a:txBody>
                  <a:tcPr/>
                </a:tc>
                <a:tc>
                  <a:txBody>
                    <a:bodyPr/>
                    <a:lstStyle/>
                    <a:p>
                      <a:r>
                        <a:rPr lang="en-GB" sz="3100" dirty="0">
                          <a:latin typeface="Arial"/>
                          <a:cs typeface="Arial"/>
                        </a:rPr>
                        <a:t>52</a:t>
                      </a:r>
                      <a:endParaRPr lang="en-US" sz="3100" dirty="0">
                        <a:latin typeface="Arial"/>
                        <a:cs typeface="Arial"/>
                      </a:endParaRPr>
                    </a:p>
                  </a:txBody>
                  <a:tcPr/>
                </a:tc>
                <a:extLst>
                  <a:ext uri="{0D108BD9-81ED-4DB2-BD59-A6C34878D82A}">
                    <a16:rowId xmlns:a16="http://schemas.microsoft.com/office/drawing/2014/main" val="3727066008"/>
                  </a:ext>
                </a:extLst>
              </a:tr>
              <a:tr h="744353">
                <a:tc>
                  <a:txBody>
                    <a:bodyPr/>
                    <a:lstStyle/>
                    <a:p>
                      <a:r>
                        <a:rPr lang="en-US" sz="3100" dirty="0">
                          <a:latin typeface="Arial"/>
                          <a:cs typeface="Arial"/>
                        </a:rPr>
                        <a:t>Enriched </a:t>
                      </a:r>
                      <a:r>
                        <a:rPr lang="en-US" sz="3100" i="1" dirty="0">
                          <a:latin typeface="Arial"/>
                          <a:cs typeface="Arial"/>
                        </a:rPr>
                        <a:t>(B fields)</a:t>
                      </a:r>
                    </a:p>
                    <a:p>
                      <a:endParaRPr lang="en-US" sz="3100" dirty="0">
                        <a:latin typeface="Arial" panose="020B0604020202020204" pitchFamily="34" charset="0"/>
                        <a:cs typeface="Arial" panose="020B0604020202020204" pitchFamily="34" charset="0"/>
                      </a:endParaRPr>
                    </a:p>
                  </a:txBody>
                  <a:tcPr/>
                </a:tc>
                <a:tc>
                  <a:txBody>
                    <a:bodyPr/>
                    <a:lstStyle/>
                    <a:p>
                      <a:r>
                        <a:rPr lang="en-GB" sz="3100" dirty="0">
                          <a:latin typeface="Arial"/>
                          <a:cs typeface="Arial"/>
                        </a:rPr>
                        <a:t>21</a:t>
                      </a:r>
                      <a:endParaRPr lang="en-US" sz="3100" dirty="0">
                        <a:latin typeface="Arial"/>
                        <a:cs typeface="Arial"/>
                      </a:endParaRPr>
                    </a:p>
                  </a:txBody>
                  <a:tcPr/>
                </a:tc>
                <a:tc>
                  <a:txBody>
                    <a:bodyPr/>
                    <a:lstStyle/>
                    <a:p>
                      <a:r>
                        <a:rPr lang="en-GB" sz="3100" dirty="0">
                          <a:latin typeface="Arial"/>
                          <a:cs typeface="Arial"/>
                        </a:rPr>
                        <a:t>9</a:t>
                      </a:r>
                      <a:endParaRPr lang="en-US" sz="3100" dirty="0">
                        <a:latin typeface="Arial"/>
                        <a:cs typeface="Arial"/>
                      </a:endParaRPr>
                    </a:p>
                  </a:txBody>
                  <a:tcPr/>
                </a:tc>
                <a:extLst>
                  <a:ext uri="{0D108BD9-81ED-4DB2-BD59-A6C34878D82A}">
                    <a16:rowId xmlns:a16="http://schemas.microsoft.com/office/drawing/2014/main" val="2458516156"/>
                  </a:ext>
                </a:extLst>
              </a:tr>
              <a:tr h="1181282">
                <a:tc>
                  <a:txBody>
                    <a:bodyPr/>
                    <a:lstStyle/>
                    <a:p>
                      <a:r>
                        <a:rPr lang="en-US" sz="3100" dirty="0">
                          <a:latin typeface="Arial" panose="020B0604020202020204" pitchFamily="34" charset="0"/>
                          <a:cs typeface="Arial" panose="020B0604020202020204" pitchFamily="34" charset="0"/>
                        </a:rPr>
                        <a:t>Most simple (complex) risk field counts</a:t>
                      </a:r>
                    </a:p>
                  </a:txBody>
                  <a:tcPr/>
                </a:tc>
                <a:tc>
                  <a:txBody>
                    <a:bodyPr/>
                    <a:lstStyle/>
                    <a:p>
                      <a:r>
                        <a:rPr lang="en-US" sz="3100" dirty="0">
                          <a:latin typeface="Arial"/>
                          <a:cs typeface="Arial"/>
                        </a:rPr>
                        <a:t>61 (144)</a:t>
                      </a:r>
                    </a:p>
                  </a:txBody>
                  <a:tcPr/>
                </a:tc>
                <a:tc>
                  <a:txBody>
                    <a:bodyPr/>
                    <a:lstStyle/>
                    <a:p>
                      <a:r>
                        <a:rPr lang="en-US" sz="3100" dirty="0">
                          <a:latin typeface="Arial"/>
                          <a:cs typeface="Arial"/>
                        </a:rPr>
                        <a:t>53 (93)</a:t>
                      </a:r>
                    </a:p>
                  </a:txBody>
                  <a:tcPr/>
                </a:tc>
                <a:extLst>
                  <a:ext uri="{0D108BD9-81ED-4DB2-BD59-A6C34878D82A}">
                    <a16:rowId xmlns:a16="http://schemas.microsoft.com/office/drawing/2014/main" val="1317178887"/>
                  </a:ext>
                </a:extLst>
              </a:tr>
              <a:tr h="1436954">
                <a:tc>
                  <a:txBody>
                    <a:bodyPr/>
                    <a:lstStyle/>
                    <a:p>
                      <a:r>
                        <a:rPr lang="en-GB" sz="3100" dirty="0">
                          <a:latin typeface="Arial"/>
                          <a:cs typeface="Arial"/>
                        </a:rPr>
                        <a:t>Average</a:t>
                      </a:r>
                      <a:endParaRPr lang="en-US" sz="3100" dirty="0">
                        <a:latin typeface="Arial"/>
                        <a:cs typeface="Arial"/>
                      </a:endParaRPr>
                    </a:p>
                  </a:txBody>
                  <a:tcPr>
                    <a:solidFill>
                      <a:schemeClr val="accent3"/>
                    </a:solidFill>
                  </a:tcPr>
                </a:tc>
                <a:tc>
                  <a:txBody>
                    <a:bodyPr/>
                    <a:lstStyle/>
                    <a:p>
                      <a:r>
                        <a:rPr lang="en-GB" sz="3100" dirty="0">
                          <a:latin typeface="Arial"/>
                          <a:cs typeface="Arial"/>
                        </a:rPr>
                        <a:t>125</a:t>
                      </a:r>
                    </a:p>
                  </a:txBody>
                  <a:tcPr>
                    <a:solidFill>
                      <a:schemeClr val="accent3"/>
                    </a:solidFill>
                  </a:tcPr>
                </a:tc>
                <a:tc>
                  <a:txBody>
                    <a:bodyPr/>
                    <a:lstStyle/>
                    <a:p>
                      <a:pPr lvl="0">
                        <a:buNone/>
                      </a:pPr>
                      <a:r>
                        <a:rPr lang="en-GB" sz="3100" dirty="0">
                          <a:latin typeface="Arial"/>
                          <a:cs typeface="Arial"/>
                        </a:rPr>
                        <a:t>95</a:t>
                      </a:r>
                      <a:endParaRPr lang="en-US" dirty="0"/>
                    </a:p>
                  </a:txBody>
                  <a:tcPr>
                    <a:solidFill>
                      <a:schemeClr val="accent3"/>
                    </a:solidFill>
                  </a:tcPr>
                </a:tc>
                <a:extLst>
                  <a:ext uri="{0D108BD9-81ED-4DB2-BD59-A6C34878D82A}">
                    <a16:rowId xmlns:a16="http://schemas.microsoft.com/office/drawing/2014/main" val="1916460615"/>
                  </a:ext>
                </a:extLst>
              </a:tr>
            </a:tbl>
          </a:graphicData>
        </a:graphic>
      </p:graphicFrame>
      <p:sp>
        <p:nvSpPr>
          <p:cNvPr id="2" name="TextBox 1">
            <a:extLst>
              <a:ext uri="{FF2B5EF4-FFF2-40B4-BE49-F238E27FC236}">
                <a16:creationId xmlns:a16="http://schemas.microsoft.com/office/drawing/2014/main" id="{BECEC05D-0C60-C964-29B0-7E263D217297}"/>
              </a:ext>
            </a:extLst>
          </p:cNvPr>
          <p:cNvSpPr txBox="1"/>
          <p:nvPr/>
        </p:nvSpPr>
        <p:spPr>
          <a:xfrm>
            <a:off x="12719050" y="3231980"/>
            <a:ext cx="10750550" cy="5816977"/>
          </a:xfrm>
          <a:prstGeom prst="rect">
            <a:avLst/>
          </a:prstGeom>
          <a:noFill/>
        </p:spPr>
        <p:txBody>
          <a:bodyPr wrap="square" rtlCol="0">
            <a:spAutoFit/>
          </a:bodyPr>
          <a:lstStyle/>
          <a:p>
            <a:pPr marL="0" marR="0" lvl="0" indent="0" algn="l" defTabSz="1828160" rtl="0" eaLnBrk="1" fontAlgn="auto" latinLnBrk="0" hangingPunct="1">
              <a:lnSpc>
                <a:spcPct val="100000"/>
              </a:lnSpc>
              <a:spcBef>
                <a:spcPts val="0"/>
              </a:spcBef>
              <a:spcAft>
                <a:spcPts val="0"/>
              </a:spcAft>
              <a:buClrTx/>
              <a:buSzTx/>
              <a:buFontTx/>
              <a:buNone/>
              <a:tabLst/>
              <a:defRPr/>
            </a:pPr>
            <a:r>
              <a:rPr lang="en-US" sz="3100" b="1" i="1" dirty="0">
                <a:solidFill>
                  <a:prstClr val="black"/>
                </a:solidFill>
                <a:latin typeface="Arial" panose="020B0604020202020204" pitchFamily="34" charset="0"/>
                <a:cs typeface="Arial" panose="020B0604020202020204" pitchFamily="34" charset="0"/>
              </a:rPr>
              <a:t>The most complex risk we can come up with….. </a:t>
            </a:r>
            <a:endParaRPr kumimoji="0" lang="en-US" sz="3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1828160" rtl="0" eaLnBrk="1" fontAlgn="auto" latinLnBrk="0" hangingPunct="1">
              <a:lnSpc>
                <a:spcPct val="100000"/>
              </a:lnSpc>
              <a:spcBef>
                <a:spcPts val="0"/>
              </a:spcBef>
              <a:spcAft>
                <a:spcPts val="0"/>
              </a:spcAft>
              <a:buClrTx/>
              <a:buSzTx/>
              <a:buFontTx/>
              <a:buNone/>
              <a:tabLst/>
              <a:defRPr/>
            </a:pPr>
            <a:r>
              <a:rPr kumimoji="0" lang="en-GB" sz="3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is a risk with a Spanish commercial policyholder, using two intermediaries (one in Germany and one in Denmark), who are responsible for one or more taxes. These intermediaries are paid commission, and they’re shipping cargo registered in Germany with Lloyd’s of London, LIC and company market participation, including a pool with additional insureds in Portugal, with multiple taxes, fees and discounts, multiple instalments for an adjustable premium, with a different settlement currency.  This would take approx. 144 CDR fields and most likely would be handled outside the automated processes.  </a:t>
            </a:r>
            <a:endParaRPr kumimoji="0" lang="en-GB" sz="3100" b="0"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1230950A-78FE-937B-59B7-ECBBF3511347}"/>
              </a:ext>
            </a:extLst>
          </p:cNvPr>
          <p:cNvSpPr txBox="1"/>
          <p:nvPr/>
        </p:nvSpPr>
        <p:spPr>
          <a:xfrm>
            <a:off x="11872831" y="12084175"/>
            <a:ext cx="12623464" cy="569387"/>
          </a:xfrm>
          <a:prstGeom prst="rect">
            <a:avLst/>
          </a:prstGeom>
          <a:noFill/>
        </p:spPr>
        <p:txBody>
          <a:bodyPr wrap="square" lIns="91440" tIns="45720" rIns="91440" bIns="45720" rtlCol="0" anchor="t">
            <a:spAutoFit/>
          </a:bodyPr>
          <a:lstStyle/>
          <a:p>
            <a:pPr marL="0" marR="0" lvl="0" indent="0" algn="l" defTabSz="1828160" rtl="0" eaLnBrk="1" fontAlgn="auto" latinLnBrk="0" hangingPunct="1">
              <a:lnSpc>
                <a:spcPct val="100000"/>
              </a:lnSpc>
              <a:spcBef>
                <a:spcPts val="0"/>
              </a:spcBef>
              <a:spcAft>
                <a:spcPts val="0"/>
              </a:spcAft>
              <a:buClrTx/>
              <a:buSzTx/>
              <a:buFontTx/>
              <a:buNone/>
              <a:tabLst/>
              <a:defRPr/>
            </a:pPr>
            <a:r>
              <a:rPr lang="en-US" sz="3100" b="1" i="1" dirty="0">
                <a:solidFill>
                  <a:prstClr val="black"/>
                </a:solidFill>
                <a:latin typeface="Arial" panose="020B0604020202020204" pitchFamily="34" charset="0"/>
                <a:cs typeface="Arial" panose="020B0604020202020204" pitchFamily="34" charset="0"/>
              </a:rPr>
              <a:t>By comparison, buying one item on Amazon require ~30 fields.  </a:t>
            </a:r>
            <a:endParaRPr lang="en-US" sz="3100" dirty="0">
              <a:latin typeface="Arial"/>
              <a:cs typeface="Arial"/>
            </a:endParaRPr>
          </a:p>
        </p:txBody>
      </p:sp>
    </p:spTree>
    <p:extLst>
      <p:ext uri="{BB962C8B-B14F-4D97-AF65-F5344CB8AC3E}">
        <p14:creationId xmlns:p14="http://schemas.microsoft.com/office/powerpoint/2010/main" val="1474516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 name="Picture 6" descr="black open modern gate- vector illustration vector de Stock | Adobe Stock">
            <a:extLst>
              <a:ext uri="{FF2B5EF4-FFF2-40B4-BE49-F238E27FC236}">
                <a16:creationId xmlns:a16="http://schemas.microsoft.com/office/drawing/2014/main" id="{17CC18FD-E2DB-41A0-BB71-71AC19AFE2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7987" y="9716724"/>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lack open modern gate- vector illustration vector de Stock | Adobe Stock">
            <a:extLst>
              <a:ext uri="{FF2B5EF4-FFF2-40B4-BE49-F238E27FC236}">
                <a16:creationId xmlns:a16="http://schemas.microsoft.com/office/drawing/2014/main" id="{1E20AF4C-9D79-4EE0-846E-CADD3738AE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4979" y="9615084"/>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lack open modern gate- vector illustration vector de Stock | Adobe Stock">
            <a:extLst>
              <a:ext uri="{FF2B5EF4-FFF2-40B4-BE49-F238E27FC236}">
                <a16:creationId xmlns:a16="http://schemas.microsoft.com/office/drawing/2014/main" id="{DC4A7BB5-887D-469C-95E6-9A35C82C0E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13221" y="11028760"/>
            <a:ext cx="1789843" cy="1511064"/>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197ECC2E-BED5-491B-AEA6-6C591DEC8D26}"/>
              </a:ext>
            </a:extLst>
          </p:cNvPr>
          <p:cNvSpPr>
            <a:spLocks noGrp="1"/>
          </p:cNvSpPr>
          <p:nvPr>
            <p:ph type="title"/>
          </p:nvPr>
        </p:nvSpPr>
        <p:spPr>
          <a:xfrm>
            <a:off x="571517" y="1620000"/>
            <a:ext cx="23548447" cy="1260000"/>
          </a:xfrm>
        </p:spPr>
        <p:txBody>
          <a:bodyPr/>
          <a:lstStyle/>
          <a:p>
            <a:r>
              <a:rPr lang="en-US" sz="8000">
                <a:latin typeface="Arial" panose="020B0604020202020204" pitchFamily="34" charset="0"/>
                <a:cs typeface="Arial" panose="020B0604020202020204" pitchFamily="34" charset="0"/>
              </a:rPr>
              <a:t>Computable CONTRACTs</a:t>
            </a:r>
          </a:p>
        </p:txBody>
      </p:sp>
      <p:sp>
        <p:nvSpPr>
          <p:cNvPr id="5" name="Rectangle 4">
            <a:extLst>
              <a:ext uri="{FF2B5EF4-FFF2-40B4-BE49-F238E27FC236}">
                <a16:creationId xmlns:a16="http://schemas.microsoft.com/office/drawing/2014/main" id="{5F5C877E-1190-6126-0F84-1FD8363C7665}"/>
              </a:ext>
            </a:extLst>
          </p:cNvPr>
          <p:cNvSpPr/>
          <p:nvPr/>
        </p:nvSpPr>
        <p:spPr>
          <a:xfrm>
            <a:off x="1483723" y="6542630"/>
            <a:ext cx="6124755" cy="859924"/>
          </a:xfrm>
          <a:prstGeom prst="rect">
            <a:avLst/>
          </a:prstGeom>
          <a:solidFill>
            <a:srgbClr val="769FC4"/>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200" b="1" dirty="0">
                <a:solidFill>
                  <a:schemeClr val="bg1"/>
                </a:solidFill>
                <a:latin typeface="Arial"/>
                <a:cs typeface="Arial"/>
              </a:rPr>
              <a:t>1. IMRC to TPPP* to OCR </a:t>
            </a:r>
            <a:endParaRPr lang="en-GB" sz="3200" b="1" dirty="0">
              <a:solidFill>
                <a:schemeClr val="bg1"/>
              </a:solidFill>
              <a:latin typeface="Arial" panose="020B0604020202020204" pitchFamily="34" charset="0"/>
              <a:cs typeface="Arial" panose="020B0604020202020204" pitchFamily="34" charset="0"/>
            </a:endParaRPr>
          </a:p>
        </p:txBody>
      </p:sp>
      <p:sp>
        <p:nvSpPr>
          <p:cNvPr id="44" name="Rectangle 43">
            <a:extLst>
              <a:ext uri="{FF2B5EF4-FFF2-40B4-BE49-F238E27FC236}">
                <a16:creationId xmlns:a16="http://schemas.microsoft.com/office/drawing/2014/main" id="{312580E2-F587-7D55-3EFA-23ABC2559BF4}"/>
              </a:ext>
            </a:extLst>
          </p:cNvPr>
          <p:cNvSpPr/>
          <p:nvPr/>
        </p:nvSpPr>
        <p:spPr>
          <a:xfrm>
            <a:off x="9420374" y="6515358"/>
            <a:ext cx="6124755" cy="914469"/>
          </a:xfrm>
          <a:prstGeom prst="rect">
            <a:avLst/>
          </a:prstGeom>
          <a:solidFill>
            <a:srgbClr val="F2BE7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200" b="1" dirty="0">
                <a:solidFill>
                  <a:schemeClr val="bg1"/>
                </a:solidFill>
                <a:latin typeface="Arial"/>
                <a:cs typeface="Arial"/>
              </a:rPr>
              <a:t>2. Data to TPPP</a:t>
            </a:r>
            <a:endParaRPr lang="en-GB" sz="3200" b="1" dirty="0">
              <a:solidFill>
                <a:schemeClr val="bg1"/>
              </a:solidFill>
              <a:latin typeface="Arial" panose="020B0604020202020204" pitchFamily="34" charset="0"/>
              <a:cs typeface="Arial" panose="020B0604020202020204" pitchFamily="34" charset="0"/>
            </a:endParaRPr>
          </a:p>
        </p:txBody>
      </p:sp>
      <p:sp>
        <p:nvSpPr>
          <p:cNvPr id="45" name="Rectangle 44">
            <a:extLst>
              <a:ext uri="{FF2B5EF4-FFF2-40B4-BE49-F238E27FC236}">
                <a16:creationId xmlns:a16="http://schemas.microsoft.com/office/drawing/2014/main" id="{23317633-F419-859C-398F-DB3FA4A748C5}"/>
              </a:ext>
            </a:extLst>
          </p:cNvPr>
          <p:cNvSpPr/>
          <p:nvPr/>
        </p:nvSpPr>
        <p:spPr>
          <a:xfrm>
            <a:off x="17303236" y="6504722"/>
            <a:ext cx="6124755" cy="935740"/>
          </a:xfrm>
          <a:prstGeom prst="rect">
            <a:avLst/>
          </a:prstGeom>
          <a:solidFill>
            <a:srgbClr val="2C5B7C"/>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3200" b="1">
                <a:solidFill>
                  <a:schemeClr val="bg1"/>
                </a:solidFill>
                <a:latin typeface="Arial"/>
                <a:cs typeface="Arial"/>
              </a:rPr>
              <a:t>3. Broker/Carrier Direct API</a:t>
            </a:r>
            <a:endParaRPr lang="en-GB" sz="3200" b="1">
              <a:solidFill>
                <a:schemeClr val="bg1"/>
              </a:solidFill>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7F00FF14-3659-46DE-050A-8449D54A5384}"/>
              </a:ext>
            </a:extLst>
          </p:cNvPr>
          <p:cNvSpPr txBox="1"/>
          <p:nvPr/>
        </p:nvSpPr>
        <p:spPr>
          <a:xfrm>
            <a:off x="897150" y="3319658"/>
            <a:ext cx="23474150" cy="2062103"/>
          </a:xfrm>
          <a:prstGeom prst="rect">
            <a:avLst/>
          </a:prstGeom>
          <a:noFill/>
        </p:spPr>
        <p:txBody>
          <a:bodyPr wrap="square" rtlCol="0">
            <a:spAutoFit/>
          </a:bodyPr>
          <a:lstStyle/>
          <a:p>
            <a:r>
              <a:rPr lang="en-US" sz="3200">
                <a:latin typeface="Arial" panose="020B0604020202020204" pitchFamily="34" charset="0"/>
                <a:cs typeface="Arial" panose="020B0604020202020204" pitchFamily="34" charset="0"/>
              </a:rPr>
              <a:t>A computable contract is a contract that uses standardized and structured natural language that can be easily understood by both humans and machines.   </a:t>
            </a:r>
          </a:p>
          <a:p>
            <a:endParaRPr lang="en-US" sz="3200">
              <a:latin typeface="Arial" panose="020B0604020202020204" pitchFamily="34" charset="0"/>
              <a:cs typeface="Arial" panose="020B0604020202020204" pitchFamily="34" charset="0"/>
            </a:endParaRPr>
          </a:p>
          <a:p>
            <a:r>
              <a:rPr lang="en-US" sz="3200">
                <a:latin typeface="Arial" panose="020B0604020202020204" pitchFamily="34" charset="0"/>
                <a:cs typeface="Arial" panose="020B0604020202020204" pitchFamily="34" charset="0"/>
              </a:rPr>
              <a:t>The CDR must be delivered via a computable contract.  There are three pathways to a computable contract: </a:t>
            </a:r>
          </a:p>
        </p:txBody>
      </p:sp>
      <p:sp>
        <p:nvSpPr>
          <p:cNvPr id="9" name="TextBox 8">
            <a:extLst>
              <a:ext uri="{FF2B5EF4-FFF2-40B4-BE49-F238E27FC236}">
                <a16:creationId xmlns:a16="http://schemas.microsoft.com/office/drawing/2014/main" id="{8E9D94A3-A66E-A184-1F3A-CDF66C6BD1E8}"/>
              </a:ext>
            </a:extLst>
          </p:cNvPr>
          <p:cNvSpPr txBox="1"/>
          <p:nvPr/>
        </p:nvSpPr>
        <p:spPr>
          <a:xfrm>
            <a:off x="1640980" y="5664814"/>
            <a:ext cx="6097606" cy="729796"/>
          </a:xfrm>
          <a:prstGeom prst="rect">
            <a:avLst/>
          </a:prstGeom>
          <a:noFill/>
        </p:spPr>
        <p:txBody>
          <a:bodyPr wrap="square" lIns="91440" tIns="45720" rIns="91440" bIns="45720" rtlCol="0" anchor="t">
            <a:spAutoFit/>
          </a:bodyPr>
          <a:lstStyle/>
          <a:p>
            <a:r>
              <a:rPr lang="en-GB" sz="4000" b="1">
                <a:latin typeface="Arial"/>
                <a:cs typeface="Arial"/>
              </a:rPr>
              <a:t>Document to data route</a:t>
            </a:r>
          </a:p>
        </p:txBody>
      </p:sp>
      <p:sp>
        <p:nvSpPr>
          <p:cNvPr id="10" name="TextBox 9">
            <a:extLst>
              <a:ext uri="{FF2B5EF4-FFF2-40B4-BE49-F238E27FC236}">
                <a16:creationId xmlns:a16="http://schemas.microsoft.com/office/drawing/2014/main" id="{F6FB59A7-B6DF-106D-1E79-D077EAD1EB7F}"/>
              </a:ext>
            </a:extLst>
          </p:cNvPr>
          <p:cNvSpPr txBox="1"/>
          <p:nvPr/>
        </p:nvSpPr>
        <p:spPr>
          <a:xfrm>
            <a:off x="12760489" y="5735911"/>
            <a:ext cx="6382266" cy="707886"/>
          </a:xfrm>
          <a:prstGeom prst="rect">
            <a:avLst/>
          </a:prstGeom>
          <a:noFill/>
        </p:spPr>
        <p:txBody>
          <a:bodyPr wrap="square" lIns="91440" tIns="45720" rIns="91440" bIns="45720" rtlCol="0" anchor="t">
            <a:spAutoFit/>
          </a:bodyPr>
          <a:lstStyle/>
          <a:p>
            <a:pPr algn="ctr"/>
            <a:r>
              <a:rPr lang="en-GB" sz="4000" b="1">
                <a:latin typeface="Arial"/>
                <a:cs typeface="Arial"/>
              </a:rPr>
              <a:t>Data first routes</a:t>
            </a:r>
            <a:endParaRPr lang="en-GB" sz="4000" b="1">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6AC880C1-CE47-0506-1E3E-2F63572FFD30}"/>
              </a:ext>
            </a:extLst>
          </p:cNvPr>
          <p:cNvSpPr txBox="1"/>
          <p:nvPr/>
        </p:nvSpPr>
        <p:spPr>
          <a:xfrm>
            <a:off x="1024504" y="12194167"/>
            <a:ext cx="14927118" cy="53585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The CDR is then submitted via one of the above pathways </a:t>
            </a:r>
            <a:r>
              <a:rPr lang="en-US" sz="2800" u="sng" dirty="0">
                <a:latin typeface="Arial" panose="020B0604020202020204" pitchFamily="34" charset="0"/>
                <a:cs typeface="Arial" panose="020B0604020202020204" pitchFamily="34" charset="0"/>
              </a:rPr>
              <a:t>via API only </a:t>
            </a:r>
            <a:r>
              <a:rPr lang="en-US" sz="2800" dirty="0">
                <a:latin typeface="Arial" panose="020B0604020202020204" pitchFamily="34" charset="0"/>
                <a:cs typeface="Arial" panose="020B0604020202020204" pitchFamily="34" charset="0"/>
              </a:rPr>
              <a:t>to the DXC Gateway.  </a:t>
            </a:r>
          </a:p>
        </p:txBody>
      </p:sp>
      <p:pic>
        <p:nvPicPr>
          <p:cNvPr id="6" name="Graphic 6" descr="Contract with solid fill">
            <a:extLst>
              <a:ext uri="{FF2B5EF4-FFF2-40B4-BE49-F238E27FC236}">
                <a16:creationId xmlns:a16="http://schemas.microsoft.com/office/drawing/2014/main" id="{B46303CC-EEBA-B729-EE13-D364D3CFA53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53738" y="7670581"/>
            <a:ext cx="1785907" cy="1550338"/>
          </a:xfrm>
          <a:prstGeom prst="rect">
            <a:avLst/>
          </a:prstGeom>
        </p:spPr>
      </p:pic>
      <p:cxnSp>
        <p:nvCxnSpPr>
          <p:cNvPr id="14" name="Straight Arrow Connector 13">
            <a:extLst>
              <a:ext uri="{FF2B5EF4-FFF2-40B4-BE49-F238E27FC236}">
                <a16:creationId xmlns:a16="http://schemas.microsoft.com/office/drawing/2014/main" id="{DDBF3D75-AC7C-6528-70EC-02D1E05B5DD3}"/>
              </a:ext>
            </a:extLst>
          </p:cNvPr>
          <p:cNvCxnSpPr/>
          <p:nvPr/>
        </p:nvCxnSpPr>
        <p:spPr>
          <a:xfrm flipV="1">
            <a:off x="3967182" y="8505710"/>
            <a:ext cx="1418030" cy="5842"/>
          </a:xfrm>
          <a:prstGeom prst="straightConnector1">
            <a:avLst/>
          </a:prstGeom>
          <a:ln w="57150">
            <a:solidFill>
              <a:srgbClr val="2C5B7C"/>
            </a:solidFill>
            <a:tailEnd type="triangle"/>
          </a:ln>
        </p:spPr>
        <p:style>
          <a:lnRef idx="1">
            <a:schemeClr val="accent1"/>
          </a:lnRef>
          <a:fillRef idx="0">
            <a:schemeClr val="accent1"/>
          </a:fillRef>
          <a:effectRef idx="0">
            <a:schemeClr val="accent1"/>
          </a:effectRef>
          <a:fontRef idx="minor">
            <a:schemeClr val="tx1"/>
          </a:fontRef>
        </p:style>
      </p:cxnSp>
      <p:pic>
        <p:nvPicPr>
          <p:cNvPr id="15" name="Graphic 15" descr="Scanner outline">
            <a:extLst>
              <a:ext uri="{FF2B5EF4-FFF2-40B4-BE49-F238E27FC236}">
                <a16:creationId xmlns:a16="http://schemas.microsoft.com/office/drawing/2014/main" id="{C5C1C7FC-7B17-F927-4EBD-9E3AA5DBCE0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980761" y="7901469"/>
            <a:ext cx="1025399" cy="1026035"/>
          </a:xfrm>
          <a:prstGeom prst="rect">
            <a:avLst/>
          </a:prstGeom>
        </p:spPr>
      </p:pic>
      <p:cxnSp>
        <p:nvCxnSpPr>
          <p:cNvPr id="16" name="Straight Arrow Connector 15">
            <a:extLst>
              <a:ext uri="{FF2B5EF4-FFF2-40B4-BE49-F238E27FC236}">
                <a16:creationId xmlns:a16="http://schemas.microsoft.com/office/drawing/2014/main" id="{57F1C4DD-B90B-C476-06E4-E156A4A049C9}"/>
              </a:ext>
            </a:extLst>
          </p:cNvPr>
          <p:cNvCxnSpPr>
            <a:cxnSpLocks/>
          </p:cNvCxnSpPr>
          <p:nvPr/>
        </p:nvCxnSpPr>
        <p:spPr>
          <a:xfrm>
            <a:off x="6443231" y="9323868"/>
            <a:ext cx="0" cy="655189"/>
          </a:xfrm>
          <a:prstGeom prst="straightConnector1">
            <a:avLst/>
          </a:prstGeom>
          <a:ln w="57150">
            <a:solidFill>
              <a:srgbClr val="2C5B7C"/>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8614E943-2CD0-2C86-C128-128F4E5B7437}"/>
              </a:ext>
            </a:extLst>
          </p:cNvPr>
          <p:cNvCxnSpPr>
            <a:cxnSpLocks/>
          </p:cNvCxnSpPr>
          <p:nvPr/>
        </p:nvCxnSpPr>
        <p:spPr>
          <a:xfrm flipH="1" flipV="1">
            <a:off x="3811822" y="10795532"/>
            <a:ext cx="1546613" cy="8058"/>
          </a:xfrm>
          <a:prstGeom prst="straightConnector1">
            <a:avLst/>
          </a:prstGeom>
          <a:ln w="57150">
            <a:solidFill>
              <a:srgbClr val="2C5B7C"/>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460435EA-85CF-5E18-0F6A-ECA9B11D9175}"/>
              </a:ext>
            </a:extLst>
          </p:cNvPr>
          <p:cNvCxnSpPr>
            <a:cxnSpLocks/>
          </p:cNvCxnSpPr>
          <p:nvPr/>
        </p:nvCxnSpPr>
        <p:spPr>
          <a:xfrm flipH="1" flipV="1">
            <a:off x="11669388" y="10695559"/>
            <a:ext cx="1939036" cy="10596"/>
          </a:xfrm>
          <a:prstGeom prst="straightConnector1">
            <a:avLst/>
          </a:prstGeom>
          <a:ln w="57150">
            <a:solidFill>
              <a:srgbClr val="2C5B7C"/>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D77108A8-8E9E-BE25-110B-2AAE2053CBE1}"/>
              </a:ext>
            </a:extLst>
          </p:cNvPr>
          <p:cNvCxnSpPr>
            <a:cxnSpLocks/>
          </p:cNvCxnSpPr>
          <p:nvPr/>
        </p:nvCxnSpPr>
        <p:spPr>
          <a:xfrm>
            <a:off x="20208143" y="10372876"/>
            <a:ext cx="0" cy="732858"/>
          </a:xfrm>
          <a:prstGeom prst="straightConnector1">
            <a:avLst/>
          </a:prstGeom>
          <a:ln w="57150">
            <a:solidFill>
              <a:srgbClr val="2C5B7C"/>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9F98D0AC-DFF6-345B-D79A-16ADEE7AB6D0}"/>
              </a:ext>
            </a:extLst>
          </p:cNvPr>
          <p:cNvCxnSpPr>
            <a:cxnSpLocks/>
          </p:cNvCxnSpPr>
          <p:nvPr/>
        </p:nvCxnSpPr>
        <p:spPr>
          <a:xfrm flipH="1">
            <a:off x="18781428" y="8471501"/>
            <a:ext cx="2650334" cy="7670"/>
          </a:xfrm>
          <a:prstGeom prst="straightConnector1">
            <a:avLst/>
          </a:prstGeom>
          <a:ln w="57150">
            <a:solidFill>
              <a:srgbClr val="2C5B7C"/>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42" name="Graphic 17" descr="Plug outline">
            <a:extLst>
              <a:ext uri="{FF2B5EF4-FFF2-40B4-BE49-F238E27FC236}">
                <a16:creationId xmlns:a16="http://schemas.microsoft.com/office/drawing/2014/main" id="{9B338C20-3AFE-4F7D-B578-1188F6AFA96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493746" y="11009384"/>
            <a:ext cx="509668" cy="509984"/>
          </a:xfrm>
          <a:prstGeom prst="rect">
            <a:avLst/>
          </a:prstGeom>
        </p:spPr>
      </p:pic>
      <p:grpSp>
        <p:nvGrpSpPr>
          <p:cNvPr id="43" name="Group 42">
            <a:extLst>
              <a:ext uri="{FF2B5EF4-FFF2-40B4-BE49-F238E27FC236}">
                <a16:creationId xmlns:a16="http://schemas.microsoft.com/office/drawing/2014/main" id="{A5B4A973-B546-4869-AF7F-ED73A875D2B1}"/>
              </a:ext>
            </a:extLst>
          </p:cNvPr>
          <p:cNvGrpSpPr/>
          <p:nvPr/>
        </p:nvGrpSpPr>
        <p:grpSpPr>
          <a:xfrm>
            <a:off x="16823542" y="7719405"/>
            <a:ext cx="1418030" cy="1419895"/>
            <a:chOff x="8853946" y="5267333"/>
            <a:chExt cx="1781496" cy="1900957"/>
          </a:xfrm>
        </p:grpSpPr>
        <p:grpSp>
          <p:nvGrpSpPr>
            <p:cNvPr id="46" name="Salesman" descr="{&quot;Key&quot;:&quot;POWER_USER_SHAPE_ICON&quot;,&quot;Value&quot;:&quot;POWER_USER_SHAPE_ICON_STYLE_1&quot;}">
              <a:extLst>
                <a:ext uri="{FF2B5EF4-FFF2-40B4-BE49-F238E27FC236}">
                  <a16:creationId xmlns:a16="http://schemas.microsoft.com/office/drawing/2014/main" id="{B40C8482-5EE7-407F-9AEA-1C9D7C34F636}"/>
                </a:ext>
              </a:extLst>
            </p:cNvPr>
            <p:cNvGrpSpPr>
              <a:grpSpLocks noChangeAspect="1"/>
            </p:cNvGrpSpPr>
            <p:nvPr/>
          </p:nvGrpSpPr>
          <p:grpSpPr>
            <a:xfrm>
              <a:off x="8853946" y="5267333"/>
              <a:ext cx="1455721" cy="1523206"/>
              <a:chOff x="8116888" y="4953001"/>
              <a:chExt cx="479425" cy="501650"/>
            </a:xfrm>
            <a:solidFill>
              <a:schemeClr val="accent1"/>
            </a:solidFill>
          </p:grpSpPr>
          <p:sp>
            <p:nvSpPr>
              <p:cNvPr id="48" name="Rectangle 788">
                <a:extLst>
                  <a:ext uri="{FF2B5EF4-FFF2-40B4-BE49-F238E27FC236}">
                    <a16:creationId xmlns:a16="http://schemas.microsoft.com/office/drawing/2014/main" id="{2BA41F32-4A8C-47C4-BC54-178040602FC2}"/>
                  </a:ext>
                </a:extLst>
              </p:cNvPr>
              <p:cNvSpPr>
                <a:spLocks noChangeArrowheads="1"/>
              </p:cNvSpPr>
              <p:nvPr/>
            </p:nvSpPr>
            <p:spPr bwMode="auto">
              <a:xfrm>
                <a:off x="8402638" y="5251451"/>
                <a:ext cx="12700" cy="34925"/>
              </a:xfrm>
              <a:prstGeom prst="rect">
                <a:avLst/>
              </a:prstGeom>
              <a:grpFill/>
              <a:ln w="9525">
                <a:solidFill>
                  <a:srgbClr val="2C5B7C"/>
                </a:solidFill>
                <a:miter lim="800000"/>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49" name="Freeform 789">
                <a:extLst>
                  <a:ext uri="{FF2B5EF4-FFF2-40B4-BE49-F238E27FC236}">
                    <a16:creationId xmlns:a16="http://schemas.microsoft.com/office/drawing/2014/main" id="{1D62A802-878E-4D63-AD3F-8E914778E016}"/>
                  </a:ext>
                </a:extLst>
              </p:cNvPr>
              <p:cNvSpPr>
                <a:spLocks/>
              </p:cNvSpPr>
              <p:nvPr/>
            </p:nvSpPr>
            <p:spPr bwMode="auto">
              <a:xfrm>
                <a:off x="8437563" y="5311776"/>
                <a:ext cx="158750" cy="142875"/>
              </a:xfrm>
              <a:custGeom>
                <a:avLst/>
                <a:gdLst>
                  <a:gd name="T0" fmla="*/ 196 w 196"/>
                  <a:gd name="T1" fmla="*/ 177 h 177"/>
                  <a:gd name="T2" fmla="*/ 180 w 196"/>
                  <a:gd name="T3" fmla="*/ 177 h 177"/>
                  <a:gd name="T4" fmla="*/ 180 w 196"/>
                  <a:gd name="T5" fmla="*/ 147 h 177"/>
                  <a:gd name="T6" fmla="*/ 106 w 196"/>
                  <a:gd name="T7" fmla="*/ 48 h 177"/>
                  <a:gd name="T8" fmla="*/ 0 w 196"/>
                  <a:gd name="T9" fmla="*/ 16 h 177"/>
                  <a:gd name="T10" fmla="*/ 5 w 196"/>
                  <a:gd name="T11" fmla="*/ 0 h 177"/>
                  <a:gd name="T12" fmla="*/ 111 w 196"/>
                  <a:gd name="T13" fmla="*/ 32 h 177"/>
                  <a:gd name="T14" fmla="*/ 196 w 196"/>
                  <a:gd name="T15" fmla="*/ 147 h 177"/>
                  <a:gd name="T16" fmla="*/ 196 w 196"/>
                  <a:gd name="T17" fmla="*/ 177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177">
                    <a:moveTo>
                      <a:pt x="196" y="177"/>
                    </a:moveTo>
                    <a:lnTo>
                      <a:pt x="180" y="177"/>
                    </a:lnTo>
                    <a:lnTo>
                      <a:pt x="180" y="147"/>
                    </a:lnTo>
                    <a:cubicBezTo>
                      <a:pt x="180" y="101"/>
                      <a:pt x="150" y="61"/>
                      <a:pt x="106" y="48"/>
                    </a:cubicBezTo>
                    <a:lnTo>
                      <a:pt x="0" y="16"/>
                    </a:lnTo>
                    <a:lnTo>
                      <a:pt x="5" y="0"/>
                    </a:lnTo>
                    <a:lnTo>
                      <a:pt x="111" y="32"/>
                    </a:lnTo>
                    <a:cubicBezTo>
                      <a:pt x="162" y="48"/>
                      <a:pt x="196" y="94"/>
                      <a:pt x="196" y="147"/>
                    </a:cubicBezTo>
                    <a:lnTo>
                      <a:pt x="196" y="177"/>
                    </a:lnTo>
                    <a:close/>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51" name="Rectangle 790">
                <a:extLst>
                  <a:ext uri="{FF2B5EF4-FFF2-40B4-BE49-F238E27FC236}">
                    <a16:creationId xmlns:a16="http://schemas.microsoft.com/office/drawing/2014/main" id="{EF48A013-7397-4876-8D84-412CF9E8EB08}"/>
                  </a:ext>
                </a:extLst>
              </p:cNvPr>
              <p:cNvSpPr>
                <a:spLocks noChangeArrowheads="1"/>
              </p:cNvSpPr>
              <p:nvPr/>
            </p:nvSpPr>
            <p:spPr bwMode="auto">
              <a:xfrm>
                <a:off x="8297863" y="5251451"/>
                <a:ext cx="12700" cy="39688"/>
              </a:xfrm>
              <a:prstGeom prst="rect">
                <a:avLst/>
              </a:prstGeom>
              <a:grpFill/>
              <a:ln w="9525">
                <a:solidFill>
                  <a:srgbClr val="2C5B7C"/>
                </a:solidFill>
                <a:miter lim="800000"/>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52" name="Freeform 791">
                <a:extLst>
                  <a:ext uri="{FF2B5EF4-FFF2-40B4-BE49-F238E27FC236}">
                    <a16:creationId xmlns:a16="http://schemas.microsoft.com/office/drawing/2014/main" id="{5E899021-DCB5-487A-89FD-5EA9731D5586}"/>
                  </a:ext>
                </a:extLst>
              </p:cNvPr>
              <p:cNvSpPr>
                <a:spLocks/>
              </p:cNvSpPr>
              <p:nvPr/>
            </p:nvSpPr>
            <p:spPr bwMode="auto">
              <a:xfrm>
                <a:off x="8116888" y="5310188"/>
                <a:ext cx="155575" cy="144463"/>
              </a:xfrm>
              <a:custGeom>
                <a:avLst/>
                <a:gdLst>
                  <a:gd name="T0" fmla="*/ 18 w 194"/>
                  <a:gd name="T1" fmla="*/ 179 h 179"/>
                  <a:gd name="T2" fmla="*/ 1 w 194"/>
                  <a:gd name="T3" fmla="*/ 179 h 179"/>
                  <a:gd name="T4" fmla="*/ 1 w 194"/>
                  <a:gd name="T5" fmla="*/ 151 h 179"/>
                  <a:gd name="T6" fmla="*/ 84 w 194"/>
                  <a:gd name="T7" fmla="*/ 35 h 179"/>
                  <a:gd name="T8" fmla="*/ 189 w 194"/>
                  <a:gd name="T9" fmla="*/ 0 h 179"/>
                  <a:gd name="T10" fmla="*/ 194 w 194"/>
                  <a:gd name="T11" fmla="*/ 16 h 179"/>
                  <a:gd name="T12" fmla="*/ 89 w 194"/>
                  <a:gd name="T13" fmla="*/ 50 h 179"/>
                  <a:gd name="T14" fmla="*/ 18 w 194"/>
                  <a:gd name="T15" fmla="*/ 151 h 179"/>
                  <a:gd name="T16" fmla="*/ 18 w 194"/>
                  <a:gd name="T17" fmla="*/ 17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 h="179">
                    <a:moveTo>
                      <a:pt x="18" y="179"/>
                    </a:moveTo>
                    <a:lnTo>
                      <a:pt x="1" y="179"/>
                    </a:lnTo>
                    <a:lnTo>
                      <a:pt x="1" y="151"/>
                    </a:lnTo>
                    <a:cubicBezTo>
                      <a:pt x="0" y="98"/>
                      <a:pt x="33" y="51"/>
                      <a:pt x="84" y="35"/>
                    </a:cubicBezTo>
                    <a:lnTo>
                      <a:pt x="189" y="0"/>
                    </a:lnTo>
                    <a:lnTo>
                      <a:pt x="194" y="16"/>
                    </a:lnTo>
                    <a:lnTo>
                      <a:pt x="89" y="50"/>
                    </a:lnTo>
                    <a:cubicBezTo>
                      <a:pt x="45" y="65"/>
                      <a:pt x="17" y="105"/>
                      <a:pt x="18" y="151"/>
                    </a:cubicBezTo>
                    <a:lnTo>
                      <a:pt x="18" y="179"/>
                    </a:lnTo>
                    <a:close/>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53" name="Freeform 792">
                <a:extLst>
                  <a:ext uri="{FF2B5EF4-FFF2-40B4-BE49-F238E27FC236}">
                    <a16:creationId xmlns:a16="http://schemas.microsoft.com/office/drawing/2014/main" id="{74E7EBA2-4A67-4037-AB99-E020A8AF13E8}"/>
                  </a:ext>
                </a:extLst>
              </p:cNvPr>
              <p:cNvSpPr>
                <a:spLocks noEditPoints="1"/>
              </p:cNvSpPr>
              <p:nvPr/>
            </p:nvSpPr>
            <p:spPr bwMode="auto">
              <a:xfrm>
                <a:off x="8259763" y="5056188"/>
                <a:ext cx="195263" cy="228600"/>
              </a:xfrm>
              <a:custGeom>
                <a:avLst/>
                <a:gdLst>
                  <a:gd name="T0" fmla="*/ 47 w 242"/>
                  <a:gd name="T1" fmla="*/ 16 h 283"/>
                  <a:gd name="T2" fmla="*/ 16 w 242"/>
                  <a:gd name="T3" fmla="*/ 80 h 283"/>
                  <a:gd name="T4" fmla="*/ 16 w 242"/>
                  <a:gd name="T5" fmla="*/ 172 h 283"/>
                  <a:gd name="T6" fmla="*/ 87 w 242"/>
                  <a:gd name="T7" fmla="*/ 257 h 283"/>
                  <a:gd name="T8" fmla="*/ 154 w 242"/>
                  <a:gd name="T9" fmla="*/ 257 h 283"/>
                  <a:gd name="T10" fmla="*/ 225 w 242"/>
                  <a:gd name="T11" fmla="*/ 172 h 283"/>
                  <a:gd name="T12" fmla="*/ 225 w 242"/>
                  <a:gd name="T13" fmla="*/ 80 h 283"/>
                  <a:gd name="T14" fmla="*/ 194 w 242"/>
                  <a:gd name="T15" fmla="*/ 16 h 283"/>
                  <a:gd name="T16" fmla="*/ 47 w 242"/>
                  <a:gd name="T17" fmla="*/ 16 h 283"/>
                  <a:gd name="T18" fmla="*/ 121 w 242"/>
                  <a:gd name="T19" fmla="*/ 283 h 283"/>
                  <a:gd name="T20" fmla="*/ 78 w 242"/>
                  <a:gd name="T21" fmla="*/ 271 h 283"/>
                  <a:gd name="T22" fmla="*/ 0 w 242"/>
                  <a:gd name="T23" fmla="*/ 172 h 283"/>
                  <a:gd name="T24" fmla="*/ 0 w 242"/>
                  <a:gd name="T25" fmla="*/ 80 h 283"/>
                  <a:gd name="T26" fmla="*/ 47 w 242"/>
                  <a:gd name="T27" fmla="*/ 0 h 283"/>
                  <a:gd name="T28" fmla="*/ 194 w 242"/>
                  <a:gd name="T29" fmla="*/ 0 h 283"/>
                  <a:gd name="T30" fmla="*/ 242 w 242"/>
                  <a:gd name="T31" fmla="*/ 80 h 283"/>
                  <a:gd name="T32" fmla="*/ 242 w 242"/>
                  <a:gd name="T33" fmla="*/ 172 h 283"/>
                  <a:gd name="T34" fmla="*/ 163 w 242"/>
                  <a:gd name="T35" fmla="*/ 271 h 283"/>
                  <a:gd name="T36" fmla="*/ 121 w 242"/>
                  <a:gd name="T37" fmla="*/ 283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 h="283">
                    <a:moveTo>
                      <a:pt x="47" y="16"/>
                    </a:moveTo>
                    <a:cubicBezTo>
                      <a:pt x="21" y="16"/>
                      <a:pt x="16" y="42"/>
                      <a:pt x="16" y="80"/>
                    </a:cubicBezTo>
                    <a:lnTo>
                      <a:pt x="16" y="172"/>
                    </a:lnTo>
                    <a:cubicBezTo>
                      <a:pt x="16" y="208"/>
                      <a:pt x="61" y="241"/>
                      <a:pt x="87" y="257"/>
                    </a:cubicBezTo>
                    <a:cubicBezTo>
                      <a:pt x="108" y="270"/>
                      <a:pt x="133" y="270"/>
                      <a:pt x="154" y="257"/>
                    </a:cubicBezTo>
                    <a:cubicBezTo>
                      <a:pt x="181" y="241"/>
                      <a:pt x="225" y="208"/>
                      <a:pt x="225" y="172"/>
                    </a:cubicBezTo>
                    <a:lnTo>
                      <a:pt x="225" y="80"/>
                    </a:lnTo>
                    <a:cubicBezTo>
                      <a:pt x="225" y="42"/>
                      <a:pt x="220" y="16"/>
                      <a:pt x="194" y="16"/>
                    </a:cubicBezTo>
                    <a:lnTo>
                      <a:pt x="47" y="16"/>
                    </a:lnTo>
                    <a:close/>
                    <a:moveTo>
                      <a:pt x="121" y="283"/>
                    </a:moveTo>
                    <a:cubicBezTo>
                      <a:pt x="106" y="283"/>
                      <a:pt x="91" y="279"/>
                      <a:pt x="78" y="271"/>
                    </a:cubicBezTo>
                    <a:cubicBezTo>
                      <a:pt x="42" y="249"/>
                      <a:pt x="0" y="213"/>
                      <a:pt x="0" y="172"/>
                    </a:cubicBezTo>
                    <a:lnTo>
                      <a:pt x="0" y="80"/>
                    </a:lnTo>
                    <a:cubicBezTo>
                      <a:pt x="0" y="56"/>
                      <a:pt x="0" y="0"/>
                      <a:pt x="47" y="0"/>
                    </a:cubicBezTo>
                    <a:lnTo>
                      <a:pt x="194" y="0"/>
                    </a:lnTo>
                    <a:cubicBezTo>
                      <a:pt x="242" y="0"/>
                      <a:pt x="242" y="56"/>
                      <a:pt x="242" y="80"/>
                    </a:cubicBezTo>
                    <a:lnTo>
                      <a:pt x="242" y="172"/>
                    </a:lnTo>
                    <a:cubicBezTo>
                      <a:pt x="242" y="214"/>
                      <a:pt x="199" y="249"/>
                      <a:pt x="163" y="271"/>
                    </a:cubicBezTo>
                    <a:cubicBezTo>
                      <a:pt x="150" y="279"/>
                      <a:pt x="135" y="283"/>
                      <a:pt x="121" y="283"/>
                    </a:cubicBezTo>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54" name="Freeform 793">
                <a:extLst>
                  <a:ext uri="{FF2B5EF4-FFF2-40B4-BE49-F238E27FC236}">
                    <a16:creationId xmlns:a16="http://schemas.microsoft.com/office/drawing/2014/main" id="{78421131-5717-4560-98BD-9BF99249B2F6}"/>
                  </a:ext>
                </a:extLst>
              </p:cNvPr>
              <p:cNvSpPr>
                <a:spLocks noEditPoints="1"/>
              </p:cNvSpPr>
              <p:nvPr/>
            </p:nvSpPr>
            <p:spPr bwMode="auto">
              <a:xfrm>
                <a:off x="8228013" y="5116513"/>
                <a:ext cx="44450" cy="87313"/>
              </a:xfrm>
              <a:custGeom>
                <a:avLst/>
                <a:gdLst>
                  <a:gd name="T0" fmla="*/ 27 w 55"/>
                  <a:gd name="T1" fmla="*/ 17 h 107"/>
                  <a:gd name="T2" fmla="*/ 16 w 55"/>
                  <a:gd name="T3" fmla="*/ 28 h 107"/>
                  <a:gd name="T4" fmla="*/ 16 w 55"/>
                  <a:gd name="T5" fmla="*/ 30 h 107"/>
                  <a:gd name="T6" fmla="*/ 27 w 55"/>
                  <a:gd name="T7" fmla="*/ 75 h 107"/>
                  <a:gd name="T8" fmla="*/ 39 w 55"/>
                  <a:gd name="T9" fmla="*/ 89 h 107"/>
                  <a:gd name="T10" fmla="*/ 39 w 55"/>
                  <a:gd name="T11" fmla="*/ 17 h 107"/>
                  <a:gd name="T12" fmla="*/ 27 w 55"/>
                  <a:gd name="T13" fmla="*/ 17 h 107"/>
                  <a:gd name="T14" fmla="*/ 55 w 55"/>
                  <a:gd name="T15" fmla="*/ 107 h 107"/>
                  <a:gd name="T16" fmla="*/ 47 w 55"/>
                  <a:gd name="T17" fmla="*/ 107 h 107"/>
                  <a:gd name="T18" fmla="*/ 12 w 55"/>
                  <a:gd name="T19" fmla="*/ 83 h 107"/>
                  <a:gd name="T20" fmla="*/ 0 w 55"/>
                  <a:gd name="T21" fmla="*/ 30 h 107"/>
                  <a:gd name="T22" fmla="*/ 0 w 55"/>
                  <a:gd name="T23" fmla="*/ 28 h 107"/>
                  <a:gd name="T24" fmla="*/ 27 w 55"/>
                  <a:gd name="T25" fmla="*/ 0 h 107"/>
                  <a:gd name="T26" fmla="*/ 55 w 55"/>
                  <a:gd name="T27" fmla="*/ 0 h 107"/>
                  <a:gd name="T28" fmla="*/ 55 w 55"/>
                  <a:gd name="T29"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 h="107">
                    <a:moveTo>
                      <a:pt x="27" y="17"/>
                    </a:moveTo>
                    <a:cubicBezTo>
                      <a:pt x="21" y="17"/>
                      <a:pt x="16" y="22"/>
                      <a:pt x="16" y="28"/>
                    </a:cubicBezTo>
                    <a:lnTo>
                      <a:pt x="16" y="30"/>
                    </a:lnTo>
                    <a:cubicBezTo>
                      <a:pt x="16" y="47"/>
                      <a:pt x="20" y="62"/>
                      <a:pt x="27" y="75"/>
                    </a:cubicBezTo>
                    <a:cubicBezTo>
                      <a:pt x="31" y="84"/>
                      <a:pt x="34" y="88"/>
                      <a:pt x="39" y="89"/>
                    </a:cubicBezTo>
                    <a:lnTo>
                      <a:pt x="39" y="17"/>
                    </a:lnTo>
                    <a:lnTo>
                      <a:pt x="27" y="17"/>
                    </a:lnTo>
                    <a:close/>
                    <a:moveTo>
                      <a:pt x="55" y="107"/>
                    </a:moveTo>
                    <a:lnTo>
                      <a:pt x="47" y="107"/>
                    </a:lnTo>
                    <a:cubicBezTo>
                      <a:pt x="28" y="107"/>
                      <a:pt x="20" y="98"/>
                      <a:pt x="12" y="83"/>
                    </a:cubicBezTo>
                    <a:cubicBezTo>
                      <a:pt x="4" y="67"/>
                      <a:pt x="0" y="49"/>
                      <a:pt x="0" y="30"/>
                    </a:cubicBezTo>
                    <a:lnTo>
                      <a:pt x="0" y="28"/>
                    </a:lnTo>
                    <a:cubicBezTo>
                      <a:pt x="0" y="13"/>
                      <a:pt x="12" y="0"/>
                      <a:pt x="27" y="0"/>
                    </a:cubicBezTo>
                    <a:lnTo>
                      <a:pt x="55" y="0"/>
                    </a:lnTo>
                    <a:lnTo>
                      <a:pt x="55" y="107"/>
                    </a:lnTo>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55" name="Freeform 794">
                <a:extLst>
                  <a:ext uri="{FF2B5EF4-FFF2-40B4-BE49-F238E27FC236}">
                    <a16:creationId xmlns:a16="http://schemas.microsoft.com/office/drawing/2014/main" id="{D37155DA-12BB-470B-8ED1-780457D1A65F}"/>
                  </a:ext>
                </a:extLst>
              </p:cNvPr>
              <p:cNvSpPr>
                <a:spLocks/>
              </p:cNvSpPr>
              <p:nvPr/>
            </p:nvSpPr>
            <p:spPr bwMode="auto">
              <a:xfrm>
                <a:off x="8228013" y="4953001"/>
                <a:ext cx="258763" cy="174625"/>
              </a:xfrm>
              <a:custGeom>
                <a:avLst/>
                <a:gdLst>
                  <a:gd name="T0" fmla="*/ 10 w 323"/>
                  <a:gd name="T1" fmla="*/ 217 h 217"/>
                  <a:gd name="T2" fmla="*/ 5 w 323"/>
                  <a:gd name="T3" fmla="*/ 186 h 217"/>
                  <a:gd name="T4" fmla="*/ 11 w 323"/>
                  <a:gd name="T5" fmla="*/ 105 h 217"/>
                  <a:gd name="T6" fmla="*/ 162 w 323"/>
                  <a:gd name="T7" fmla="*/ 1 h 217"/>
                  <a:gd name="T8" fmla="*/ 312 w 323"/>
                  <a:gd name="T9" fmla="*/ 105 h 217"/>
                  <a:gd name="T10" fmla="*/ 318 w 323"/>
                  <a:gd name="T11" fmla="*/ 186 h 217"/>
                  <a:gd name="T12" fmla="*/ 313 w 323"/>
                  <a:gd name="T13" fmla="*/ 217 h 217"/>
                  <a:gd name="T14" fmla="*/ 297 w 323"/>
                  <a:gd name="T15" fmla="*/ 214 h 217"/>
                  <a:gd name="T16" fmla="*/ 302 w 323"/>
                  <a:gd name="T17" fmla="*/ 183 h 217"/>
                  <a:gd name="T18" fmla="*/ 296 w 323"/>
                  <a:gd name="T19" fmla="*/ 110 h 217"/>
                  <a:gd name="T20" fmla="*/ 162 w 323"/>
                  <a:gd name="T21" fmla="*/ 18 h 217"/>
                  <a:gd name="T22" fmla="*/ 26 w 323"/>
                  <a:gd name="T23" fmla="*/ 110 h 217"/>
                  <a:gd name="T24" fmla="*/ 21 w 323"/>
                  <a:gd name="T25" fmla="*/ 183 h 217"/>
                  <a:gd name="T26" fmla="*/ 26 w 323"/>
                  <a:gd name="T27" fmla="*/ 214 h 217"/>
                  <a:gd name="T28" fmla="*/ 10 w 323"/>
                  <a:gd name="T29" fmla="*/ 21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3" h="217">
                    <a:moveTo>
                      <a:pt x="10" y="217"/>
                    </a:moveTo>
                    <a:lnTo>
                      <a:pt x="5" y="186"/>
                    </a:lnTo>
                    <a:cubicBezTo>
                      <a:pt x="0" y="156"/>
                      <a:pt x="2" y="129"/>
                      <a:pt x="11" y="105"/>
                    </a:cubicBezTo>
                    <a:cubicBezTo>
                      <a:pt x="34" y="41"/>
                      <a:pt x="94" y="0"/>
                      <a:pt x="162" y="1"/>
                    </a:cubicBezTo>
                    <a:cubicBezTo>
                      <a:pt x="228" y="0"/>
                      <a:pt x="289" y="41"/>
                      <a:pt x="312" y="105"/>
                    </a:cubicBezTo>
                    <a:cubicBezTo>
                      <a:pt x="321" y="128"/>
                      <a:pt x="323" y="157"/>
                      <a:pt x="318" y="186"/>
                    </a:cubicBezTo>
                    <a:lnTo>
                      <a:pt x="313" y="217"/>
                    </a:lnTo>
                    <a:lnTo>
                      <a:pt x="297" y="214"/>
                    </a:lnTo>
                    <a:lnTo>
                      <a:pt x="302" y="183"/>
                    </a:lnTo>
                    <a:cubicBezTo>
                      <a:pt x="306" y="157"/>
                      <a:pt x="304" y="131"/>
                      <a:pt x="296" y="110"/>
                    </a:cubicBezTo>
                    <a:cubicBezTo>
                      <a:pt x="275" y="53"/>
                      <a:pt x="222" y="16"/>
                      <a:pt x="162" y="18"/>
                    </a:cubicBezTo>
                    <a:cubicBezTo>
                      <a:pt x="102" y="16"/>
                      <a:pt x="47" y="53"/>
                      <a:pt x="26" y="110"/>
                    </a:cubicBezTo>
                    <a:cubicBezTo>
                      <a:pt x="18" y="132"/>
                      <a:pt x="17" y="156"/>
                      <a:pt x="21" y="183"/>
                    </a:cubicBezTo>
                    <a:lnTo>
                      <a:pt x="26" y="214"/>
                    </a:lnTo>
                    <a:lnTo>
                      <a:pt x="10" y="217"/>
                    </a:lnTo>
                    <a:close/>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56" name="Freeform 795">
                <a:extLst>
                  <a:ext uri="{FF2B5EF4-FFF2-40B4-BE49-F238E27FC236}">
                    <a16:creationId xmlns:a16="http://schemas.microsoft.com/office/drawing/2014/main" id="{E8DFD96A-15F6-4A72-B481-D0F8DC7C31F0}"/>
                  </a:ext>
                </a:extLst>
              </p:cNvPr>
              <p:cNvSpPr>
                <a:spLocks/>
              </p:cNvSpPr>
              <p:nvPr/>
            </p:nvSpPr>
            <p:spPr bwMode="auto">
              <a:xfrm>
                <a:off x="8448676" y="5116513"/>
                <a:ext cx="36513" cy="87313"/>
              </a:xfrm>
              <a:custGeom>
                <a:avLst/>
                <a:gdLst>
                  <a:gd name="T0" fmla="*/ 0 w 47"/>
                  <a:gd name="T1" fmla="*/ 107 h 107"/>
                  <a:gd name="T2" fmla="*/ 0 w 47"/>
                  <a:gd name="T3" fmla="*/ 90 h 107"/>
                  <a:gd name="T4" fmla="*/ 21 w 47"/>
                  <a:gd name="T5" fmla="*/ 75 h 107"/>
                  <a:gd name="T6" fmla="*/ 31 w 47"/>
                  <a:gd name="T7" fmla="*/ 30 h 107"/>
                  <a:gd name="T8" fmla="*/ 31 w 47"/>
                  <a:gd name="T9" fmla="*/ 28 h 107"/>
                  <a:gd name="T10" fmla="*/ 20 w 47"/>
                  <a:gd name="T11" fmla="*/ 17 h 107"/>
                  <a:gd name="T12" fmla="*/ 0 w 47"/>
                  <a:gd name="T13" fmla="*/ 17 h 107"/>
                  <a:gd name="T14" fmla="*/ 0 w 47"/>
                  <a:gd name="T15" fmla="*/ 0 h 107"/>
                  <a:gd name="T16" fmla="*/ 20 w 47"/>
                  <a:gd name="T17" fmla="*/ 0 h 107"/>
                  <a:gd name="T18" fmla="*/ 47 w 47"/>
                  <a:gd name="T19" fmla="*/ 28 h 107"/>
                  <a:gd name="T20" fmla="*/ 47 w 47"/>
                  <a:gd name="T21" fmla="*/ 30 h 107"/>
                  <a:gd name="T22" fmla="*/ 35 w 47"/>
                  <a:gd name="T23" fmla="*/ 83 h 107"/>
                  <a:gd name="T24" fmla="*/ 0 w 47"/>
                  <a:gd name="T25"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107">
                    <a:moveTo>
                      <a:pt x="0" y="107"/>
                    </a:moveTo>
                    <a:lnTo>
                      <a:pt x="0" y="90"/>
                    </a:lnTo>
                    <a:cubicBezTo>
                      <a:pt x="10" y="90"/>
                      <a:pt x="14" y="88"/>
                      <a:pt x="21" y="75"/>
                    </a:cubicBezTo>
                    <a:cubicBezTo>
                      <a:pt x="27" y="62"/>
                      <a:pt x="31" y="47"/>
                      <a:pt x="31" y="30"/>
                    </a:cubicBezTo>
                    <a:lnTo>
                      <a:pt x="31" y="28"/>
                    </a:lnTo>
                    <a:cubicBezTo>
                      <a:pt x="31" y="22"/>
                      <a:pt x="26" y="17"/>
                      <a:pt x="20" y="17"/>
                    </a:cubicBezTo>
                    <a:lnTo>
                      <a:pt x="0" y="17"/>
                    </a:lnTo>
                    <a:lnTo>
                      <a:pt x="0" y="0"/>
                    </a:lnTo>
                    <a:lnTo>
                      <a:pt x="20" y="0"/>
                    </a:lnTo>
                    <a:cubicBezTo>
                      <a:pt x="35" y="0"/>
                      <a:pt x="47" y="13"/>
                      <a:pt x="47" y="28"/>
                    </a:cubicBezTo>
                    <a:lnTo>
                      <a:pt x="47" y="30"/>
                    </a:lnTo>
                    <a:cubicBezTo>
                      <a:pt x="47" y="49"/>
                      <a:pt x="43" y="67"/>
                      <a:pt x="35" y="83"/>
                    </a:cubicBezTo>
                    <a:cubicBezTo>
                      <a:pt x="28" y="98"/>
                      <a:pt x="19" y="107"/>
                      <a:pt x="0" y="107"/>
                    </a:cubicBezTo>
                    <a:close/>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57" name="Freeform 796">
                <a:extLst>
                  <a:ext uri="{FF2B5EF4-FFF2-40B4-BE49-F238E27FC236}">
                    <a16:creationId xmlns:a16="http://schemas.microsoft.com/office/drawing/2014/main" id="{F214C7DB-22DE-48AE-929B-6FAE4F5FBB4C}"/>
                  </a:ext>
                </a:extLst>
              </p:cNvPr>
              <p:cNvSpPr>
                <a:spLocks noEditPoints="1"/>
              </p:cNvSpPr>
              <p:nvPr/>
            </p:nvSpPr>
            <p:spPr bwMode="auto">
              <a:xfrm>
                <a:off x="8347076" y="5273676"/>
                <a:ext cx="103188" cy="103188"/>
              </a:xfrm>
              <a:custGeom>
                <a:avLst/>
                <a:gdLst>
                  <a:gd name="T0" fmla="*/ 25 w 128"/>
                  <a:gd name="T1" fmla="*/ 73 h 128"/>
                  <a:gd name="T2" fmla="*/ 56 w 128"/>
                  <a:gd name="T3" fmla="*/ 104 h 128"/>
                  <a:gd name="T4" fmla="*/ 106 w 128"/>
                  <a:gd name="T5" fmla="*/ 56 h 128"/>
                  <a:gd name="T6" fmla="*/ 81 w 128"/>
                  <a:gd name="T7" fmla="*/ 24 h 128"/>
                  <a:gd name="T8" fmla="*/ 25 w 128"/>
                  <a:gd name="T9" fmla="*/ 73 h 128"/>
                  <a:gd name="T10" fmla="*/ 55 w 128"/>
                  <a:gd name="T11" fmla="*/ 128 h 128"/>
                  <a:gd name="T12" fmla="*/ 0 w 128"/>
                  <a:gd name="T13" fmla="*/ 71 h 128"/>
                  <a:gd name="T14" fmla="*/ 84 w 128"/>
                  <a:gd name="T15" fmla="*/ 0 h 128"/>
                  <a:gd name="T16" fmla="*/ 128 w 128"/>
                  <a:gd name="T17" fmla="*/ 58 h 128"/>
                  <a:gd name="T18" fmla="*/ 55 w 128"/>
                  <a:gd name="T19"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8">
                    <a:moveTo>
                      <a:pt x="25" y="73"/>
                    </a:moveTo>
                    <a:lnTo>
                      <a:pt x="56" y="104"/>
                    </a:lnTo>
                    <a:lnTo>
                      <a:pt x="106" y="56"/>
                    </a:lnTo>
                    <a:lnTo>
                      <a:pt x="81" y="24"/>
                    </a:lnTo>
                    <a:lnTo>
                      <a:pt x="25" y="73"/>
                    </a:lnTo>
                    <a:close/>
                    <a:moveTo>
                      <a:pt x="55" y="128"/>
                    </a:moveTo>
                    <a:lnTo>
                      <a:pt x="0" y="71"/>
                    </a:lnTo>
                    <a:lnTo>
                      <a:pt x="84" y="0"/>
                    </a:lnTo>
                    <a:lnTo>
                      <a:pt x="128" y="58"/>
                    </a:lnTo>
                    <a:lnTo>
                      <a:pt x="55" y="128"/>
                    </a:lnTo>
                    <a:close/>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58" name="Freeform 797">
                <a:extLst>
                  <a:ext uri="{FF2B5EF4-FFF2-40B4-BE49-F238E27FC236}">
                    <a16:creationId xmlns:a16="http://schemas.microsoft.com/office/drawing/2014/main" id="{23A2410D-599D-41C4-BB0D-9BDF5A5978AE}"/>
                  </a:ext>
                </a:extLst>
              </p:cNvPr>
              <p:cNvSpPr>
                <a:spLocks noEditPoints="1"/>
              </p:cNvSpPr>
              <p:nvPr/>
            </p:nvSpPr>
            <p:spPr bwMode="auto">
              <a:xfrm>
                <a:off x="8262938" y="5273676"/>
                <a:ext cx="103188" cy="103188"/>
              </a:xfrm>
              <a:custGeom>
                <a:avLst/>
                <a:gdLst>
                  <a:gd name="T0" fmla="*/ 22 w 128"/>
                  <a:gd name="T1" fmla="*/ 56 h 128"/>
                  <a:gd name="T2" fmla="*/ 72 w 128"/>
                  <a:gd name="T3" fmla="*/ 104 h 128"/>
                  <a:gd name="T4" fmla="*/ 103 w 128"/>
                  <a:gd name="T5" fmla="*/ 73 h 128"/>
                  <a:gd name="T6" fmla="*/ 47 w 128"/>
                  <a:gd name="T7" fmla="*/ 24 h 128"/>
                  <a:gd name="T8" fmla="*/ 22 w 128"/>
                  <a:gd name="T9" fmla="*/ 56 h 128"/>
                  <a:gd name="T10" fmla="*/ 73 w 128"/>
                  <a:gd name="T11" fmla="*/ 128 h 128"/>
                  <a:gd name="T12" fmla="*/ 0 w 128"/>
                  <a:gd name="T13" fmla="*/ 58 h 128"/>
                  <a:gd name="T14" fmla="*/ 44 w 128"/>
                  <a:gd name="T15" fmla="*/ 0 h 128"/>
                  <a:gd name="T16" fmla="*/ 128 w 128"/>
                  <a:gd name="T17" fmla="*/ 71 h 128"/>
                  <a:gd name="T18" fmla="*/ 73 w 128"/>
                  <a:gd name="T19"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8">
                    <a:moveTo>
                      <a:pt x="22" y="56"/>
                    </a:moveTo>
                    <a:lnTo>
                      <a:pt x="72" y="104"/>
                    </a:lnTo>
                    <a:lnTo>
                      <a:pt x="103" y="73"/>
                    </a:lnTo>
                    <a:lnTo>
                      <a:pt x="47" y="24"/>
                    </a:lnTo>
                    <a:lnTo>
                      <a:pt x="22" y="56"/>
                    </a:lnTo>
                    <a:close/>
                    <a:moveTo>
                      <a:pt x="73" y="128"/>
                    </a:moveTo>
                    <a:lnTo>
                      <a:pt x="0" y="58"/>
                    </a:lnTo>
                    <a:lnTo>
                      <a:pt x="44" y="0"/>
                    </a:lnTo>
                    <a:lnTo>
                      <a:pt x="128" y="71"/>
                    </a:lnTo>
                    <a:lnTo>
                      <a:pt x="73" y="128"/>
                    </a:lnTo>
                    <a:close/>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59" name="Freeform 798">
                <a:extLst>
                  <a:ext uri="{FF2B5EF4-FFF2-40B4-BE49-F238E27FC236}">
                    <a16:creationId xmlns:a16="http://schemas.microsoft.com/office/drawing/2014/main" id="{4C01BD61-8940-4F4C-AAAE-632359AD4749}"/>
                  </a:ext>
                </a:extLst>
              </p:cNvPr>
              <p:cNvSpPr>
                <a:spLocks/>
              </p:cNvSpPr>
              <p:nvPr/>
            </p:nvSpPr>
            <p:spPr bwMode="auto">
              <a:xfrm>
                <a:off x="8323263" y="5354638"/>
                <a:ext cx="66675" cy="33338"/>
              </a:xfrm>
              <a:custGeom>
                <a:avLst/>
                <a:gdLst>
                  <a:gd name="T0" fmla="*/ 41 w 82"/>
                  <a:gd name="T1" fmla="*/ 40 h 40"/>
                  <a:gd name="T2" fmla="*/ 19 w 82"/>
                  <a:gd name="T3" fmla="*/ 31 h 40"/>
                  <a:gd name="T4" fmla="*/ 0 w 82"/>
                  <a:gd name="T5" fmla="*/ 12 h 40"/>
                  <a:gd name="T6" fmla="*/ 11 w 82"/>
                  <a:gd name="T7" fmla="*/ 0 h 40"/>
                  <a:gd name="T8" fmla="*/ 31 w 82"/>
                  <a:gd name="T9" fmla="*/ 20 h 40"/>
                  <a:gd name="T10" fmla="*/ 50 w 82"/>
                  <a:gd name="T11" fmla="*/ 20 h 40"/>
                  <a:gd name="T12" fmla="*/ 70 w 82"/>
                  <a:gd name="T13" fmla="*/ 0 h 40"/>
                  <a:gd name="T14" fmla="*/ 82 w 82"/>
                  <a:gd name="T15" fmla="*/ 12 h 40"/>
                  <a:gd name="T16" fmla="*/ 62 w 82"/>
                  <a:gd name="T17" fmla="*/ 31 h 40"/>
                  <a:gd name="T18" fmla="*/ 41 w 82"/>
                  <a:gd name="T19"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40">
                    <a:moveTo>
                      <a:pt x="41" y="40"/>
                    </a:moveTo>
                    <a:cubicBezTo>
                      <a:pt x="33" y="40"/>
                      <a:pt x="25" y="37"/>
                      <a:pt x="19" y="31"/>
                    </a:cubicBezTo>
                    <a:lnTo>
                      <a:pt x="0" y="12"/>
                    </a:lnTo>
                    <a:lnTo>
                      <a:pt x="11" y="0"/>
                    </a:lnTo>
                    <a:lnTo>
                      <a:pt x="31" y="20"/>
                    </a:lnTo>
                    <a:cubicBezTo>
                      <a:pt x="36" y="25"/>
                      <a:pt x="45" y="25"/>
                      <a:pt x="50" y="20"/>
                    </a:cubicBezTo>
                    <a:lnTo>
                      <a:pt x="70" y="0"/>
                    </a:lnTo>
                    <a:lnTo>
                      <a:pt x="82" y="12"/>
                    </a:lnTo>
                    <a:lnTo>
                      <a:pt x="62" y="31"/>
                    </a:lnTo>
                    <a:cubicBezTo>
                      <a:pt x="56" y="37"/>
                      <a:pt x="48" y="40"/>
                      <a:pt x="41" y="40"/>
                    </a:cubicBezTo>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60" name="Freeform 799">
                <a:extLst>
                  <a:ext uri="{FF2B5EF4-FFF2-40B4-BE49-F238E27FC236}">
                    <a16:creationId xmlns:a16="http://schemas.microsoft.com/office/drawing/2014/main" id="{EB74D4D6-1336-495C-89C9-65A35D2DE785}"/>
                  </a:ext>
                </a:extLst>
              </p:cNvPr>
              <p:cNvSpPr>
                <a:spLocks/>
              </p:cNvSpPr>
              <p:nvPr/>
            </p:nvSpPr>
            <p:spPr bwMode="auto">
              <a:xfrm>
                <a:off x="8323263" y="5375276"/>
                <a:ext cx="26988" cy="55563"/>
              </a:xfrm>
              <a:custGeom>
                <a:avLst/>
                <a:gdLst>
                  <a:gd name="T0" fmla="*/ 8 w 17"/>
                  <a:gd name="T1" fmla="*/ 35 h 35"/>
                  <a:gd name="T2" fmla="*/ 0 w 17"/>
                  <a:gd name="T3" fmla="*/ 33 h 35"/>
                  <a:gd name="T4" fmla="*/ 8 w 17"/>
                  <a:gd name="T5" fmla="*/ 0 h 35"/>
                  <a:gd name="T6" fmla="*/ 17 w 17"/>
                  <a:gd name="T7" fmla="*/ 1 h 35"/>
                  <a:gd name="T8" fmla="*/ 8 w 17"/>
                  <a:gd name="T9" fmla="*/ 35 h 35"/>
                </a:gdLst>
                <a:ahLst/>
                <a:cxnLst>
                  <a:cxn ang="0">
                    <a:pos x="T0" y="T1"/>
                  </a:cxn>
                  <a:cxn ang="0">
                    <a:pos x="T2" y="T3"/>
                  </a:cxn>
                  <a:cxn ang="0">
                    <a:pos x="T4" y="T5"/>
                  </a:cxn>
                  <a:cxn ang="0">
                    <a:pos x="T6" y="T7"/>
                  </a:cxn>
                  <a:cxn ang="0">
                    <a:pos x="T8" y="T9"/>
                  </a:cxn>
                </a:cxnLst>
                <a:rect l="0" t="0" r="r" b="b"/>
                <a:pathLst>
                  <a:path w="17" h="35">
                    <a:moveTo>
                      <a:pt x="8" y="35"/>
                    </a:moveTo>
                    <a:lnTo>
                      <a:pt x="0" y="33"/>
                    </a:lnTo>
                    <a:lnTo>
                      <a:pt x="8" y="0"/>
                    </a:lnTo>
                    <a:lnTo>
                      <a:pt x="17" y="1"/>
                    </a:lnTo>
                    <a:lnTo>
                      <a:pt x="8" y="35"/>
                    </a:lnTo>
                    <a:close/>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61" name="Freeform 800">
                <a:extLst>
                  <a:ext uri="{FF2B5EF4-FFF2-40B4-BE49-F238E27FC236}">
                    <a16:creationId xmlns:a16="http://schemas.microsoft.com/office/drawing/2014/main" id="{B3D2F32E-B8ED-4286-ADA2-EE8217DE7735}"/>
                  </a:ext>
                </a:extLst>
              </p:cNvPr>
              <p:cNvSpPr>
                <a:spLocks/>
              </p:cNvSpPr>
              <p:nvPr/>
            </p:nvSpPr>
            <p:spPr bwMode="auto">
              <a:xfrm>
                <a:off x="8364538" y="5375276"/>
                <a:ext cx="25400" cy="55563"/>
              </a:xfrm>
              <a:custGeom>
                <a:avLst/>
                <a:gdLst>
                  <a:gd name="T0" fmla="*/ 8 w 16"/>
                  <a:gd name="T1" fmla="*/ 35 h 35"/>
                  <a:gd name="T2" fmla="*/ 0 w 16"/>
                  <a:gd name="T3" fmla="*/ 1 h 35"/>
                  <a:gd name="T4" fmla="*/ 8 w 16"/>
                  <a:gd name="T5" fmla="*/ 0 h 35"/>
                  <a:gd name="T6" fmla="*/ 16 w 16"/>
                  <a:gd name="T7" fmla="*/ 33 h 35"/>
                  <a:gd name="T8" fmla="*/ 8 w 16"/>
                  <a:gd name="T9" fmla="*/ 35 h 35"/>
                </a:gdLst>
                <a:ahLst/>
                <a:cxnLst>
                  <a:cxn ang="0">
                    <a:pos x="T0" y="T1"/>
                  </a:cxn>
                  <a:cxn ang="0">
                    <a:pos x="T2" y="T3"/>
                  </a:cxn>
                  <a:cxn ang="0">
                    <a:pos x="T4" y="T5"/>
                  </a:cxn>
                  <a:cxn ang="0">
                    <a:pos x="T6" y="T7"/>
                  </a:cxn>
                  <a:cxn ang="0">
                    <a:pos x="T8" y="T9"/>
                  </a:cxn>
                </a:cxnLst>
                <a:rect l="0" t="0" r="r" b="b"/>
                <a:pathLst>
                  <a:path w="16" h="35">
                    <a:moveTo>
                      <a:pt x="8" y="35"/>
                    </a:moveTo>
                    <a:lnTo>
                      <a:pt x="0" y="1"/>
                    </a:lnTo>
                    <a:lnTo>
                      <a:pt x="8" y="0"/>
                    </a:lnTo>
                    <a:lnTo>
                      <a:pt x="16" y="33"/>
                    </a:lnTo>
                    <a:lnTo>
                      <a:pt x="8" y="35"/>
                    </a:lnTo>
                    <a:close/>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62" name="Freeform 801">
                <a:extLst>
                  <a:ext uri="{FF2B5EF4-FFF2-40B4-BE49-F238E27FC236}">
                    <a16:creationId xmlns:a16="http://schemas.microsoft.com/office/drawing/2014/main" id="{CA435700-4D9C-4F94-8356-486E42EE05C2}"/>
                  </a:ext>
                </a:extLst>
              </p:cNvPr>
              <p:cNvSpPr>
                <a:spLocks/>
              </p:cNvSpPr>
              <p:nvPr/>
            </p:nvSpPr>
            <p:spPr bwMode="auto">
              <a:xfrm>
                <a:off x="8234363" y="5324476"/>
                <a:ext cx="244475" cy="117475"/>
              </a:xfrm>
              <a:custGeom>
                <a:avLst/>
                <a:gdLst>
                  <a:gd name="T0" fmla="*/ 152 w 303"/>
                  <a:gd name="T1" fmla="*/ 145 h 145"/>
                  <a:gd name="T2" fmla="*/ 152 w 303"/>
                  <a:gd name="T3" fmla="*/ 145 h 145"/>
                  <a:gd name="T4" fmla="*/ 82 w 303"/>
                  <a:gd name="T5" fmla="*/ 116 h 145"/>
                  <a:gd name="T6" fmla="*/ 0 w 303"/>
                  <a:gd name="T7" fmla="*/ 10 h 145"/>
                  <a:gd name="T8" fmla="*/ 13 w 303"/>
                  <a:gd name="T9" fmla="*/ 0 h 145"/>
                  <a:gd name="T10" fmla="*/ 94 w 303"/>
                  <a:gd name="T11" fmla="*/ 105 h 145"/>
                  <a:gd name="T12" fmla="*/ 152 w 303"/>
                  <a:gd name="T13" fmla="*/ 129 h 145"/>
                  <a:gd name="T14" fmla="*/ 152 w 303"/>
                  <a:gd name="T15" fmla="*/ 129 h 145"/>
                  <a:gd name="T16" fmla="*/ 209 w 303"/>
                  <a:gd name="T17" fmla="*/ 104 h 145"/>
                  <a:gd name="T18" fmla="*/ 290 w 303"/>
                  <a:gd name="T19" fmla="*/ 0 h 145"/>
                  <a:gd name="T20" fmla="*/ 303 w 303"/>
                  <a:gd name="T21" fmla="*/ 10 h 145"/>
                  <a:gd name="T22" fmla="*/ 222 w 303"/>
                  <a:gd name="T23" fmla="*/ 115 h 145"/>
                  <a:gd name="T24" fmla="*/ 152 w 303"/>
                  <a:gd name="T25"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3" h="145">
                    <a:moveTo>
                      <a:pt x="152" y="145"/>
                    </a:moveTo>
                    <a:lnTo>
                      <a:pt x="152" y="145"/>
                    </a:lnTo>
                    <a:cubicBezTo>
                      <a:pt x="125" y="145"/>
                      <a:pt x="100" y="135"/>
                      <a:pt x="82" y="116"/>
                    </a:cubicBezTo>
                    <a:lnTo>
                      <a:pt x="0" y="10"/>
                    </a:lnTo>
                    <a:lnTo>
                      <a:pt x="13" y="0"/>
                    </a:lnTo>
                    <a:lnTo>
                      <a:pt x="94" y="105"/>
                    </a:lnTo>
                    <a:cubicBezTo>
                      <a:pt x="109" y="120"/>
                      <a:pt x="130" y="129"/>
                      <a:pt x="152" y="129"/>
                    </a:cubicBezTo>
                    <a:lnTo>
                      <a:pt x="152" y="129"/>
                    </a:lnTo>
                    <a:cubicBezTo>
                      <a:pt x="174" y="129"/>
                      <a:pt x="194" y="120"/>
                      <a:pt x="209" y="104"/>
                    </a:cubicBezTo>
                    <a:lnTo>
                      <a:pt x="290" y="0"/>
                    </a:lnTo>
                    <a:lnTo>
                      <a:pt x="303" y="10"/>
                    </a:lnTo>
                    <a:lnTo>
                      <a:pt x="222" y="115"/>
                    </a:lnTo>
                    <a:cubicBezTo>
                      <a:pt x="203" y="135"/>
                      <a:pt x="178" y="145"/>
                      <a:pt x="152" y="145"/>
                    </a:cubicBezTo>
                    <a:close/>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63" name="Freeform 802">
                <a:extLst>
                  <a:ext uri="{FF2B5EF4-FFF2-40B4-BE49-F238E27FC236}">
                    <a16:creationId xmlns:a16="http://schemas.microsoft.com/office/drawing/2014/main" id="{8AF63602-3266-4597-8C0D-475F68AAD939}"/>
                  </a:ext>
                </a:extLst>
              </p:cNvPr>
              <p:cNvSpPr>
                <a:spLocks/>
              </p:cNvSpPr>
              <p:nvPr/>
            </p:nvSpPr>
            <p:spPr bwMode="auto">
              <a:xfrm>
                <a:off x="8509001" y="5349876"/>
                <a:ext cx="42863" cy="104775"/>
              </a:xfrm>
              <a:custGeom>
                <a:avLst/>
                <a:gdLst>
                  <a:gd name="T0" fmla="*/ 17 w 54"/>
                  <a:gd name="T1" fmla="*/ 130 h 130"/>
                  <a:gd name="T2" fmla="*/ 0 w 54"/>
                  <a:gd name="T3" fmla="*/ 130 h 130"/>
                  <a:gd name="T4" fmla="*/ 0 w 54"/>
                  <a:gd name="T5" fmla="*/ 105 h 130"/>
                  <a:gd name="T6" fmla="*/ 42 w 54"/>
                  <a:gd name="T7" fmla="*/ 0 h 130"/>
                  <a:gd name="T8" fmla="*/ 54 w 54"/>
                  <a:gd name="T9" fmla="*/ 11 h 130"/>
                  <a:gd name="T10" fmla="*/ 17 w 54"/>
                  <a:gd name="T11" fmla="*/ 105 h 130"/>
                  <a:gd name="T12" fmla="*/ 17 w 54"/>
                  <a:gd name="T13" fmla="*/ 130 h 130"/>
                </a:gdLst>
                <a:ahLst/>
                <a:cxnLst>
                  <a:cxn ang="0">
                    <a:pos x="T0" y="T1"/>
                  </a:cxn>
                  <a:cxn ang="0">
                    <a:pos x="T2" y="T3"/>
                  </a:cxn>
                  <a:cxn ang="0">
                    <a:pos x="T4" y="T5"/>
                  </a:cxn>
                  <a:cxn ang="0">
                    <a:pos x="T6" y="T7"/>
                  </a:cxn>
                  <a:cxn ang="0">
                    <a:pos x="T8" y="T9"/>
                  </a:cxn>
                  <a:cxn ang="0">
                    <a:pos x="T10" y="T11"/>
                  </a:cxn>
                  <a:cxn ang="0">
                    <a:pos x="T12" y="T13"/>
                  </a:cxn>
                </a:cxnLst>
                <a:rect l="0" t="0" r="r" b="b"/>
                <a:pathLst>
                  <a:path w="54" h="130">
                    <a:moveTo>
                      <a:pt x="17" y="130"/>
                    </a:moveTo>
                    <a:lnTo>
                      <a:pt x="0" y="130"/>
                    </a:lnTo>
                    <a:lnTo>
                      <a:pt x="0" y="105"/>
                    </a:lnTo>
                    <a:cubicBezTo>
                      <a:pt x="0" y="46"/>
                      <a:pt x="40" y="1"/>
                      <a:pt x="42" y="0"/>
                    </a:cubicBezTo>
                    <a:lnTo>
                      <a:pt x="54" y="11"/>
                    </a:lnTo>
                    <a:cubicBezTo>
                      <a:pt x="54" y="11"/>
                      <a:pt x="17" y="53"/>
                      <a:pt x="17" y="105"/>
                    </a:cubicBezTo>
                    <a:lnTo>
                      <a:pt x="17" y="130"/>
                    </a:lnTo>
                    <a:close/>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64" name="Freeform 803">
                <a:extLst>
                  <a:ext uri="{FF2B5EF4-FFF2-40B4-BE49-F238E27FC236}">
                    <a16:creationId xmlns:a16="http://schemas.microsoft.com/office/drawing/2014/main" id="{66989A8A-AD8C-4C77-B336-312175FF3255}"/>
                  </a:ext>
                </a:extLst>
              </p:cNvPr>
              <p:cNvSpPr>
                <a:spLocks/>
              </p:cNvSpPr>
              <p:nvPr/>
            </p:nvSpPr>
            <p:spPr bwMode="auto">
              <a:xfrm>
                <a:off x="8161338" y="5349876"/>
                <a:ext cx="42863" cy="104775"/>
              </a:xfrm>
              <a:custGeom>
                <a:avLst/>
                <a:gdLst>
                  <a:gd name="T0" fmla="*/ 54 w 54"/>
                  <a:gd name="T1" fmla="*/ 130 h 130"/>
                  <a:gd name="T2" fmla="*/ 37 w 54"/>
                  <a:gd name="T3" fmla="*/ 130 h 130"/>
                  <a:gd name="T4" fmla="*/ 37 w 54"/>
                  <a:gd name="T5" fmla="*/ 105 h 130"/>
                  <a:gd name="T6" fmla="*/ 0 w 54"/>
                  <a:gd name="T7" fmla="*/ 11 h 130"/>
                  <a:gd name="T8" fmla="*/ 12 w 54"/>
                  <a:gd name="T9" fmla="*/ 0 h 130"/>
                  <a:gd name="T10" fmla="*/ 54 w 54"/>
                  <a:gd name="T11" fmla="*/ 105 h 130"/>
                  <a:gd name="T12" fmla="*/ 54 w 54"/>
                  <a:gd name="T13" fmla="*/ 130 h 130"/>
                </a:gdLst>
                <a:ahLst/>
                <a:cxnLst>
                  <a:cxn ang="0">
                    <a:pos x="T0" y="T1"/>
                  </a:cxn>
                  <a:cxn ang="0">
                    <a:pos x="T2" y="T3"/>
                  </a:cxn>
                  <a:cxn ang="0">
                    <a:pos x="T4" y="T5"/>
                  </a:cxn>
                  <a:cxn ang="0">
                    <a:pos x="T6" y="T7"/>
                  </a:cxn>
                  <a:cxn ang="0">
                    <a:pos x="T8" y="T9"/>
                  </a:cxn>
                  <a:cxn ang="0">
                    <a:pos x="T10" y="T11"/>
                  </a:cxn>
                  <a:cxn ang="0">
                    <a:pos x="T12" y="T13"/>
                  </a:cxn>
                </a:cxnLst>
                <a:rect l="0" t="0" r="r" b="b"/>
                <a:pathLst>
                  <a:path w="54" h="130">
                    <a:moveTo>
                      <a:pt x="54" y="130"/>
                    </a:moveTo>
                    <a:lnTo>
                      <a:pt x="37" y="130"/>
                    </a:lnTo>
                    <a:lnTo>
                      <a:pt x="37" y="105"/>
                    </a:lnTo>
                    <a:cubicBezTo>
                      <a:pt x="37" y="53"/>
                      <a:pt x="0" y="11"/>
                      <a:pt x="0" y="11"/>
                    </a:cubicBezTo>
                    <a:lnTo>
                      <a:pt x="12" y="0"/>
                    </a:lnTo>
                    <a:cubicBezTo>
                      <a:pt x="14" y="1"/>
                      <a:pt x="54" y="46"/>
                      <a:pt x="54" y="105"/>
                    </a:cubicBezTo>
                    <a:lnTo>
                      <a:pt x="54" y="130"/>
                    </a:lnTo>
                    <a:close/>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grpSp>
        <p:sp>
          <p:nvSpPr>
            <p:cNvPr id="47" name="Pound" descr="{&quot;Key&quot;:&quot;POWER_USER_SHAPE_ICON&quot;,&quot;Value&quot;:&quot;POWER_USER_SHAPE_ICON_STYLE_1&quot;}">
              <a:extLst>
                <a:ext uri="{FF2B5EF4-FFF2-40B4-BE49-F238E27FC236}">
                  <a16:creationId xmlns:a16="http://schemas.microsoft.com/office/drawing/2014/main" id="{87797CD8-879F-4F1C-9D7A-8D117D088422}"/>
                </a:ext>
              </a:extLst>
            </p:cNvPr>
            <p:cNvSpPr>
              <a:spLocks noChangeAspect="1"/>
            </p:cNvSpPr>
            <p:nvPr/>
          </p:nvSpPr>
          <p:spPr bwMode="auto">
            <a:xfrm>
              <a:off x="10147788" y="6422904"/>
              <a:ext cx="487654" cy="745386"/>
            </a:xfrm>
            <a:custGeom>
              <a:avLst/>
              <a:gdLst>
                <a:gd name="T0" fmla="*/ 195 w 263"/>
                <a:gd name="T1" fmla="*/ 5 h 402"/>
                <a:gd name="T2" fmla="*/ 234 w 263"/>
                <a:gd name="T3" fmla="*/ 20 h 402"/>
                <a:gd name="T4" fmla="*/ 253 w 263"/>
                <a:gd name="T5" fmla="*/ 39 h 402"/>
                <a:gd name="T6" fmla="*/ 258 w 263"/>
                <a:gd name="T7" fmla="*/ 49 h 402"/>
                <a:gd name="T8" fmla="*/ 258 w 263"/>
                <a:gd name="T9" fmla="*/ 59 h 402"/>
                <a:gd name="T10" fmla="*/ 253 w 263"/>
                <a:gd name="T11" fmla="*/ 69 h 402"/>
                <a:gd name="T12" fmla="*/ 239 w 263"/>
                <a:gd name="T13" fmla="*/ 64 h 402"/>
                <a:gd name="T14" fmla="*/ 200 w 263"/>
                <a:gd name="T15" fmla="*/ 39 h 402"/>
                <a:gd name="T16" fmla="*/ 132 w 263"/>
                <a:gd name="T17" fmla="*/ 39 h 402"/>
                <a:gd name="T18" fmla="*/ 93 w 263"/>
                <a:gd name="T19" fmla="*/ 93 h 402"/>
                <a:gd name="T20" fmla="*/ 88 w 263"/>
                <a:gd name="T21" fmla="*/ 186 h 402"/>
                <a:gd name="T22" fmla="*/ 200 w 263"/>
                <a:gd name="T23" fmla="*/ 186 h 402"/>
                <a:gd name="T24" fmla="*/ 205 w 263"/>
                <a:gd name="T25" fmla="*/ 191 h 402"/>
                <a:gd name="T26" fmla="*/ 205 w 263"/>
                <a:gd name="T27" fmla="*/ 206 h 402"/>
                <a:gd name="T28" fmla="*/ 200 w 263"/>
                <a:gd name="T29" fmla="*/ 216 h 402"/>
                <a:gd name="T30" fmla="*/ 88 w 263"/>
                <a:gd name="T31" fmla="*/ 216 h 402"/>
                <a:gd name="T32" fmla="*/ 253 w 263"/>
                <a:gd name="T33" fmla="*/ 373 h 402"/>
                <a:gd name="T34" fmla="*/ 258 w 263"/>
                <a:gd name="T35" fmla="*/ 373 h 402"/>
                <a:gd name="T36" fmla="*/ 263 w 263"/>
                <a:gd name="T37" fmla="*/ 387 h 402"/>
                <a:gd name="T38" fmla="*/ 258 w 263"/>
                <a:gd name="T39" fmla="*/ 397 h 402"/>
                <a:gd name="T40" fmla="*/ 253 w 263"/>
                <a:gd name="T41" fmla="*/ 402 h 402"/>
                <a:gd name="T42" fmla="*/ 5 w 263"/>
                <a:gd name="T43" fmla="*/ 402 h 402"/>
                <a:gd name="T44" fmla="*/ 0 w 263"/>
                <a:gd name="T45" fmla="*/ 392 h 402"/>
                <a:gd name="T46" fmla="*/ 0 w 263"/>
                <a:gd name="T47" fmla="*/ 383 h 402"/>
                <a:gd name="T48" fmla="*/ 5 w 263"/>
                <a:gd name="T49" fmla="*/ 373 h 402"/>
                <a:gd name="T50" fmla="*/ 49 w 263"/>
                <a:gd name="T51" fmla="*/ 373 h 402"/>
                <a:gd name="T52" fmla="*/ 10 w 263"/>
                <a:gd name="T53" fmla="*/ 216 h 402"/>
                <a:gd name="T54" fmla="*/ 5 w 263"/>
                <a:gd name="T55" fmla="*/ 211 h 402"/>
                <a:gd name="T56" fmla="*/ 0 w 263"/>
                <a:gd name="T57" fmla="*/ 201 h 402"/>
                <a:gd name="T58" fmla="*/ 5 w 263"/>
                <a:gd name="T59" fmla="*/ 186 h 402"/>
                <a:gd name="T60" fmla="*/ 10 w 263"/>
                <a:gd name="T61" fmla="*/ 186 h 402"/>
                <a:gd name="T62" fmla="*/ 49 w 263"/>
                <a:gd name="T63" fmla="*/ 142 h 402"/>
                <a:gd name="T64" fmla="*/ 59 w 263"/>
                <a:gd name="T65" fmla="*/ 79 h 402"/>
                <a:gd name="T66" fmla="*/ 83 w 263"/>
                <a:gd name="T67" fmla="*/ 34 h 402"/>
                <a:gd name="T68" fmla="*/ 122 w 263"/>
                <a:gd name="T69" fmla="*/ 10 h 402"/>
                <a:gd name="T70" fmla="*/ 166 w 263"/>
                <a:gd name="T71" fmla="*/ 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3" h="402">
                  <a:moveTo>
                    <a:pt x="166" y="0"/>
                  </a:moveTo>
                  <a:lnTo>
                    <a:pt x="195" y="5"/>
                  </a:lnTo>
                  <a:lnTo>
                    <a:pt x="214" y="10"/>
                  </a:lnTo>
                  <a:lnTo>
                    <a:pt x="234" y="20"/>
                  </a:lnTo>
                  <a:lnTo>
                    <a:pt x="248" y="30"/>
                  </a:lnTo>
                  <a:lnTo>
                    <a:pt x="253" y="39"/>
                  </a:lnTo>
                  <a:lnTo>
                    <a:pt x="253" y="39"/>
                  </a:lnTo>
                  <a:lnTo>
                    <a:pt x="258" y="49"/>
                  </a:lnTo>
                  <a:lnTo>
                    <a:pt x="258" y="54"/>
                  </a:lnTo>
                  <a:lnTo>
                    <a:pt x="258" y="59"/>
                  </a:lnTo>
                  <a:lnTo>
                    <a:pt x="253" y="64"/>
                  </a:lnTo>
                  <a:lnTo>
                    <a:pt x="253" y="69"/>
                  </a:lnTo>
                  <a:lnTo>
                    <a:pt x="248" y="69"/>
                  </a:lnTo>
                  <a:lnTo>
                    <a:pt x="239" y="64"/>
                  </a:lnTo>
                  <a:lnTo>
                    <a:pt x="224" y="54"/>
                  </a:lnTo>
                  <a:lnTo>
                    <a:pt x="200" y="39"/>
                  </a:lnTo>
                  <a:lnTo>
                    <a:pt x="166" y="34"/>
                  </a:lnTo>
                  <a:lnTo>
                    <a:pt x="132" y="39"/>
                  </a:lnTo>
                  <a:lnTo>
                    <a:pt x="107" y="64"/>
                  </a:lnTo>
                  <a:lnTo>
                    <a:pt x="93" y="93"/>
                  </a:lnTo>
                  <a:lnTo>
                    <a:pt x="88" y="142"/>
                  </a:lnTo>
                  <a:lnTo>
                    <a:pt x="88" y="186"/>
                  </a:lnTo>
                  <a:lnTo>
                    <a:pt x="195" y="186"/>
                  </a:lnTo>
                  <a:lnTo>
                    <a:pt x="200" y="186"/>
                  </a:lnTo>
                  <a:lnTo>
                    <a:pt x="205" y="186"/>
                  </a:lnTo>
                  <a:lnTo>
                    <a:pt x="205" y="191"/>
                  </a:lnTo>
                  <a:lnTo>
                    <a:pt x="205" y="201"/>
                  </a:lnTo>
                  <a:lnTo>
                    <a:pt x="205" y="206"/>
                  </a:lnTo>
                  <a:lnTo>
                    <a:pt x="205" y="211"/>
                  </a:lnTo>
                  <a:lnTo>
                    <a:pt x="200" y="216"/>
                  </a:lnTo>
                  <a:lnTo>
                    <a:pt x="195" y="216"/>
                  </a:lnTo>
                  <a:lnTo>
                    <a:pt x="88" y="216"/>
                  </a:lnTo>
                  <a:lnTo>
                    <a:pt x="88" y="373"/>
                  </a:lnTo>
                  <a:lnTo>
                    <a:pt x="253" y="373"/>
                  </a:lnTo>
                  <a:lnTo>
                    <a:pt x="253" y="373"/>
                  </a:lnTo>
                  <a:lnTo>
                    <a:pt x="258" y="373"/>
                  </a:lnTo>
                  <a:lnTo>
                    <a:pt x="258" y="383"/>
                  </a:lnTo>
                  <a:lnTo>
                    <a:pt x="263" y="387"/>
                  </a:lnTo>
                  <a:lnTo>
                    <a:pt x="258" y="392"/>
                  </a:lnTo>
                  <a:lnTo>
                    <a:pt x="258" y="397"/>
                  </a:lnTo>
                  <a:lnTo>
                    <a:pt x="253" y="402"/>
                  </a:lnTo>
                  <a:lnTo>
                    <a:pt x="253" y="402"/>
                  </a:lnTo>
                  <a:lnTo>
                    <a:pt x="10" y="402"/>
                  </a:lnTo>
                  <a:lnTo>
                    <a:pt x="5" y="402"/>
                  </a:lnTo>
                  <a:lnTo>
                    <a:pt x="5" y="397"/>
                  </a:lnTo>
                  <a:lnTo>
                    <a:pt x="0" y="392"/>
                  </a:lnTo>
                  <a:lnTo>
                    <a:pt x="0" y="387"/>
                  </a:lnTo>
                  <a:lnTo>
                    <a:pt x="0" y="383"/>
                  </a:lnTo>
                  <a:lnTo>
                    <a:pt x="5" y="373"/>
                  </a:lnTo>
                  <a:lnTo>
                    <a:pt x="5" y="373"/>
                  </a:lnTo>
                  <a:lnTo>
                    <a:pt x="10" y="373"/>
                  </a:lnTo>
                  <a:lnTo>
                    <a:pt x="49" y="373"/>
                  </a:lnTo>
                  <a:lnTo>
                    <a:pt x="49" y="216"/>
                  </a:lnTo>
                  <a:lnTo>
                    <a:pt x="10" y="216"/>
                  </a:lnTo>
                  <a:lnTo>
                    <a:pt x="5" y="216"/>
                  </a:lnTo>
                  <a:lnTo>
                    <a:pt x="5" y="211"/>
                  </a:lnTo>
                  <a:lnTo>
                    <a:pt x="0" y="206"/>
                  </a:lnTo>
                  <a:lnTo>
                    <a:pt x="0" y="201"/>
                  </a:lnTo>
                  <a:lnTo>
                    <a:pt x="0" y="191"/>
                  </a:lnTo>
                  <a:lnTo>
                    <a:pt x="5" y="186"/>
                  </a:lnTo>
                  <a:lnTo>
                    <a:pt x="5" y="186"/>
                  </a:lnTo>
                  <a:lnTo>
                    <a:pt x="10" y="186"/>
                  </a:lnTo>
                  <a:lnTo>
                    <a:pt x="49" y="186"/>
                  </a:lnTo>
                  <a:lnTo>
                    <a:pt x="49" y="142"/>
                  </a:lnTo>
                  <a:lnTo>
                    <a:pt x="54" y="108"/>
                  </a:lnTo>
                  <a:lnTo>
                    <a:pt x="59" y="79"/>
                  </a:lnTo>
                  <a:lnTo>
                    <a:pt x="68" y="54"/>
                  </a:lnTo>
                  <a:lnTo>
                    <a:pt x="83" y="34"/>
                  </a:lnTo>
                  <a:lnTo>
                    <a:pt x="102" y="20"/>
                  </a:lnTo>
                  <a:lnTo>
                    <a:pt x="122" y="10"/>
                  </a:lnTo>
                  <a:lnTo>
                    <a:pt x="166" y="0"/>
                  </a:lnTo>
                  <a:lnTo>
                    <a:pt x="166" y="0"/>
                  </a:lnTo>
                </a:path>
              </a:pathLst>
            </a:custGeom>
            <a:noFill/>
            <a:ln w="19050">
              <a:solidFill>
                <a:srgbClr val="2C5B7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82785" tIns="91392" rIns="182785" bIns="91392" numCol="1" anchor="t" anchorCtr="0" compatLnSpc="1">
              <a:prstTxWarp prst="textNoShape">
                <a:avLst/>
              </a:prstTxWarp>
            </a:bodyPr>
            <a:lstStyle/>
            <a:p>
              <a:pPr defTabSz="1827886">
                <a:defRPr/>
              </a:pPr>
              <a:endParaRPr lang="en-US" sz="3598">
                <a:solidFill>
                  <a:prstClr val="black"/>
                </a:solidFill>
                <a:latin typeface="Calibri" panose="020F0502020204030204"/>
              </a:endParaRPr>
            </a:p>
          </p:txBody>
        </p:sp>
      </p:grpSp>
      <p:grpSp>
        <p:nvGrpSpPr>
          <p:cNvPr id="84" name="Building22" descr="{&quot;Key&quot;:&quot;POWER_USER_SHAPE_ICON&quot;,&quot;Value&quot;:&quot;POWER_USER_SHAPE_ICON_STYLE_1&quot;}">
            <a:extLst>
              <a:ext uri="{FF2B5EF4-FFF2-40B4-BE49-F238E27FC236}">
                <a16:creationId xmlns:a16="http://schemas.microsoft.com/office/drawing/2014/main" id="{6B36E184-631D-45EC-A699-51B98EE89918}"/>
              </a:ext>
            </a:extLst>
          </p:cNvPr>
          <p:cNvGrpSpPr>
            <a:grpSpLocks noChangeAspect="1"/>
          </p:cNvGrpSpPr>
          <p:nvPr/>
        </p:nvGrpSpPr>
        <p:grpSpPr>
          <a:xfrm>
            <a:off x="21970927" y="7703833"/>
            <a:ext cx="1507976" cy="1218565"/>
            <a:chOff x="3813176" y="1968501"/>
            <a:chExt cx="471488" cy="381000"/>
          </a:xfrm>
          <a:solidFill>
            <a:schemeClr val="accent1"/>
          </a:solidFill>
        </p:grpSpPr>
        <p:sp>
          <p:nvSpPr>
            <p:cNvPr id="85" name="Freeform 397">
              <a:extLst>
                <a:ext uri="{FF2B5EF4-FFF2-40B4-BE49-F238E27FC236}">
                  <a16:creationId xmlns:a16="http://schemas.microsoft.com/office/drawing/2014/main" id="{9CC731BE-73AE-4365-BC97-8240303458A4}"/>
                </a:ext>
              </a:extLst>
            </p:cNvPr>
            <p:cNvSpPr>
              <a:spLocks/>
            </p:cNvSpPr>
            <p:nvPr/>
          </p:nvSpPr>
          <p:spPr bwMode="auto">
            <a:xfrm>
              <a:off x="3908426" y="1968501"/>
              <a:ext cx="276225" cy="109538"/>
            </a:xfrm>
            <a:custGeom>
              <a:avLst/>
              <a:gdLst>
                <a:gd name="T0" fmla="*/ 82 w 2165"/>
                <a:gd name="T1" fmla="*/ 857 h 857"/>
                <a:gd name="T2" fmla="*/ 23 w 2165"/>
                <a:gd name="T3" fmla="*/ 826 h 857"/>
                <a:gd name="T4" fmla="*/ 40 w 2165"/>
                <a:gd name="T5" fmla="*/ 725 h 857"/>
                <a:gd name="T6" fmla="*/ 1033 w 2165"/>
                <a:gd name="T7" fmla="*/ 18 h 857"/>
                <a:gd name="T8" fmla="*/ 1116 w 2165"/>
                <a:gd name="T9" fmla="*/ 16 h 857"/>
                <a:gd name="T10" fmla="*/ 2123 w 2165"/>
                <a:gd name="T11" fmla="*/ 696 h 857"/>
                <a:gd name="T12" fmla="*/ 2143 w 2165"/>
                <a:gd name="T13" fmla="*/ 797 h 857"/>
                <a:gd name="T14" fmla="*/ 2042 w 2165"/>
                <a:gd name="T15" fmla="*/ 816 h 857"/>
                <a:gd name="T16" fmla="*/ 1076 w 2165"/>
                <a:gd name="T17" fmla="*/ 165 h 857"/>
                <a:gd name="T18" fmla="*/ 124 w 2165"/>
                <a:gd name="T19" fmla="*/ 843 h 857"/>
                <a:gd name="T20" fmla="*/ 82 w 2165"/>
                <a:gd name="T21" fmla="*/ 857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65" h="857">
                  <a:moveTo>
                    <a:pt x="82" y="857"/>
                  </a:moveTo>
                  <a:cubicBezTo>
                    <a:pt x="59" y="857"/>
                    <a:pt x="37" y="846"/>
                    <a:pt x="23" y="826"/>
                  </a:cubicBezTo>
                  <a:cubicBezTo>
                    <a:pt x="0" y="794"/>
                    <a:pt x="7" y="748"/>
                    <a:pt x="40" y="725"/>
                  </a:cubicBezTo>
                  <a:lnTo>
                    <a:pt x="1033" y="18"/>
                  </a:lnTo>
                  <a:cubicBezTo>
                    <a:pt x="1058" y="0"/>
                    <a:pt x="1091" y="0"/>
                    <a:pt x="1116" y="16"/>
                  </a:cubicBezTo>
                  <a:lnTo>
                    <a:pt x="2123" y="696"/>
                  </a:lnTo>
                  <a:cubicBezTo>
                    <a:pt x="2157" y="719"/>
                    <a:pt x="2165" y="764"/>
                    <a:pt x="2143" y="797"/>
                  </a:cubicBezTo>
                  <a:cubicBezTo>
                    <a:pt x="2121" y="830"/>
                    <a:pt x="2076" y="839"/>
                    <a:pt x="2042" y="816"/>
                  </a:cubicBezTo>
                  <a:lnTo>
                    <a:pt x="1076" y="165"/>
                  </a:lnTo>
                  <a:lnTo>
                    <a:pt x="124" y="843"/>
                  </a:lnTo>
                  <a:cubicBezTo>
                    <a:pt x="111" y="852"/>
                    <a:pt x="96" y="857"/>
                    <a:pt x="82" y="857"/>
                  </a:cubicBezTo>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86" name="Freeform 398">
              <a:extLst>
                <a:ext uri="{FF2B5EF4-FFF2-40B4-BE49-F238E27FC236}">
                  <a16:creationId xmlns:a16="http://schemas.microsoft.com/office/drawing/2014/main" id="{407C675A-EAAE-4BFF-AC0C-1F551BCEDC35}"/>
                </a:ext>
              </a:extLst>
            </p:cNvPr>
            <p:cNvSpPr>
              <a:spLocks/>
            </p:cNvSpPr>
            <p:nvPr/>
          </p:nvSpPr>
          <p:spPr bwMode="auto">
            <a:xfrm>
              <a:off x="4162426" y="2159001"/>
              <a:ext cx="122238" cy="19050"/>
            </a:xfrm>
            <a:custGeom>
              <a:avLst/>
              <a:gdLst>
                <a:gd name="T0" fmla="*/ 892 w 964"/>
                <a:gd name="T1" fmla="*/ 145 h 145"/>
                <a:gd name="T2" fmla="*/ 73 w 964"/>
                <a:gd name="T3" fmla="*/ 145 h 145"/>
                <a:gd name="T4" fmla="*/ 0 w 964"/>
                <a:gd name="T5" fmla="*/ 72 h 145"/>
                <a:gd name="T6" fmla="*/ 73 w 964"/>
                <a:gd name="T7" fmla="*/ 0 h 145"/>
                <a:gd name="T8" fmla="*/ 892 w 964"/>
                <a:gd name="T9" fmla="*/ 0 h 145"/>
                <a:gd name="T10" fmla="*/ 964 w 964"/>
                <a:gd name="T11" fmla="*/ 72 h 145"/>
                <a:gd name="T12" fmla="*/ 892 w 964"/>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964" h="145">
                  <a:moveTo>
                    <a:pt x="892" y="145"/>
                  </a:moveTo>
                  <a:lnTo>
                    <a:pt x="73" y="145"/>
                  </a:lnTo>
                  <a:cubicBezTo>
                    <a:pt x="33" y="145"/>
                    <a:pt x="0" y="112"/>
                    <a:pt x="0" y="72"/>
                  </a:cubicBezTo>
                  <a:cubicBezTo>
                    <a:pt x="0" y="32"/>
                    <a:pt x="33" y="0"/>
                    <a:pt x="73" y="0"/>
                  </a:cubicBezTo>
                  <a:lnTo>
                    <a:pt x="892" y="0"/>
                  </a:lnTo>
                  <a:cubicBezTo>
                    <a:pt x="932" y="0"/>
                    <a:pt x="964" y="32"/>
                    <a:pt x="964" y="72"/>
                  </a:cubicBezTo>
                  <a:cubicBezTo>
                    <a:pt x="964" y="112"/>
                    <a:pt x="932" y="145"/>
                    <a:pt x="892" y="145"/>
                  </a:cubicBezTo>
                  <a:close/>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87" name="Freeform 399">
              <a:extLst>
                <a:ext uri="{FF2B5EF4-FFF2-40B4-BE49-F238E27FC236}">
                  <a16:creationId xmlns:a16="http://schemas.microsoft.com/office/drawing/2014/main" id="{BECC23C0-3892-464F-BC06-A573B12BC466}"/>
                </a:ext>
              </a:extLst>
            </p:cNvPr>
            <p:cNvSpPr>
              <a:spLocks/>
            </p:cNvSpPr>
            <p:nvPr/>
          </p:nvSpPr>
          <p:spPr bwMode="auto">
            <a:xfrm>
              <a:off x="3813176" y="2159001"/>
              <a:ext cx="127000" cy="19050"/>
            </a:xfrm>
            <a:custGeom>
              <a:avLst/>
              <a:gdLst>
                <a:gd name="T0" fmla="*/ 927 w 1000"/>
                <a:gd name="T1" fmla="*/ 145 h 145"/>
                <a:gd name="T2" fmla="*/ 73 w 1000"/>
                <a:gd name="T3" fmla="*/ 145 h 145"/>
                <a:gd name="T4" fmla="*/ 0 w 1000"/>
                <a:gd name="T5" fmla="*/ 72 h 145"/>
                <a:gd name="T6" fmla="*/ 73 w 1000"/>
                <a:gd name="T7" fmla="*/ 0 h 145"/>
                <a:gd name="T8" fmla="*/ 927 w 1000"/>
                <a:gd name="T9" fmla="*/ 0 h 145"/>
                <a:gd name="T10" fmla="*/ 1000 w 1000"/>
                <a:gd name="T11" fmla="*/ 72 h 145"/>
                <a:gd name="T12" fmla="*/ 927 w 1000"/>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1000" h="145">
                  <a:moveTo>
                    <a:pt x="927" y="145"/>
                  </a:moveTo>
                  <a:lnTo>
                    <a:pt x="73" y="145"/>
                  </a:lnTo>
                  <a:cubicBezTo>
                    <a:pt x="33" y="145"/>
                    <a:pt x="0" y="112"/>
                    <a:pt x="0" y="72"/>
                  </a:cubicBezTo>
                  <a:cubicBezTo>
                    <a:pt x="0" y="32"/>
                    <a:pt x="33" y="0"/>
                    <a:pt x="73" y="0"/>
                  </a:cubicBezTo>
                  <a:lnTo>
                    <a:pt x="927" y="0"/>
                  </a:lnTo>
                  <a:cubicBezTo>
                    <a:pt x="967" y="0"/>
                    <a:pt x="1000" y="32"/>
                    <a:pt x="1000" y="72"/>
                  </a:cubicBezTo>
                  <a:cubicBezTo>
                    <a:pt x="1000" y="112"/>
                    <a:pt x="967" y="145"/>
                    <a:pt x="927" y="145"/>
                  </a:cubicBezTo>
                  <a:close/>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88" name="Freeform 400">
              <a:extLst>
                <a:ext uri="{FF2B5EF4-FFF2-40B4-BE49-F238E27FC236}">
                  <a16:creationId xmlns:a16="http://schemas.microsoft.com/office/drawing/2014/main" id="{4418A55F-3259-451B-A49B-884EAD8CB247}"/>
                </a:ext>
              </a:extLst>
            </p:cNvPr>
            <p:cNvSpPr>
              <a:spLocks/>
            </p:cNvSpPr>
            <p:nvPr/>
          </p:nvSpPr>
          <p:spPr bwMode="auto">
            <a:xfrm>
              <a:off x="3932238" y="2070101"/>
              <a:ext cx="228600" cy="279400"/>
            </a:xfrm>
            <a:custGeom>
              <a:avLst/>
              <a:gdLst>
                <a:gd name="T0" fmla="*/ 1713 w 1785"/>
                <a:gd name="T1" fmla="*/ 2181 h 2181"/>
                <a:gd name="T2" fmla="*/ 72 w 1785"/>
                <a:gd name="T3" fmla="*/ 2181 h 2181"/>
                <a:gd name="T4" fmla="*/ 0 w 1785"/>
                <a:gd name="T5" fmla="*/ 2109 h 2181"/>
                <a:gd name="T6" fmla="*/ 0 w 1785"/>
                <a:gd name="T7" fmla="*/ 79 h 2181"/>
                <a:gd name="T8" fmla="*/ 72 w 1785"/>
                <a:gd name="T9" fmla="*/ 6 h 2181"/>
                <a:gd name="T10" fmla="*/ 145 w 1785"/>
                <a:gd name="T11" fmla="*/ 79 h 2181"/>
                <a:gd name="T12" fmla="*/ 145 w 1785"/>
                <a:gd name="T13" fmla="*/ 2036 h 2181"/>
                <a:gd name="T14" fmla="*/ 1639 w 1785"/>
                <a:gd name="T15" fmla="*/ 2036 h 2181"/>
                <a:gd name="T16" fmla="*/ 1619 w 1785"/>
                <a:gd name="T17" fmla="*/ 74 h 2181"/>
                <a:gd name="T18" fmla="*/ 1691 w 1785"/>
                <a:gd name="T19" fmla="*/ 1 h 2181"/>
                <a:gd name="T20" fmla="*/ 1764 w 1785"/>
                <a:gd name="T21" fmla="*/ 72 h 2181"/>
                <a:gd name="T22" fmla="*/ 1785 w 1785"/>
                <a:gd name="T23" fmla="*/ 2108 h 2181"/>
                <a:gd name="T24" fmla="*/ 1764 w 1785"/>
                <a:gd name="T25" fmla="*/ 2160 h 2181"/>
                <a:gd name="T26" fmla="*/ 1713 w 1785"/>
                <a:gd name="T27" fmla="*/ 2181 h 2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5" h="2181">
                  <a:moveTo>
                    <a:pt x="1713" y="2181"/>
                  </a:moveTo>
                  <a:lnTo>
                    <a:pt x="72" y="2181"/>
                  </a:lnTo>
                  <a:cubicBezTo>
                    <a:pt x="32" y="2181"/>
                    <a:pt x="0" y="2149"/>
                    <a:pt x="0" y="2109"/>
                  </a:cubicBezTo>
                  <a:lnTo>
                    <a:pt x="0" y="79"/>
                  </a:lnTo>
                  <a:cubicBezTo>
                    <a:pt x="0" y="39"/>
                    <a:pt x="32" y="6"/>
                    <a:pt x="72" y="6"/>
                  </a:cubicBezTo>
                  <a:cubicBezTo>
                    <a:pt x="112" y="6"/>
                    <a:pt x="145" y="39"/>
                    <a:pt x="145" y="79"/>
                  </a:cubicBezTo>
                  <a:lnTo>
                    <a:pt x="145" y="2036"/>
                  </a:lnTo>
                  <a:lnTo>
                    <a:pt x="1639" y="2036"/>
                  </a:lnTo>
                  <a:lnTo>
                    <a:pt x="1619" y="74"/>
                  </a:lnTo>
                  <a:cubicBezTo>
                    <a:pt x="1619" y="34"/>
                    <a:pt x="1651" y="1"/>
                    <a:pt x="1691" y="1"/>
                  </a:cubicBezTo>
                  <a:cubicBezTo>
                    <a:pt x="1731" y="0"/>
                    <a:pt x="1764" y="32"/>
                    <a:pt x="1764" y="72"/>
                  </a:cubicBezTo>
                  <a:lnTo>
                    <a:pt x="1785" y="2108"/>
                  </a:lnTo>
                  <a:cubicBezTo>
                    <a:pt x="1785" y="2127"/>
                    <a:pt x="1778" y="2146"/>
                    <a:pt x="1764" y="2160"/>
                  </a:cubicBezTo>
                  <a:cubicBezTo>
                    <a:pt x="1750" y="2173"/>
                    <a:pt x="1732" y="2181"/>
                    <a:pt x="1713" y="2181"/>
                  </a:cubicBezTo>
                  <a:close/>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89" name="Freeform 401">
              <a:extLst>
                <a:ext uri="{FF2B5EF4-FFF2-40B4-BE49-F238E27FC236}">
                  <a16:creationId xmlns:a16="http://schemas.microsoft.com/office/drawing/2014/main" id="{77A162BD-1142-4018-B36C-ED10A2ACFBED}"/>
                </a:ext>
              </a:extLst>
            </p:cNvPr>
            <p:cNvSpPr>
              <a:spLocks/>
            </p:cNvSpPr>
            <p:nvPr/>
          </p:nvSpPr>
          <p:spPr bwMode="auto">
            <a:xfrm>
              <a:off x="4011613" y="2259013"/>
              <a:ext cx="69850" cy="61913"/>
            </a:xfrm>
            <a:custGeom>
              <a:avLst/>
              <a:gdLst>
                <a:gd name="T0" fmla="*/ 470 w 542"/>
                <a:gd name="T1" fmla="*/ 491 h 491"/>
                <a:gd name="T2" fmla="*/ 397 w 542"/>
                <a:gd name="T3" fmla="*/ 419 h 491"/>
                <a:gd name="T4" fmla="*/ 397 w 542"/>
                <a:gd name="T5" fmla="*/ 145 h 491"/>
                <a:gd name="T6" fmla="*/ 145 w 542"/>
                <a:gd name="T7" fmla="*/ 145 h 491"/>
                <a:gd name="T8" fmla="*/ 145 w 542"/>
                <a:gd name="T9" fmla="*/ 419 h 491"/>
                <a:gd name="T10" fmla="*/ 73 w 542"/>
                <a:gd name="T11" fmla="*/ 491 h 491"/>
                <a:gd name="T12" fmla="*/ 0 w 542"/>
                <a:gd name="T13" fmla="*/ 419 h 491"/>
                <a:gd name="T14" fmla="*/ 0 w 542"/>
                <a:gd name="T15" fmla="*/ 73 h 491"/>
                <a:gd name="T16" fmla="*/ 73 w 542"/>
                <a:gd name="T17" fmla="*/ 0 h 491"/>
                <a:gd name="T18" fmla="*/ 470 w 542"/>
                <a:gd name="T19" fmla="*/ 0 h 491"/>
                <a:gd name="T20" fmla="*/ 542 w 542"/>
                <a:gd name="T21" fmla="*/ 73 h 491"/>
                <a:gd name="T22" fmla="*/ 542 w 542"/>
                <a:gd name="T23" fmla="*/ 419 h 491"/>
                <a:gd name="T24" fmla="*/ 470 w 542"/>
                <a:gd name="T25" fmla="*/ 49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2" h="491">
                  <a:moveTo>
                    <a:pt x="470" y="491"/>
                  </a:moveTo>
                  <a:cubicBezTo>
                    <a:pt x="430" y="491"/>
                    <a:pt x="397" y="459"/>
                    <a:pt x="397" y="419"/>
                  </a:cubicBezTo>
                  <a:lnTo>
                    <a:pt x="397" y="145"/>
                  </a:lnTo>
                  <a:lnTo>
                    <a:pt x="145" y="145"/>
                  </a:lnTo>
                  <a:lnTo>
                    <a:pt x="145" y="419"/>
                  </a:lnTo>
                  <a:cubicBezTo>
                    <a:pt x="145" y="459"/>
                    <a:pt x="113" y="491"/>
                    <a:pt x="73" y="491"/>
                  </a:cubicBezTo>
                  <a:cubicBezTo>
                    <a:pt x="33" y="491"/>
                    <a:pt x="0" y="459"/>
                    <a:pt x="0" y="419"/>
                  </a:cubicBezTo>
                  <a:lnTo>
                    <a:pt x="0" y="73"/>
                  </a:lnTo>
                  <a:cubicBezTo>
                    <a:pt x="0" y="33"/>
                    <a:pt x="33" y="0"/>
                    <a:pt x="73" y="0"/>
                  </a:cubicBezTo>
                  <a:lnTo>
                    <a:pt x="470" y="0"/>
                  </a:lnTo>
                  <a:cubicBezTo>
                    <a:pt x="510" y="0"/>
                    <a:pt x="542" y="33"/>
                    <a:pt x="542" y="73"/>
                  </a:cubicBezTo>
                  <a:lnTo>
                    <a:pt x="542" y="419"/>
                  </a:lnTo>
                  <a:cubicBezTo>
                    <a:pt x="542" y="459"/>
                    <a:pt x="510" y="491"/>
                    <a:pt x="470" y="491"/>
                  </a:cubicBezTo>
                  <a:close/>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90" name="Freeform 402">
              <a:extLst>
                <a:ext uri="{FF2B5EF4-FFF2-40B4-BE49-F238E27FC236}">
                  <a16:creationId xmlns:a16="http://schemas.microsoft.com/office/drawing/2014/main" id="{587660D1-65E0-48DA-8426-4F06BF69726C}"/>
                </a:ext>
              </a:extLst>
            </p:cNvPr>
            <p:cNvSpPr>
              <a:spLocks/>
            </p:cNvSpPr>
            <p:nvPr/>
          </p:nvSpPr>
          <p:spPr bwMode="auto">
            <a:xfrm>
              <a:off x="3983038" y="2090738"/>
              <a:ext cx="17463" cy="39688"/>
            </a:xfrm>
            <a:custGeom>
              <a:avLst/>
              <a:gdLst>
                <a:gd name="T0" fmla="*/ 73 w 145"/>
                <a:gd name="T1" fmla="*/ 312 h 312"/>
                <a:gd name="T2" fmla="*/ 0 w 145"/>
                <a:gd name="T3" fmla="*/ 240 h 312"/>
                <a:gd name="T4" fmla="*/ 0 w 145"/>
                <a:gd name="T5" fmla="*/ 72 h 312"/>
                <a:gd name="T6" fmla="*/ 73 w 145"/>
                <a:gd name="T7" fmla="*/ 0 h 312"/>
                <a:gd name="T8" fmla="*/ 145 w 145"/>
                <a:gd name="T9" fmla="*/ 72 h 312"/>
                <a:gd name="T10" fmla="*/ 145 w 145"/>
                <a:gd name="T11" fmla="*/ 240 h 312"/>
                <a:gd name="T12" fmla="*/ 73 w 145"/>
                <a:gd name="T13" fmla="*/ 312 h 312"/>
              </a:gdLst>
              <a:ahLst/>
              <a:cxnLst>
                <a:cxn ang="0">
                  <a:pos x="T0" y="T1"/>
                </a:cxn>
                <a:cxn ang="0">
                  <a:pos x="T2" y="T3"/>
                </a:cxn>
                <a:cxn ang="0">
                  <a:pos x="T4" y="T5"/>
                </a:cxn>
                <a:cxn ang="0">
                  <a:pos x="T6" y="T7"/>
                </a:cxn>
                <a:cxn ang="0">
                  <a:pos x="T8" y="T9"/>
                </a:cxn>
                <a:cxn ang="0">
                  <a:pos x="T10" y="T11"/>
                </a:cxn>
                <a:cxn ang="0">
                  <a:pos x="T12" y="T13"/>
                </a:cxn>
              </a:cxnLst>
              <a:rect l="0" t="0" r="r" b="b"/>
              <a:pathLst>
                <a:path w="145" h="312">
                  <a:moveTo>
                    <a:pt x="73" y="312"/>
                  </a:moveTo>
                  <a:cubicBezTo>
                    <a:pt x="33" y="312"/>
                    <a:pt x="0" y="280"/>
                    <a:pt x="0" y="240"/>
                  </a:cubicBezTo>
                  <a:lnTo>
                    <a:pt x="0" y="72"/>
                  </a:lnTo>
                  <a:cubicBezTo>
                    <a:pt x="0" y="32"/>
                    <a:pt x="33" y="0"/>
                    <a:pt x="73" y="0"/>
                  </a:cubicBezTo>
                  <a:cubicBezTo>
                    <a:pt x="113" y="0"/>
                    <a:pt x="145" y="32"/>
                    <a:pt x="145" y="72"/>
                  </a:cubicBezTo>
                  <a:lnTo>
                    <a:pt x="145" y="240"/>
                  </a:lnTo>
                  <a:cubicBezTo>
                    <a:pt x="145" y="280"/>
                    <a:pt x="113" y="312"/>
                    <a:pt x="73" y="312"/>
                  </a:cubicBezTo>
                  <a:close/>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91" name="Freeform 403">
              <a:extLst>
                <a:ext uri="{FF2B5EF4-FFF2-40B4-BE49-F238E27FC236}">
                  <a16:creationId xmlns:a16="http://schemas.microsoft.com/office/drawing/2014/main" id="{2FE1F250-6D8E-4371-AC4E-399E48AB5221}"/>
                </a:ext>
              </a:extLst>
            </p:cNvPr>
            <p:cNvSpPr>
              <a:spLocks/>
            </p:cNvSpPr>
            <p:nvPr/>
          </p:nvSpPr>
          <p:spPr bwMode="auto">
            <a:xfrm>
              <a:off x="4037013" y="2090738"/>
              <a:ext cx="19050" cy="39688"/>
            </a:xfrm>
            <a:custGeom>
              <a:avLst/>
              <a:gdLst>
                <a:gd name="T0" fmla="*/ 72 w 145"/>
                <a:gd name="T1" fmla="*/ 312 h 312"/>
                <a:gd name="T2" fmla="*/ 0 w 145"/>
                <a:gd name="T3" fmla="*/ 240 h 312"/>
                <a:gd name="T4" fmla="*/ 0 w 145"/>
                <a:gd name="T5" fmla="*/ 72 h 312"/>
                <a:gd name="T6" fmla="*/ 72 w 145"/>
                <a:gd name="T7" fmla="*/ 0 h 312"/>
                <a:gd name="T8" fmla="*/ 145 w 145"/>
                <a:gd name="T9" fmla="*/ 72 h 312"/>
                <a:gd name="T10" fmla="*/ 145 w 145"/>
                <a:gd name="T11" fmla="*/ 240 h 312"/>
                <a:gd name="T12" fmla="*/ 72 w 145"/>
                <a:gd name="T13" fmla="*/ 312 h 312"/>
              </a:gdLst>
              <a:ahLst/>
              <a:cxnLst>
                <a:cxn ang="0">
                  <a:pos x="T0" y="T1"/>
                </a:cxn>
                <a:cxn ang="0">
                  <a:pos x="T2" y="T3"/>
                </a:cxn>
                <a:cxn ang="0">
                  <a:pos x="T4" y="T5"/>
                </a:cxn>
                <a:cxn ang="0">
                  <a:pos x="T6" y="T7"/>
                </a:cxn>
                <a:cxn ang="0">
                  <a:pos x="T8" y="T9"/>
                </a:cxn>
                <a:cxn ang="0">
                  <a:pos x="T10" y="T11"/>
                </a:cxn>
                <a:cxn ang="0">
                  <a:pos x="T12" y="T13"/>
                </a:cxn>
              </a:cxnLst>
              <a:rect l="0" t="0" r="r" b="b"/>
              <a:pathLst>
                <a:path w="145" h="312">
                  <a:moveTo>
                    <a:pt x="72" y="312"/>
                  </a:moveTo>
                  <a:cubicBezTo>
                    <a:pt x="32" y="312"/>
                    <a:pt x="0" y="280"/>
                    <a:pt x="0" y="240"/>
                  </a:cubicBezTo>
                  <a:lnTo>
                    <a:pt x="0" y="72"/>
                  </a:lnTo>
                  <a:cubicBezTo>
                    <a:pt x="0" y="32"/>
                    <a:pt x="32" y="0"/>
                    <a:pt x="72" y="0"/>
                  </a:cubicBezTo>
                  <a:cubicBezTo>
                    <a:pt x="112" y="0"/>
                    <a:pt x="145" y="32"/>
                    <a:pt x="145" y="72"/>
                  </a:cubicBezTo>
                  <a:lnTo>
                    <a:pt x="145" y="240"/>
                  </a:lnTo>
                  <a:cubicBezTo>
                    <a:pt x="145" y="280"/>
                    <a:pt x="112" y="312"/>
                    <a:pt x="72" y="312"/>
                  </a:cubicBezTo>
                  <a:close/>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92" name="Freeform 404">
              <a:extLst>
                <a:ext uri="{FF2B5EF4-FFF2-40B4-BE49-F238E27FC236}">
                  <a16:creationId xmlns:a16="http://schemas.microsoft.com/office/drawing/2014/main" id="{94847DC8-199C-4AAD-887A-7A54456F62FF}"/>
                </a:ext>
              </a:extLst>
            </p:cNvPr>
            <p:cNvSpPr>
              <a:spLocks/>
            </p:cNvSpPr>
            <p:nvPr/>
          </p:nvSpPr>
          <p:spPr bwMode="auto">
            <a:xfrm>
              <a:off x="4089401" y="2090738"/>
              <a:ext cx="19050" cy="39688"/>
            </a:xfrm>
            <a:custGeom>
              <a:avLst/>
              <a:gdLst>
                <a:gd name="T0" fmla="*/ 72 w 144"/>
                <a:gd name="T1" fmla="*/ 312 h 312"/>
                <a:gd name="T2" fmla="*/ 0 w 144"/>
                <a:gd name="T3" fmla="*/ 240 h 312"/>
                <a:gd name="T4" fmla="*/ 0 w 144"/>
                <a:gd name="T5" fmla="*/ 72 h 312"/>
                <a:gd name="T6" fmla="*/ 72 w 144"/>
                <a:gd name="T7" fmla="*/ 0 h 312"/>
                <a:gd name="T8" fmla="*/ 144 w 144"/>
                <a:gd name="T9" fmla="*/ 72 h 312"/>
                <a:gd name="T10" fmla="*/ 144 w 144"/>
                <a:gd name="T11" fmla="*/ 240 h 312"/>
                <a:gd name="T12" fmla="*/ 72 w 144"/>
                <a:gd name="T13" fmla="*/ 312 h 312"/>
              </a:gdLst>
              <a:ahLst/>
              <a:cxnLst>
                <a:cxn ang="0">
                  <a:pos x="T0" y="T1"/>
                </a:cxn>
                <a:cxn ang="0">
                  <a:pos x="T2" y="T3"/>
                </a:cxn>
                <a:cxn ang="0">
                  <a:pos x="T4" y="T5"/>
                </a:cxn>
                <a:cxn ang="0">
                  <a:pos x="T6" y="T7"/>
                </a:cxn>
                <a:cxn ang="0">
                  <a:pos x="T8" y="T9"/>
                </a:cxn>
                <a:cxn ang="0">
                  <a:pos x="T10" y="T11"/>
                </a:cxn>
                <a:cxn ang="0">
                  <a:pos x="T12" y="T13"/>
                </a:cxn>
              </a:cxnLst>
              <a:rect l="0" t="0" r="r" b="b"/>
              <a:pathLst>
                <a:path w="144" h="312">
                  <a:moveTo>
                    <a:pt x="72" y="312"/>
                  </a:moveTo>
                  <a:cubicBezTo>
                    <a:pt x="32" y="312"/>
                    <a:pt x="0" y="280"/>
                    <a:pt x="0" y="240"/>
                  </a:cubicBezTo>
                  <a:lnTo>
                    <a:pt x="0" y="72"/>
                  </a:lnTo>
                  <a:cubicBezTo>
                    <a:pt x="0" y="32"/>
                    <a:pt x="32" y="0"/>
                    <a:pt x="72" y="0"/>
                  </a:cubicBezTo>
                  <a:cubicBezTo>
                    <a:pt x="112" y="0"/>
                    <a:pt x="144" y="32"/>
                    <a:pt x="144" y="72"/>
                  </a:cubicBezTo>
                  <a:lnTo>
                    <a:pt x="144" y="240"/>
                  </a:lnTo>
                  <a:cubicBezTo>
                    <a:pt x="144" y="280"/>
                    <a:pt x="112" y="312"/>
                    <a:pt x="72" y="312"/>
                  </a:cubicBezTo>
                  <a:close/>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93" name="Freeform 405">
              <a:extLst>
                <a:ext uri="{FF2B5EF4-FFF2-40B4-BE49-F238E27FC236}">
                  <a16:creationId xmlns:a16="http://schemas.microsoft.com/office/drawing/2014/main" id="{3540FCC4-0542-4A9E-8AEB-1C8E02B1B770}"/>
                </a:ext>
              </a:extLst>
            </p:cNvPr>
            <p:cNvSpPr>
              <a:spLocks/>
            </p:cNvSpPr>
            <p:nvPr/>
          </p:nvSpPr>
          <p:spPr bwMode="auto">
            <a:xfrm>
              <a:off x="3983038" y="2149476"/>
              <a:ext cx="17463" cy="36513"/>
            </a:xfrm>
            <a:custGeom>
              <a:avLst/>
              <a:gdLst>
                <a:gd name="T0" fmla="*/ 73 w 145"/>
                <a:gd name="T1" fmla="*/ 282 h 282"/>
                <a:gd name="T2" fmla="*/ 0 w 145"/>
                <a:gd name="T3" fmla="*/ 209 h 282"/>
                <a:gd name="T4" fmla="*/ 0 w 145"/>
                <a:gd name="T5" fmla="*/ 72 h 282"/>
                <a:gd name="T6" fmla="*/ 73 w 145"/>
                <a:gd name="T7" fmla="*/ 0 h 282"/>
                <a:gd name="T8" fmla="*/ 145 w 145"/>
                <a:gd name="T9" fmla="*/ 72 h 282"/>
                <a:gd name="T10" fmla="*/ 145 w 145"/>
                <a:gd name="T11" fmla="*/ 209 h 282"/>
                <a:gd name="T12" fmla="*/ 73 w 145"/>
                <a:gd name="T13" fmla="*/ 282 h 282"/>
              </a:gdLst>
              <a:ahLst/>
              <a:cxnLst>
                <a:cxn ang="0">
                  <a:pos x="T0" y="T1"/>
                </a:cxn>
                <a:cxn ang="0">
                  <a:pos x="T2" y="T3"/>
                </a:cxn>
                <a:cxn ang="0">
                  <a:pos x="T4" y="T5"/>
                </a:cxn>
                <a:cxn ang="0">
                  <a:pos x="T6" y="T7"/>
                </a:cxn>
                <a:cxn ang="0">
                  <a:pos x="T8" y="T9"/>
                </a:cxn>
                <a:cxn ang="0">
                  <a:pos x="T10" y="T11"/>
                </a:cxn>
                <a:cxn ang="0">
                  <a:pos x="T12" y="T13"/>
                </a:cxn>
              </a:cxnLst>
              <a:rect l="0" t="0" r="r" b="b"/>
              <a:pathLst>
                <a:path w="145" h="282">
                  <a:moveTo>
                    <a:pt x="73" y="282"/>
                  </a:moveTo>
                  <a:cubicBezTo>
                    <a:pt x="33" y="282"/>
                    <a:pt x="0" y="249"/>
                    <a:pt x="0" y="209"/>
                  </a:cubicBezTo>
                  <a:lnTo>
                    <a:pt x="0" y="72"/>
                  </a:lnTo>
                  <a:cubicBezTo>
                    <a:pt x="0" y="32"/>
                    <a:pt x="33" y="0"/>
                    <a:pt x="73" y="0"/>
                  </a:cubicBezTo>
                  <a:cubicBezTo>
                    <a:pt x="113" y="0"/>
                    <a:pt x="145" y="32"/>
                    <a:pt x="145" y="72"/>
                  </a:cubicBezTo>
                  <a:lnTo>
                    <a:pt x="145" y="209"/>
                  </a:lnTo>
                  <a:cubicBezTo>
                    <a:pt x="145" y="249"/>
                    <a:pt x="113" y="282"/>
                    <a:pt x="73" y="282"/>
                  </a:cubicBezTo>
                  <a:close/>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94" name="Freeform 407">
              <a:extLst>
                <a:ext uri="{FF2B5EF4-FFF2-40B4-BE49-F238E27FC236}">
                  <a16:creationId xmlns:a16="http://schemas.microsoft.com/office/drawing/2014/main" id="{1943E169-D925-4687-B8DB-03CA7DD8F4BD}"/>
                </a:ext>
              </a:extLst>
            </p:cNvPr>
            <p:cNvSpPr>
              <a:spLocks/>
            </p:cNvSpPr>
            <p:nvPr/>
          </p:nvSpPr>
          <p:spPr bwMode="auto">
            <a:xfrm>
              <a:off x="4037013" y="2149475"/>
              <a:ext cx="19050" cy="36513"/>
            </a:xfrm>
            <a:custGeom>
              <a:avLst/>
              <a:gdLst>
                <a:gd name="T0" fmla="*/ 72 w 145"/>
                <a:gd name="T1" fmla="*/ 282 h 282"/>
                <a:gd name="T2" fmla="*/ 0 w 145"/>
                <a:gd name="T3" fmla="*/ 209 h 282"/>
                <a:gd name="T4" fmla="*/ 0 w 145"/>
                <a:gd name="T5" fmla="*/ 72 h 282"/>
                <a:gd name="T6" fmla="*/ 72 w 145"/>
                <a:gd name="T7" fmla="*/ 0 h 282"/>
                <a:gd name="T8" fmla="*/ 145 w 145"/>
                <a:gd name="T9" fmla="*/ 72 h 282"/>
                <a:gd name="T10" fmla="*/ 145 w 145"/>
                <a:gd name="T11" fmla="*/ 209 h 282"/>
                <a:gd name="T12" fmla="*/ 72 w 145"/>
                <a:gd name="T13" fmla="*/ 282 h 282"/>
              </a:gdLst>
              <a:ahLst/>
              <a:cxnLst>
                <a:cxn ang="0">
                  <a:pos x="T0" y="T1"/>
                </a:cxn>
                <a:cxn ang="0">
                  <a:pos x="T2" y="T3"/>
                </a:cxn>
                <a:cxn ang="0">
                  <a:pos x="T4" y="T5"/>
                </a:cxn>
                <a:cxn ang="0">
                  <a:pos x="T6" y="T7"/>
                </a:cxn>
                <a:cxn ang="0">
                  <a:pos x="T8" y="T9"/>
                </a:cxn>
                <a:cxn ang="0">
                  <a:pos x="T10" y="T11"/>
                </a:cxn>
                <a:cxn ang="0">
                  <a:pos x="T12" y="T13"/>
                </a:cxn>
              </a:cxnLst>
              <a:rect l="0" t="0" r="r" b="b"/>
              <a:pathLst>
                <a:path w="145" h="282">
                  <a:moveTo>
                    <a:pt x="72" y="282"/>
                  </a:moveTo>
                  <a:cubicBezTo>
                    <a:pt x="32" y="282"/>
                    <a:pt x="0" y="249"/>
                    <a:pt x="0" y="209"/>
                  </a:cubicBezTo>
                  <a:lnTo>
                    <a:pt x="0" y="72"/>
                  </a:lnTo>
                  <a:cubicBezTo>
                    <a:pt x="0" y="32"/>
                    <a:pt x="32" y="0"/>
                    <a:pt x="72" y="0"/>
                  </a:cubicBezTo>
                  <a:cubicBezTo>
                    <a:pt x="112" y="0"/>
                    <a:pt x="145" y="32"/>
                    <a:pt x="145" y="72"/>
                  </a:cubicBezTo>
                  <a:lnTo>
                    <a:pt x="145" y="209"/>
                  </a:lnTo>
                  <a:cubicBezTo>
                    <a:pt x="145" y="249"/>
                    <a:pt x="112" y="282"/>
                    <a:pt x="72" y="282"/>
                  </a:cubicBezTo>
                  <a:close/>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95" name="Freeform 408">
              <a:extLst>
                <a:ext uri="{FF2B5EF4-FFF2-40B4-BE49-F238E27FC236}">
                  <a16:creationId xmlns:a16="http://schemas.microsoft.com/office/drawing/2014/main" id="{40AEE22F-882E-4404-AB39-474F9604190F}"/>
                </a:ext>
              </a:extLst>
            </p:cNvPr>
            <p:cNvSpPr>
              <a:spLocks/>
            </p:cNvSpPr>
            <p:nvPr/>
          </p:nvSpPr>
          <p:spPr bwMode="auto">
            <a:xfrm>
              <a:off x="3983038" y="2203450"/>
              <a:ext cx="17463" cy="36513"/>
            </a:xfrm>
            <a:custGeom>
              <a:avLst/>
              <a:gdLst>
                <a:gd name="T0" fmla="*/ 73 w 145"/>
                <a:gd name="T1" fmla="*/ 282 h 282"/>
                <a:gd name="T2" fmla="*/ 0 w 145"/>
                <a:gd name="T3" fmla="*/ 210 h 282"/>
                <a:gd name="T4" fmla="*/ 0 w 145"/>
                <a:gd name="T5" fmla="*/ 73 h 282"/>
                <a:gd name="T6" fmla="*/ 73 w 145"/>
                <a:gd name="T7" fmla="*/ 0 h 282"/>
                <a:gd name="T8" fmla="*/ 145 w 145"/>
                <a:gd name="T9" fmla="*/ 73 h 282"/>
                <a:gd name="T10" fmla="*/ 145 w 145"/>
                <a:gd name="T11" fmla="*/ 210 h 282"/>
                <a:gd name="T12" fmla="*/ 73 w 145"/>
                <a:gd name="T13" fmla="*/ 282 h 282"/>
              </a:gdLst>
              <a:ahLst/>
              <a:cxnLst>
                <a:cxn ang="0">
                  <a:pos x="T0" y="T1"/>
                </a:cxn>
                <a:cxn ang="0">
                  <a:pos x="T2" y="T3"/>
                </a:cxn>
                <a:cxn ang="0">
                  <a:pos x="T4" y="T5"/>
                </a:cxn>
                <a:cxn ang="0">
                  <a:pos x="T6" y="T7"/>
                </a:cxn>
                <a:cxn ang="0">
                  <a:pos x="T8" y="T9"/>
                </a:cxn>
                <a:cxn ang="0">
                  <a:pos x="T10" y="T11"/>
                </a:cxn>
                <a:cxn ang="0">
                  <a:pos x="T12" y="T13"/>
                </a:cxn>
              </a:cxnLst>
              <a:rect l="0" t="0" r="r" b="b"/>
              <a:pathLst>
                <a:path w="145" h="282">
                  <a:moveTo>
                    <a:pt x="73" y="282"/>
                  </a:moveTo>
                  <a:cubicBezTo>
                    <a:pt x="33" y="282"/>
                    <a:pt x="0" y="250"/>
                    <a:pt x="0" y="210"/>
                  </a:cubicBezTo>
                  <a:lnTo>
                    <a:pt x="0" y="73"/>
                  </a:lnTo>
                  <a:cubicBezTo>
                    <a:pt x="0" y="33"/>
                    <a:pt x="33" y="0"/>
                    <a:pt x="73" y="0"/>
                  </a:cubicBezTo>
                  <a:cubicBezTo>
                    <a:pt x="113" y="0"/>
                    <a:pt x="145" y="33"/>
                    <a:pt x="145" y="73"/>
                  </a:cubicBezTo>
                  <a:lnTo>
                    <a:pt x="145" y="210"/>
                  </a:lnTo>
                  <a:cubicBezTo>
                    <a:pt x="145" y="250"/>
                    <a:pt x="113" y="282"/>
                    <a:pt x="73" y="282"/>
                  </a:cubicBezTo>
                  <a:close/>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96" name="Freeform 409">
              <a:extLst>
                <a:ext uri="{FF2B5EF4-FFF2-40B4-BE49-F238E27FC236}">
                  <a16:creationId xmlns:a16="http://schemas.microsoft.com/office/drawing/2014/main" id="{B7EDB617-4DDA-4787-8D30-FD3494CF3604}"/>
                </a:ext>
              </a:extLst>
            </p:cNvPr>
            <p:cNvSpPr>
              <a:spLocks/>
            </p:cNvSpPr>
            <p:nvPr/>
          </p:nvSpPr>
          <p:spPr bwMode="auto">
            <a:xfrm>
              <a:off x="4037013" y="2203450"/>
              <a:ext cx="19050" cy="36513"/>
            </a:xfrm>
            <a:custGeom>
              <a:avLst/>
              <a:gdLst>
                <a:gd name="T0" fmla="*/ 72 w 145"/>
                <a:gd name="T1" fmla="*/ 282 h 282"/>
                <a:gd name="T2" fmla="*/ 0 w 145"/>
                <a:gd name="T3" fmla="*/ 210 h 282"/>
                <a:gd name="T4" fmla="*/ 0 w 145"/>
                <a:gd name="T5" fmla="*/ 73 h 282"/>
                <a:gd name="T6" fmla="*/ 72 w 145"/>
                <a:gd name="T7" fmla="*/ 0 h 282"/>
                <a:gd name="T8" fmla="*/ 145 w 145"/>
                <a:gd name="T9" fmla="*/ 73 h 282"/>
                <a:gd name="T10" fmla="*/ 145 w 145"/>
                <a:gd name="T11" fmla="*/ 210 h 282"/>
                <a:gd name="T12" fmla="*/ 72 w 145"/>
                <a:gd name="T13" fmla="*/ 282 h 282"/>
              </a:gdLst>
              <a:ahLst/>
              <a:cxnLst>
                <a:cxn ang="0">
                  <a:pos x="T0" y="T1"/>
                </a:cxn>
                <a:cxn ang="0">
                  <a:pos x="T2" y="T3"/>
                </a:cxn>
                <a:cxn ang="0">
                  <a:pos x="T4" y="T5"/>
                </a:cxn>
                <a:cxn ang="0">
                  <a:pos x="T6" y="T7"/>
                </a:cxn>
                <a:cxn ang="0">
                  <a:pos x="T8" y="T9"/>
                </a:cxn>
                <a:cxn ang="0">
                  <a:pos x="T10" y="T11"/>
                </a:cxn>
                <a:cxn ang="0">
                  <a:pos x="T12" y="T13"/>
                </a:cxn>
              </a:cxnLst>
              <a:rect l="0" t="0" r="r" b="b"/>
              <a:pathLst>
                <a:path w="145" h="282">
                  <a:moveTo>
                    <a:pt x="72" y="282"/>
                  </a:moveTo>
                  <a:cubicBezTo>
                    <a:pt x="32" y="282"/>
                    <a:pt x="0" y="250"/>
                    <a:pt x="0" y="210"/>
                  </a:cubicBezTo>
                  <a:lnTo>
                    <a:pt x="0" y="73"/>
                  </a:lnTo>
                  <a:cubicBezTo>
                    <a:pt x="0" y="33"/>
                    <a:pt x="32" y="0"/>
                    <a:pt x="72" y="0"/>
                  </a:cubicBezTo>
                  <a:cubicBezTo>
                    <a:pt x="112" y="0"/>
                    <a:pt x="145" y="33"/>
                    <a:pt x="145" y="73"/>
                  </a:cubicBezTo>
                  <a:lnTo>
                    <a:pt x="145" y="210"/>
                  </a:lnTo>
                  <a:cubicBezTo>
                    <a:pt x="145" y="250"/>
                    <a:pt x="112" y="282"/>
                    <a:pt x="72" y="282"/>
                  </a:cubicBezTo>
                  <a:close/>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97" name="Freeform 410">
              <a:extLst>
                <a:ext uri="{FF2B5EF4-FFF2-40B4-BE49-F238E27FC236}">
                  <a16:creationId xmlns:a16="http://schemas.microsoft.com/office/drawing/2014/main" id="{BF8BC937-83CB-45AE-8881-20BDA1C4621E}"/>
                </a:ext>
              </a:extLst>
            </p:cNvPr>
            <p:cNvSpPr>
              <a:spLocks/>
            </p:cNvSpPr>
            <p:nvPr/>
          </p:nvSpPr>
          <p:spPr bwMode="auto">
            <a:xfrm>
              <a:off x="4089400" y="2149475"/>
              <a:ext cx="19050" cy="36513"/>
            </a:xfrm>
            <a:custGeom>
              <a:avLst/>
              <a:gdLst>
                <a:gd name="T0" fmla="*/ 72 w 144"/>
                <a:gd name="T1" fmla="*/ 282 h 282"/>
                <a:gd name="T2" fmla="*/ 0 w 144"/>
                <a:gd name="T3" fmla="*/ 209 h 282"/>
                <a:gd name="T4" fmla="*/ 0 w 144"/>
                <a:gd name="T5" fmla="*/ 72 h 282"/>
                <a:gd name="T6" fmla="*/ 72 w 144"/>
                <a:gd name="T7" fmla="*/ 0 h 282"/>
                <a:gd name="T8" fmla="*/ 144 w 144"/>
                <a:gd name="T9" fmla="*/ 72 h 282"/>
                <a:gd name="T10" fmla="*/ 144 w 144"/>
                <a:gd name="T11" fmla="*/ 209 h 282"/>
                <a:gd name="T12" fmla="*/ 72 w 144"/>
                <a:gd name="T13" fmla="*/ 282 h 282"/>
              </a:gdLst>
              <a:ahLst/>
              <a:cxnLst>
                <a:cxn ang="0">
                  <a:pos x="T0" y="T1"/>
                </a:cxn>
                <a:cxn ang="0">
                  <a:pos x="T2" y="T3"/>
                </a:cxn>
                <a:cxn ang="0">
                  <a:pos x="T4" y="T5"/>
                </a:cxn>
                <a:cxn ang="0">
                  <a:pos x="T6" y="T7"/>
                </a:cxn>
                <a:cxn ang="0">
                  <a:pos x="T8" y="T9"/>
                </a:cxn>
                <a:cxn ang="0">
                  <a:pos x="T10" y="T11"/>
                </a:cxn>
                <a:cxn ang="0">
                  <a:pos x="T12" y="T13"/>
                </a:cxn>
              </a:cxnLst>
              <a:rect l="0" t="0" r="r" b="b"/>
              <a:pathLst>
                <a:path w="144" h="282">
                  <a:moveTo>
                    <a:pt x="72" y="282"/>
                  </a:moveTo>
                  <a:cubicBezTo>
                    <a:pt x="32" y="282"/>
                    <a:pt x="0" y="249"/>
                    <a:pt x="0" y="209"/>
                  </a:cubicBezTo>
                  <a:lnTo>
                    <a:pt x="0" y="72"/>
                  </a:lnTo>
                  <a:cubicBezTo>
                    <a:pt x="0" y="32"/>
                    <a:pt x="32" y="0"/>
                    <a:pt x="72" y="0"/>
                  </a:cubicBezTo>
                  <a:cubicBezTo>
                    <a:pt x="112" y="0"/>
                    <a:pt x="144" y="32"/>
                    <a:pt x="144" y="72"/>
                  </a:cubicBezTo>
                  <a:lnTo>
                    <a:pt x="144" y="209"/>
                  </a:lnTo>
                  <a:cubicBezTo>
                    <a:pt x="144" y="249"/>
                    <a:pt x="112" y="282"/>
                    <a:pt x="72" y="282"/>
                  </a:cubicBezTo>
                  <a:close/>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98" name="Freeform 411">
              <a:extLst>
                <a:ext uri="{FF2B5EF4-FFF2-40B4-BE49-F238E27FC236}">
                  <a16:creationId xmlns:a16="http://schemas.microsoft.com/office/drawing/2014/main" id="{CD5A24CB-3E06-4582-A7DC-4C039C21BE13}"/>
                </a:ext>
              </a:extLst>
            </p:cNvPr>
            <p:cNvSpPr>
              <a:spLocks/>
            </p:cNvSpPr>
            <p:nvPr/>
          </p:nvSpPr>
          <p:spPr bwMode="auto">
            <a:xfrm>
              <a:off x="4089400" y="2203450"/>
              <a:ext cx="19050" cy="36513"/>
            </a:xfrm>
            <a:custGeom>
              <a:avLst/>
              <a:gdLst>
                <a:gd name="T0" fmla="*/ 72 w 144"/>
                <a:gd name="T1" fmla="*/ 282 h 282"/>
                <a:gd name="T2" fmla="*/ 0 w 144"/>
                <a:gd name="T3" fmla="*/ 210 h 282"/>
                <a:gd name="T4" fmla="*/ 0 w 144"/>
                <a:gd name="T5" fmla="*/ 73 h 282"/>
                <a:gd name="T6" fmla="*/ 72 w 144"/>
                <a:gd name="T7" fmla="*/ 0 h 282"/>
                <a:gd name="T8" fmla="*/ 144 w 144"/>
                <a:gd name="T9" fmla="*/ 73 h 282"/>
                <a:gd name="T10" fmla="*/ 144 w 144"/>
                <a:gd name="T11" fmla="*/ 210 h 282"/>
                <a:gd name="T12" fmla="*/ 72 w 144"/>
                <a:gd name="T13" fmla="*/ 282 h 282"/>
              </a:gdLst>
              <a:ahLst/>
              <a:cxnLst>
                <a:cxn ang="0">
                  <a:pos x="T0" y="T1"/>
                </a:cxn>
                <a:cxn ang="0">
                  <a:pos x="T2" y="T3"/>
                </a:cxn>
                <a:cxn ang="0">
                  <a:pos x="T4" y="T5"/>
                </a:cxn>
                <a:cxn ang="0">
                  <a:pos x="T6" y="T7"/>
                </a:cxn>
                <a:cxn ang="0">
                  <a:pos x="T8" y="T9"/>
                </a:cxn>
                <a:cxn ang="0">
                  <a:pos x="T10" y="T11"/>
                </a:cxn>
                <a:cxn ang="0">
                  <a:pos x="T12" y="T13"/>
                </a:cxn>
              </a:cxnLst>
              <a:rect l="0" t="0" r="r" b="b"/>
              <a:pathLst>
                <a:path w="144" h="282">
                  <a:moveTo>
                    <a:pt x="72" y="282"/>
                  </a:moveTo>
                  <a:cubicBezTo>
                    <a:pt x="32" y="282"/>
                    <a:pt x="0" y="250"/>
                    <a:pt x="0" y="210"/>
                  </a:cubicBezTo>
                  <a:lnTo>
                    <a:pt x="0" y="73"/>
                  </a:lnTo>
                  <a:cubicBezTo>
                    <a:pt x="0" y="33"/>
                    <a:pt x="32" y="0"/>
                    <a:pt x="72" y="0"/>
                  </a:cubicBezTo>
                  <a:cubicBezTo>
                    <a:pt x="112" y="0"/>
                    <a:pt x="144" y="33"/>
                    <a:pt x="144" y="73"/>
                  </a:cubicBezTo>
                  <a:lnTo>
                    <a:pt x="144" y="210"/>
                  </a:lnTo>
                  <a:cubicBezTo>
                    <a:pt x="144" y="250"/>
                    <a:pt x="112" y="282"/>
                    <a:pt x="72" y="282"/>
                  </a:cubicBezTo>
                  <a:close/>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99" name="Freeform 412">
              <a:extLst>
                <a:ext uri="{FF2B5EF4-FFF2-40B4-BE49-F238E27FC236}">
                  <a16:creationId xmlns:a16="http://schemas.microsoft.com/office/drawing/2014/main" id="{4DAFD264-E5D2-4FD6-99AC-28612CB3FC60}"/>
                </a:ext>
              </a:extLst>
            </p:cNvPr>
            <p:cNvSpPr>
              <a:spLocks/>
            </p:cNvSpPr>
            <p:nvPr/>
          </p:nvSpPr>
          <p:spPr bwMode="auto">
            <a:xfrm>
              <a:off x="3825875" y="2159000"/>
              <a:ext cx="123825" cy="190500"/>
            </a:xfrm>
            <a:custGeom>
              <a:avLst/>
              <a:gdLst>
                <a:gd name="T0" fmla="*/ 72 w 969"/>
                <a:gd name="T1" fmla="*/ 1488 h 1488"/>
                <a:gd name="T2" fmla="*/ 0 w 969"/>
                <a:gd name="T3" fmla="*/ 1416 h 1488"/>
                <a:gd name="T4" fmla="*/ 0 w 969"/>
                <a:gd name="T5" fmla="*/ 72 h 1488"/>
                <a:gd name="T6" fmla="*/ 72 w 969"/>
                <a:gd name="T7" fmla="*/ 0 h 1488"/>
                <a:gd name="T8" fmla="*/ 897 w 969"/>
                <a:gd name="T9" fmla="*/ 0 h 1488"/>
                <a:gd name="T10" fmla="*/ 969 w 969"/>
                <a:gd name="T11" fmla="*/ 72 h 1488"/>
                <a:gd name="T12" fmla="*/ 897 w 969"/>
                <a:gd name="T13" fmla="*/ 145 h 1488"/>
                <a:gd name="T14" fmla="*/ 145 w 969"/>
                <a:gd name="T15" fmla="*/ 145 h 1488"/>
                <a:gd name="T16" fmla="*/ 145 w 969"/>
                <a:gd name="T17" fmla="*/ 1416 h 1488"/>
                <a:gd name="T18" fmla="*/ 72 w 969"/>
                <a:gd name="T19" fmla="*/ 1488 h 1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9" h="1488">
                  <a:moveTo>
                    <a:pt x="72" y="1488"/>
                  </a:moveTo>
                  <a:cubicBezTo>
                    <a:pt x="32" y="1488"/>
                    <a:pt x="0" y="1456"/>
                    <a:pt x="0" y="1416"/>
                  </a:cubicBezTo>
                  <a:lnTo>
                    <a:pt x="0" y="72"/>
                  </a:lnTo>
                  <a:cubicBezTo>
                    <a:pt x="0" y="32"/>
                    <a:pt x="32" y="0"/>
                    <a:pt x="72" y="0"/>
                  </a:cubicBezTo>
                  <a:lnTo>
                    <a:pt x="897" y="0"/>
                  </a:lnTo>
                  <a:cubicBezTo>
                    <a:pt x="937" y="0"/>
                    <a:pt x="969" y="32"/>
                    <a:pt x="969" y="72"/>
                  </a:cubicBezTo>
                  <a:cubicBezTo>
                    <a:pt x="969" y="112"/>
                    <a:pt x="937" y="145"/>
                    <a:pt x="897" y="145"/>
                  </a:cubicBezTo>
                  <a:lnTo>
                    <a:pt x="145" y="145"/>
                  </a:lnTo>
                  <a:lnTo>
                    <a:pt x="145" y="1416"/>
                  </a:lnTo>
                  <a:cubicBezTo>
                    <a:pt x="145" y="1456"/>
                    <a:pt x="112" y="1488"/>
                    <a:pt x="72" y="1488"/>
                  </a:cubicBezTo>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100" name="Rectangle 413">
              <a:extLst>
                <a:ext uri="{FF2B5EF4-FFF2-40B4-BE49-F238E27FC236}">
                  <a16:creationId xmlns:a16="http://schemas.microsoft.com/office/drawing/2014/main" id="{81499F0E-C9EF-478A-BCD3-5FB0C2AB781F}"/>
                </a:ext>
              </a:extLst>
            </p:cNvPr>
            <p:cNvSpPr>
              <a:spLocks noChangeArrowheads="1"/>
            </p:cNvSpPr>
            <p:nvPr/>
          </p:nvSpPr>
          <p:spPr bwMode="auto">
            <a:xfrm>
              <a:off x="3905250" y="2330450"/>
              <a:ext cx="279400" cy="19050"/>
            </a:xfrm>
            <a:prstGeom prst="rect">
              <a:avLst/>
            </a:prstGeom>
            <a:grpFill/>
            <a:ln w="9525">
              <a:solidFill>
                <a:srgbClr val="2C5B7C"/>
              </a:solidFill>
              <a:miter lim="800000"/>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101" name="Freeform 414">
              <a:extLst>
                <a:ext uri="{FF2B5EF4-FFF2-40B4-BE49-F238E27FC236}">
                  <a16:creationId xmlns:a16="http://schemas.microsoft.com/office/drawing/2014/main" id="{4CFD8B9D-FF8F-4257-BE36-07BFE1CCE80B}"/>
                </a:ext>
              </a:extLst>
            </p:cNvPr>
            <p:cNvSpPr>
              <a:spLocks/>
            </p:cNvSpPr>
            <p:nvPr/>
          </p:nvSpPr>
          <p:spPr bwMode="auto">
            <a:xfrm>
              <a:off x="4152900" y="2159000"/>
              <a:ext cx="112713" cy="190500"/>
            </a:xfrm>
            <a:custGeom>
              <a:avLst/>
              <a:gdLst>
                <a:gd name="T0" fmla="*/ 815 w 888"/>
                <a:gd name="T1" fmla="*/ 1488 h 1488"/>
                <a:gd name="T2" fmla="*/ 743 w 888"/>
                <a:gd name="T3" fmla="*/ 1416 h 1488"/>
                <a:gd name="T4" fmla="*/ 743 w 888"/>
                <a:gd name="T5" fmla="*/ 145 h 1488"/>
                <a:gd name="T6" fmla="*/ 73 w 888"/>
                <a:gd name="T7" fmla="*/ 145 h 1488"/>
                <a:gd name="T8" fmla="*/ 0 w 888"/>
                <a:gd name="T9" fmla="*/ 72 h 1488"/>
                <a:gd name="T10" fmla="*/ 73 w 888"/>
                <a:gd name="T11" fmla="*/ 0 h 1488"/>
                <a:gd name="T12" fmla="*/ 815 w 888"/>
                <a:gd name="T13" fmla="*/ 0 h 1488"/>
                <a:gd name="T14" fmla="*/ 888 w 888"/>
                <a:gd name="T15" fmla="*/ 72 h 1488"/>
                <a:gd name="T16" fmla="*/ 888 w 888"/>
                <a:gd name="T17" fmla="*/ 1416 h 1488"/>
                <a:gd name="T18" fmla="*/ 815 w 888"/>
                <a:gd name="T19" fmla="*/ 1488 h 1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8" h="1488">
                  <a:moveTo>
                    <a:pt x="815" y="1488"/>
                  </a:moveTo>
                  <a:cubicBezTo>
                    <a:pt x="775" y="1488"/>
                    <a:pt x="743" y="1456"/>
                    <a:pt x="743" y="1416"/>
                  </a:cubicBezTo>
                  <a:lnTo>
                    <a:pt x="743" y="145"/>
                  </a:lnTo>
                  <a:lnTo>
                    <a:pt x="73" y="145"/>
                  </a:lnTo>
                  <a:cubicBezTo>
                    <a:pt x="33" y="145"/>
                    <a:pt x="0" y="112"/>
                    <a:pt x="0" y="72"/>
                  </a:cubicBezTo>
                  <a:cubicBezTo>
                    <a:pt x="0" y="32"/>
                    <a:pt x="33" y="0"/>
                    <a:pt x="73" y="0"/>
                  </a:cubicBezTo>
                  <a:lnTo>
                    <a:pt x="815" y="0"/>
                  </a:lnTo>
                  <a:cubicBezTo>
                    <a:pt x="855" y="0"/>
                    <a:pt x="888" y="32"/>
                    <a:pt x="888" y="72"/>
                  </a:cubicBezTo>
                  <a:lnTo>
                    <a:pt x="888" y="1416"/>
                  </a:lnTo>
                  <a:cubicBezTo>
                    <a:pt x="888" y="1456"/>
                    <a:pt x="855" y="1488"/>
                    <a:pt x="815" y="1488"/>
                  </a:cubicBezTo>
                  <a:close/>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102" name="Freeform 415">
              <a:extLst>
                <a:ext uri="{FF2B5EF4-FFF2-40B4-BE49-F238E27FC236}">
                  <a16:creationId xmlns:a16="http://schemas.microsoft.com/office/drawing/2014/main" id="{2B185B3E-D6F8-4A80-87A2-F858B1CE2B12}"/>
                </a:ext>
              </a:extLst>
            </p:cNvPr>
            <p:cNvSpPr>
              <a:spLocks/>
            </p:cNvSpPr>
            <p:nvPr/>
          </p:nvSpPr>
          <p:spPr bwMode="auto">
            <a:xfrm>
              <a:off x="4195763" y="2198688"/>
              <a:ext cx="17463" cy="36513"/>
            </a:xfrm>
            <a:custGeom>
              <a:avLst/>
              <a:gdLst>
                <a:gd name="T0" fmla="*/ 72 w 145"/>
                <a:gd name="T1" fmla="*/ 282 h 282"/>
                <a:gd name="T2" fmla="*/ 0 w 145"/>
                <a:gd name="T3" fmla="*/ 210 h 282"/>
                <a:gd name="T4" fmla="*/ 0 w 145"/>
                <a:gd name="T5" fmla="*/ 72 h 282"/>
                <a:gd name="T6" fmla="*/ 72 w 145"/>
                <a:gd name="T7" fmla="*/ 0 h 282"/>
                <a:gd name="T8" fmla="*/ 145 w 145"/>
                <a:gd name="T9" fmla="*/ 72 h 282"/>
                <a:gd name="T10" fmla="*/ 145 w 145"/>
                <a:gd name="T11" fmla="*/ 210 h 282"/>
                <a:gd name="T12" fmla="*/ 72 w 145"/>
                <a:gd name="T13" fmla="*/ 282 h 282"/>
              </a:gdLst>
              <a:ahLst/>
              <a:cxnLst>
                <a:cxn ang="0">
                  <a:pos x="T0" y="T1"/>
                </a:cxn>
                <a:cxn ang="0">
                  <a:pos x="T2" y="T3"/>
                </a:cxn>
                <a:cxn ang="0">
                  <a:pos x="T4" y="T5"/>
                </a:cxn>
                <a:cxn ang="0">
                  <a:pos x="T6" y="T7"/>
                </a:cxn>
                <a:cxn ang="0">
                  <a:pos x="T8" y="T9"/>
                </a:cxn>
                <a:cxn ang="0">
                  <a:pos x="T10" y="T11"/>
                </a:cxn>
                <a:cxn ang="0">
                  <a:pos x="T12" y="T13"/>
                </a:cxn>
              </a:cxnLst>
              <a:rect l="0" t="0" r="r" b="b"/>
              <a:pathLst>
                <a:path w="145" h="282">
                  <a:moveTo>
                    <a:pt x="72" y="282"/>
                  </a:moveTo>
                  <a:cubicBezTo>
                    <a:pt x="32" y="282"/>
                    <a:pt x="0" y="250"/>
                    <a:pt x="0" y="210"/>
                  </a:cubicBezTo>
                  <a:lnTo>
                    <a:pt x="0" y="72"/>
                  </a:lnTo>
                  <a:cubicBezTo>
                    <a:pt x="0" y="32"/>
                    <a:pt x="32" y="0"/>
                    <a:pt x="72" y="0"/>
                  </a:cubicBezTo>
                  <a:cubicBezTo>
                    <a:pt x="112" y="0"/>
                    <a:pt x="145" y="32"/>
                    <a:pt x="145" y="72"/>
                  </a:cubicBezTo>
                  <a:lnTo>
                    <a:pt x="145" y="210"/>
                  </a:lnTo>
                  <a:cubicBezTo>
                    <a:pt x="145" y="250"/>
                    <a:pt x="112" y="282"/>
                    <a:pt x="72" y="282"/>
                  </a:cubicBezTo>
                  <a:close/>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103" name="Freeform 416">
              <a:extLst>
                <a:ext uri="{FF2B5EF4-FFF2-40B4-BE49-F238E27FC236}">
                  <a16:creationId xmlns:a16="http://schemas.microsoft.com/office/drawing/2014/main" id="{F1BFAF30-DC05-4FDA-8744-788A0A1AF0E3}"/>
                </a:ext>
              </a:extLst>
            </p:cNvPr>
            <p:cNvSpPr>
              <a:spLocks/>
            </p:cNvSpPr>
            <p:nvPr/>
          </p:nvSpPr>
          <p:spPr bwMode="auto">
            <a:xfrm>
              <a:off x="4195763" y="2251075"/>
              <a:ext cx="17463" cy="38100"/>
            </a:xfrm>
            <a:custGeom>
              <a:avLst/>
              <a:gdLst>
                <a:gd name="T0" fmla="*/ 72 w 145"/>
                <a:gd name="T1" fmla="*/ 298 h 298"/>
                <a:gd name="T2" fmla="*/ 0 w 145"/>
                <a:gd name="T3" fmla="*/ 226 h 298"/>
                <a:gd name="T4" fmla="*/ 0 w 145"/>
                <a:gd name="T5" fmla="*/ 73 h 298"/>
                <a:gd name="T6" fmla="*/ 72 w 145"/>
                <a:gd name="T7" fmla="*/ 0 h 298"/>
                <a:gd name="T8" fmla="*/ 145 w 145"/>
                <a:gd name="T9" fmla="*/ 73 h 298"/>
                <a:gd name="T10" fmla="*/ 145 w 145"/>
                <a:gd name="T11" fmla="*/ 226 h 298"/>
                <a:gd name="T12" fmla="*/ 72 w 145"/>
                <a:gd name="T13" fmla="*/ 298 h 298"/>
              </a:gdLst>
              <a:ahLst/>
              <a:cxnLst>
                <a:cxn ang="0">
                  <a:pos x="T0" y="T1"/>
                </a:cxn>
                <a:cxn ang="0">
                  <a:pos x="T2" y="T3"/>
                </a:cxn>
                <a:cxn ang="0">
                  <a:pos x="T4" y="T5"/>
                </a:cxn>
                <a:cxn ang="0">
                  <a:pos x="T6" y="T7"/>
                </a:cxn>
                <a:cxn ang="0">
                  <a:pos x="T8" y="T9"/>
                </a:cxn>
                <a:cxn ang="0">
                  <a:pos x="T10" y="T11"/>
                </a:cxn>
                <a:cxn ang="0">
                  <a:pos x="T12" y="T13"/>
                </a:cxn>
              </a:cxnLst>
              <a:rect l="0" t="0" r="r" b="b"/>
              <a:pathLst>
                <a:path w="145" h="298">
                  <a:moveTo>
                    <a:pt x="72" y="298"/>
                  </a:moveTo>
                  <a:cubicBezTo>
                    <a:pt x="32" y="298"/>
                    <a:pt x="0" y="266"/>
                    <a:pt x="0" y="226"/>
                  </a:cubicBezTo>
                  <a:lnTo>
                    <a:pt x="0" y="73"/>
                  </a:lnTo>
                  <a:cubicBezTo>
                    <a:pt x="0" y="33"/>
                    <a:pt x="32" y="0"/>
                    <a:pt x="72" y="0"/>
                  </a:cubicBezTo>
                  <a:cubicBezTo>
                    <a:pt x="112" y="0"/>
                    <a:pt x="145" y="33"/>
                    <a:pt x="145" y="73"/>
                  </a:cubicBezTo>
                  <a:lnTo>
                    <a:pt x="145" y="226"/>
                  </a:lnTo>
                  <a:cubicBezTo>
                    <a:pt x="145" y="266"/>
                    <a:pt x="112" y="298"/>
                    <a:pt x="72" y="298"/>
                  </a:cubicBezTo>
                  <a:close/>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104" name="Freeform 417">
              <a:extLst>
                <a:ext uri="{FF2B5EF4-FFF2-40B4-BE49-F238E27FC236}">
                  <a16:creationId xmlns:a16="http://schemas.microsoft.com/office/drawing/2014/main" id="{218368CD-9C9B-4950-90A6-ECDCB40A8CCA}"/>
                </a:ext>
              </a:extLst>
            </p:cNvPr>
            <p:cNvSpPr>
              <a:spLocks/>
            </p:cNvSpPr>
            <p:nvPr/>
          </p:nvSpPr>
          <p:spPr bwMode="auto">
            <a:xfrm>
              <a:off x="3883025" y="2200275"/>
              <a:ext cx="17463" cy="36513"/>
            </a:xfrm>
            <a:custGeom>
              <a:avLst/>
              <a:gdLst>
                <a:gd name="T0" fmla="*/ 72 w 144"/>
                <a:gd name="T1" fmla="*/ 282 h 282"/>
                <a:gd name="T2" fmla="*/ 0 w 144"/>
                <a:gd name="T3" fmla="*/ 209 h 282"/>
                <a:gd name="T4" fmla="*/ 0 w 144"/>
                <a:gd name="T5" fmla="*/ 72 h 282"/>
                <a:gd name="T6" fmla="*/ 72 w 144"/>
                <a:gd name="T7" fmla="*/ 0 h 282"/>
                <a:gd name="T8" fmla="*/ 144 w 144"/>
                <a:gd name="T9" fmla="*/ 72 h 282"/>
                <a:gd name="T10" fmla="*/ 144 w 144"/>
                <a:gd name="T11" fmla="*/ 209 h 282"/>
                <a:gd name="T12" fmla="*/ 72 w 144"/>
                <a:gd name="T13" fmla="*/ 282 h 282"/>
              </a:gdLst>
              <a:ahLst/>
              <a:cxnLst>
                <a:cxn ang="0">
                  <a:pos x="T0" y="T1"/>
                </a:cxn>
                <a:cxn ang="0">
                  <a:pos x="T2" y="T3"/>
                </a:cxn>
                <a:cxn ang="0">
                  <a:pos x="T4" y="T5"/>
                </a:cxn>
                <a:cxn ang="0">
                  <a:pos x="T6" y="T7"/>
                </a:cxn>
                <a:cxn ang="0">
                  <a:pos x="T8" y="T9"/>
                </a:cxn>
                <a:cxn ang="0">
                  <a:pos x="T10" y="T11"/>
                </a:cxn>
                <a:cxn ang="0">
                  <a:pos x="T12" y="T13"/>
                </a:cxn>
              </a:cxnLst>
              <a:rect l="0" t="0" r="r" b="b"/>
              <a:pathLst>
                <a:path w="144" h="282">
                  <a:moveTo>
                    <a:pt x="72" y="282"/>
                  </a:moveTo>
                  <a:cubicBezTo>
                    <a:pt x="32" y="282"/>
                    <a:pt x="0" y="249"/>
                    <a:pt x="0" y="209"/>
                  </a:cubicBezTo>
                  <a:lnTo>
                    <a:pt x="0" y="72"/>
                  </a:lnTo>
                  <a:cubicBezTo>
                    <a:pt x="0" y="32"/>
                    <a:pt x="32" y="0"/>
                    <a:pt x="72" y="0"/>
                  </a:cubicBezTo>
                  <a:cubicBezTo>
                    <a:pt x="112" y="0"/>
                    <a:pt x="144" y="32"/>
                    <a:pt x="144" y="72"/>
                  </a:cubicBezTo>
                  <a:lnTo>
                    <a:pt x="144" y="209"/>
                  </a:lnTo>
                  <a:cubicBezTo>
                    <a:pt x="144" y="249"/>
                    <a:pt x="112" y="282"/>
                    <a:pt x="72" y="282"/>
                  </a:cubicBezTo>
                  <a:close/>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105" name="Freeform 418">
              <a:extLst>
                <a:ext uri="{FF2B5EF4-FFF2-40B4-BE49-F238E27FC236}">
                  <a16:creationId xmlns:a16="http://schemas.microsoft.com/office/drawing/2014/main" id="{846E3D97-DE5B-4832-9A40-9ED5F1FD69B9}"/>
                </a:ext>
              </a:extLst>
            </p:cNvPr>
            <p:cNvSpPr>
              <a:spLocks/>
            </p:cNvSpPr>
            <p:nvPr/>
          </p:nvSpPr>
          <p:spPr bwMode="auto">
            <a:xfrm>
              <a:off x="3883025" y="2252663"/>
              <a:ext cx="17463" cy="38100"/>
            </a:xfrm>
            <a:custGeom>
              <a:avLst/>
              <a:gdLst>
                <a:gd name="T0" fmla="*/ 72 w 144"/>
                <a:gd name="T1" fmla="*/ 297 h 297"/>
                <a:gd name="T2" fmla="*/ 0 w 144"/>
                <a:gd name="T3" fmla="*/ 225 h 297"/>
                <a:gd name="T4" fmla="*/ 0 w 144"/>
                <a:gd name="T5" fmla="*/ 72 h 297"/>
                <a:gd name="T6" fmla="*/ 72 w 144"/>
                <a:gd name="T7" fmla="*/ 0 h 297"/>
                <a:gd name="T8" fmla="*/ 144 w 144"/>
                <a:gd name="T9" fmla="*/ 72 h 297"/>
                <a:gd name="T10" fmla="*/ 144 w 144"/>
                <a:gd name="T11" fmla="*/ 225 h 297"/>
                <a:gd name="T12" fmla="*/ 72 w 144"/>
                <a:gd name="T13" fmla="*/ 297 h 297"/>
              </a:gdLst>
              <a:ahLst/>
              <a:cxnLst>
                <a:cxn ang="0">
                  <a:pos x="T0" y="T1"/>
                </a:cxn>
                <a:cxn ang="0">
                  <a:pos x="T2" y="T3"/>
                </a:cxn>
                <a:cxn ang="0">
                  <a:pos x="T4" y="T5"/>
                </a:cxn>
                <a:cxn ang="0">
                  <a:pos x="T6" y="T7"/>
                </a:cxn>
                <a:cxn ang="0">
                  <a:pos x="T8" y="T9"/>
                </a:cxn>
                <a:cxn ang="0">
                  <a:pos x="T10" y="T11"/>
                </a:cxn>
                <a:cxn ang="0">
                  <a:pos x="T12" y="T13"/>
                </a:cxn>
              </a:cxnLst>
              <a:rect l="0" t="0" r="r" b="b"/>
              <a:pathLst>
                <a:path w="144" h="297">
                  <a:moveTo>
                    <a:pt x="72" y="297"/>
                  </a:moveTo>
                  <a:cubicBezTo>
                    <a:pt x="32" y="297"/>
                    <a:pt x="0" y="265"/>
                    <a:pt x="0" y="225"/>
                  </a:cubicBezTo>
                  <a:lnTo>
                    <a:pt x="0" y="72"/>
                  </a:lnTo>
                  <a:cubicBezTo>
                    <a:pt x="0" y="32"/>
                    <a:pt x="32" y="0"/>
                    <a:pt x="72" y="0"/>
                  </a:cubicBezTo>
                  <a:cubicBezTo>
                    <a:pt x="112" y="0"/>
                    <a:pt x="144" y="32"/>
                    <a:pt x="144" y="72"/>
                  </a:cubicBezTo>
                  <a:lnTo>
                    <a:pt x="144" y="225"/>
                  </a:lnTo>
                  <a:cubicBezTo>
                    <a:pt x="144" y="265"/>
                    <a:pt x="112" y="297"/>
                    <a:pt x="72" y="297"/>
                  </a:cubicBezTo>
                  <a:close/>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grpSp>
      <p:grpSp>
        <p:nvGrpSpPr>
          <p:cNvPr id="106" name="Database2" descr="{&quot;Key&quot;:&quot;POWER_USER_SHAPE_ICON&quot;,&quot;Value&quot;:&quot;POWER_USER_SHAPE_ICON_STYLE_1&quot;}">
            <a:extLst>
              <a:ext uri="{FF2B5EF4-FFF2-40B4-BE49-F238E27FC236}">
                <a16:creationId xmlns:a16="http://schemas.microsoft.com/office/drawing/2014/main" id="{45F3DFD8-833B-44AB-AE25-CDEB452E76CE}"/>
              </a:ext>
            </a:extLst>
          </p:cNvPr>
          <p:cNvGrpSpPr>
            <a:grpSpLocks noChangeAspect="1"/>
          </p:cNvGrpSpPr>
          <p:nvPr/>
        </p:nvGrpSpPr>
        <p:grpSpPr>
          <a:xfrm>
            <a:off x="19754201" y="8769613"/>
            <a:ext cx="823914" cy="1324419"/>
            <a:chOff x="9086851" y="4592638"/>
            <a:chExt cx="169863" cy="273050"/>
          </a:xfrm>
          <a:solidFill>
            <a:schemeClr val="accent1"/>
          </a:solidFill>
        </p:grpSpPr>
        <p:sp>
          <p:nvSpPr>
            <p:cNvPr id="107" name="Freeform 620">
              <a:extLst>
                <a:ext uri="{FF2B5EF4-FFF2-40B4-BE49-F238E27FC236}">
                  <a16:creationId xmlns:a16="http://schemas.microsoft.com/office/drawing/2014/main" id="{305E97D6-E5B5-4669-A4A6-FBE15FD10907}"/>
                </a:ext>
              </a:extLst>
            </p:cNvPr>
            <p:cNvSpPr>
              <a:spLocks/>
            </p:cNvSpPr>
            <p:nvPr/>
          </p:nvSpPr>
          <p:spPr bwMode="auto">
            <a:xfrm>
              <a:off x="9086851" y="4592638"/>
              <a:ext cx="169863" cy="66675"/>
            </a:xfrm>
            <a:custGeom>
              <a:avLst/>
              <a:gdLst>
                <a:gd name="T0" fmla="*/ 816 w 833"/>
                <a:gd name="T1" fmla="*/ 160 h 321"/>
                <a:gd name="T2" fmla="*/ 800 w 833"/>
                <a:gd name="T3" fmla="*/ 160 h 321"/>
                <a:gd name="T4" fmla="*/ 793 w 833"/>
                <a:gd name="T5" fmla="*/ 180 h 321"/>
                <a:gd name="T6" fmla="*/ 744 w 833"/>
                <a:gd name="T7" fmla="*/ 220 h 321"/>
                <a:gd name="T8" fmla="*/ 600 w 833"/>
                <a:gd name="T9" fmla="*/ 269 h 321"/>
                <a:gd name="T10" fmla="*/ 416 w 833"/>
                <a:gd name="T11" fmla="*/ 287 h 321"/>
                <a:gd name="T12" fmla="*/ 149 w 833"/>
                <a:gd name="T13" fmla="*/ 246 h 321"/>
                <a:gd name="T14" fmla="*/ 62 w 833"/>
                <a:gd name="T15" fmla="*/ 203 h 321"/>
                <a:gd name="T16" fmla="*/ 40 w 833"/>
                <a:gd name="T17" fmla="*/ 180 h 321"/>
                <a:gd name="T18" fmla="*/ 33 w 833"/>
                <a:gd name="T19" fmla="*/ 160 h 321"/>
                <a:gd name="T20" fmla="*/ 40 w 833"/>
                <a:gd name="T21" fmla="*/ 140 h 321"/>
                <a:gd name="T22" fmla="*/ 89 w 833"/>
                <a:gd name="T23" fmla="*/ 100 h 321"/>
                <a:gd name="T24" fmla="*/ 233 w 833"/>
                <a:gd name="T25" fmla="*/ 52 h 321"/>
                <a:gd name="T26" fmla="*/ 416 w 833"/>
                <a:gd name="T27" fmla="*/ 33 h 321"/>
                <a:gd name="T28" fmla="*/ 683 w 833"/>
                <a:gd name="T29" fmla="*/ 74 h 321"/>
                <a:gd name="T30" fmla="*/ 771 w 833"/>
                <a:gd name="T31" fmla="*/ 118 h 321"/>
                <a:gd name="T32" fmla="*/ 793 w 833"/>
                <a:gd name="T33" fmla="*/ 140 h 321"/>
                <a:gd name="T34" fmla="*/ 800 w 833"/>
                <a:gd name="T35" fmla="*/ 160 h 321"/>
                <a:gd name="T36" fmla="*/ 816 w 833"/>
                <a:gd name="T37" fmla="*/ 160 h 321"/>
                <a:gd name="T38" fmla="*/ 833 w 833"/>
                <a:gd name="T39" fmla="*/ 160 h 321"/>
                <a:gd name="T40" fmla="*/ 821 w 833"/>
                <a:gd name="T41" fmla="*/ 122 h 321"/>
                <a:gd name="T42" fmla="*/ 760 w 833"/>
                <a:gd name="T43" fmla="*/ 71 h 321"/>
                <a:gd name="T44" fmla="*/ 607 w 833"/>
                <a:gd name="T45" fmla="*/ 19 h 321"/>
                <a:gd name="T46" fmla="*/ 416 w 833"/>
                <a:gd name="T47" fmla="*/ 0 h 321"/>
                <a:gd name="T48" fmla="*/ 139 w 833"/>
                <a:gd name="T49" fmla="*/ 43 h 321"/>
                <a:gd name="T50" fmla="*/ 42 w 833"/>
                <a:gd name="T51" fmla="*/ 91 h 321"/>
                <a:gd name="T52" fmla="*/ 12 w 833"/>
                <a:gd name="T53" fmla="*/ 122 h 321"/>
                <a:gd name="T54" fmla="*/ 0 w 833"/>
                <a:gd name="T55" fmla="*/ 160 h 321"/>
                <a:gd name="T56" fmla="*/ 12 w 833"/>
                <a:gd name="T57" fmla="*/ 198 h 321"/>
                <a:gd name="T58" fmla="*/ 73 w 833"/>
                <a:gd name="T59" fmla="*/ 249 h 321"/>
                <a:gd name="T60" fmla="*/ 226 w 833"/>
                <a:gd name="T61" fmla="*/ 301 h 321"/>
                <a:gd name="T62" fmla="*/ 416 w 833"/>
                <a:gd name="T63" fmla="*/ 321 h 321"/>
                <a:gd name="T64" fmla="*/ 694 w 833"/>
                <a:gd name="T65" fmla="*/ 278 h 321"/>
                <a:gd name="T66" fmla="*/ 791 w 833"/>
                <a:gd name="T67" fmla="*/ 229 h 321"/>
                <a:gd name="T68" fmla="*/ 821 w 833"/>
                <a:gd name="T69" fmla="*/ 198 h 321"/>
                <a:gd name="T70" fmla="*/ 833 w 833"/>
                <a:gd name="T71" fmla="*/ 160 h 321"/>
                <a:gd name="T72" fmla="*/ 816 w 833"/>
                <a:gd name="T73" fmla="*/ 16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33" h="321">
                  <a:moveTo>
                    <a:pt x="816" y="160"/>
                  </a:moveTo>
                  <a:lnTo>
                    <a:pt x="800" y="160"/>
                  </a:lnTo>
                  <a:cubicBezTo>
                    <a:pt x="800" y="167"/>
                    <a:pt x="798" y="173"/>
                    <a:pt x="793" y="180"/>
                  </a:cubicBezTo>
                  <a:cubicBezTo>
                    <a:pt x="785" y="193"/>
                    <a:pt x="768" y="207"/>
                    <a:pt x="744" y="220"/>
                  </a:cubicBezTo>
                  <a:cubicBezTo>
                    <a:pt x="708" y="240"/>
                    <a:pt x="657" y="257"/>
                    <a:pt x="600" y="269"/>
                  </a:cubicBezTo>
                  <a:cubicBezTo>
                    <a:pt x="543" y="280"/>
                    <a:pt x="479" y="287"/>
                    <a:pt x="416" y="287"/>
                  </a:cubicBezTo>
                  <a:cubicBezTo>
                    <a:pt x="322" y="287"/>
                    <a:pt x="223" y="271"/>
                    <a:pt x="149" y="246"/>
                  </a:cubicBezTo>
                  <a:cubicBezTo>
                    <a:pt x="113" y="234"/>
                    <a:pt x="82" y="219"/>
                    <a:pt x="62" y="203"/>
                  </a:cubicBezTo>
                  <a:cubicBezTo>
                    <a:pt x="52" y="195"/>
                    <a:pt x="45" y="187"/>
                    <a:pt x="40" y="180"/>
                  </a:cubicBezTo>
                  <a:cubicBezTo>
                    <a:pt x="35" y="173"/>
                    <a:pt x="33" y="167"/>
                    <a:pt x="33" y="160"/>
                  </a:cubicBezTo>
                  <a:cubicBezTo>
                    <a:pt x="33" y="154"/>
                    <a:pt x="35" y="148"/>
                    <a:pt x="40" y="140"/>
                  </a:cubicBezTo>
                  <a:cubicBezTo>
                    <a:pt x="48" y="128"/>
                    <a:pt x="65" y="113"/>
                    <a:pt x="89" y="100"/>
                  </a:cubicBezTo>
                  <a:cubicBezTo>
                    <a:pt x="125" y="81"/>
                    <a:pt x="176" y="64"/>
                    <a:pt x="233" y="52"/>
                  </a:cubicBezTo>
                  <a:cubicBezTo>
                    <a:pt x="290" y="40"/>
                    <a:pt x="354" y="33"/>
                    <a:pt x="416" y="33"/>
                  </a:cubicBezTo>
                  <a:cubicBezTo>
                    <a:pt x="511" y="33"/>
                    <a:pt x="610" y="49"/>
                    <a:pt x="683" y="74"/>
                  </a:cubicBezTo>
                  <a:cubicBezTo>
                    <a:pt x="720" y="87"/>
                    <a:pt x="751" y="102"/>
                    <a:pt x="771" y="118"/>
                  </a:cubicBezTo>
                  <a:cubicBezTo>
                    <a:pt x="781" y="125"/>
                    <a:pt x="788" y="133"/>
                    <a:pt x="793" y="140"/>
                  </a:cubicBezTo>
                  <a:cubicBezTo>
                    <a:pt x="798" y="148"/>
                    <a:pt x="800" y="154"/>
                    <a:pt x="800" y="160"/>
                  </a:cubicBezTo>
                  <a:lnTo>
                    <a:pt x="816" y="160"/>
                  </a:lnTo>
                  <a:lnTo>
                    <a:pt x="833" y="160"/>
                  </a:lnTo>
                  <a:cubicBezTo>
                    <a:pt x="833" y="147"/>
                    <a:pt x="828" y="134"/>
                    <a:pt x="821" y="122"/>
                  </a:cubicBezTo>
                  <a:cubicBezTo>
                    <a:pt x="808" y="102"/>
                    <a:pt x="787" y="86"/>
                    <a:pt x="760" y="71"/>
                  </a:cubicBezTo>
                  <a:cubicBezTo>
                    <a:pt x="720" y="49"/>
                    <a:pt x="666" y="32"/>
                    <a:pt x="607" y="19"/>
                  </a:cubicBezTo>
                  <a:cubicBezTo>
                    <a:pt x="547" y="7"/>
                    <a:pt x="481" y="0"/>
                    <a:pt x="416" y="0"/>
                  </a:cubicBezTo>
                  <a:cubicBezTo>
                    <a:pt x="318" y="0"/>
                    <a:pt x="217" y="16"/>
                    <a:pt x="139" y="43"/>
                  </a:cubicBezTo>
                  <a:cubicBezTo>
                    <a:pt x="100" y="56"/>
                    <a:pt x="66" y="72"/>
                    <a:pt x="42" y="91"/>
                  </a:cubicBezTo>
                  <a:cubicBezTo>
                    <a:pt x="30" y="101"/>
                    <a:pt x="19" y="111"/>
                    <a:pt x="12" y="122"/>
                  </a:cubicBezTo>
                  <a:cubicBezTo>
                    <a:pt x="4" y="134"/>
                    <a:pt x="0" y="147"/>
                    <a:pt x="0" y="160"/>
                  </a:cubicBezTo>
                  <a:cubicBezTo>
                    <a:pt x="0" y="174"/>
                    <a:pt x="4" y="187"/>
                    <a:pt x="12" y="198"/>
                  </a:cubicBezTo>
                  <a:cubicBezTo>
                    <a:pt x="25" y="218"/>
                    <a:pt x="46" y="235"/>
                    <a:pt x="73" y="249"/>
                  </a:cubicBezTo>
                  <a:cubicBezTo>
                    <a:pt x="113" y="271"/>
                    <a:pt x="167" y="289"/>
                    <a:pt x="226" y="301"/>
                  </a:cubicBezTo>
                  <a:cubicBezTo>
                    <a:pt x="286" y="314"/>
                    <a:pt x="352" y="321"/>
                    <a:pt x="416" y="321"/>
                  </a:cubicBezTo>
                  <a:cubicBezTo>
                    <a:pt x="515" y="321"/>
                    <a:pt x="616" y="304"/>
                    <a:pt x="694" y="278"/>
                  </a:cubicBezTo>
                  <a:cubicBezTo>
                    <a:pt x="733" y="264"/>
                    <a:pt x="766" y="248"/>
                    <a:pt x="791" y="229"/>
                  </a:cubicBezTo>
                  <a:cubicBezTo>
                    <a:pt x="803" y="220"/>
                    <a:pt x="814" y="210"/>
                    <a:pt x="821" y="198"/>
                  </a:cubicBezTo>
                  <a:cubicBezTo>
                    <a:pt x="828" y="187"/>
                    <a:pt x="833" y="174"/>
                    <a:pt x="833" y="160"/>
                  </a:cubicBezTo>
                  <a:lnTo>
                    <a:pt x="816" y="160"/>
                  </a:lnTo>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108" name="Freeform 621">
              <a:extLst>
                <a:ext uri="{FF2B5EF4-FFF2-40B4-BE49-F238E27FC236}">
                  <a16:creationId xmlns:a16="http://schemas.microsoft.com/office/drawing/2014/main" id="{D2ED31E2-98C1-414B-8D17-7B905A86D258}"/>
                </a:ext>
              </a:extLst>
            </p:cNvPr>
            <p:cNvSpPr>
              <a:spLocks/>
            </p:cNvSpPr>
            <p:nvPr/>
          </p:nvSpPr>
          <p:spPr bwMode="auto">
            <a:xfrm>
              <a:off x="9123363" y="4622800"/>
              <a:ext cx="47625" cy="19050"/>
            </a:xfrm>
            <a:custGeom>
              <a:avLst/>
              <a:gdLst>
                <a:gd name="T0" fmla="*/ 235 w 235"/>
                <a:gd name="T1" fmla="*/ 60 h 93"/>
                <a:gd name="T2" fmla="*/ 86 w 235"/>
                <a:gd name="T3" fmla="*/ 38 h 93"/>
                <a:gd name="T4" fmla="*/ 45 w 235"/>
                <a:gd name="T5" fmla="*/ 17 h 93"/>
                <a:gd name="T6" fmla="*/ 36 w 235"/>
                <a:gd name="T7" fmla="*/ 7 h 93"/>
                <a:gd name="T8" fmla="*/ 34 w 235"/>
                <a:gd name="T9" fmla="*/ 0 h 93"/>
                <a:gd name="T10" fmla="*/ 0 w 235"/>
                <a:gd name="T11" fmla="*/ 0 h 93"/>
                <a:gd name="T12" fmla="*/ 7 w 235"/>
                <a:gd name="T13" fmla="*/ 24 h 93"/>
                <a:gd name="T14" fmla="*/ 40 w 235"/>
                <a:gd name="T15" fmla="*/ 54 h 93"/>
                <a:gd name="T16" fmla="*/ 123 w 235"/>
                <a:gd name="T17" fmla="*/ 83 h 93"/>
                <a:gd name="T18" fmla="*/ 235 w 235"/>
                <a:gd name="T19" fmla="*/ 93 h 93"/>
                <a:gd name="T20" fmla="*/ 235 w 235"/>
                <a:gd name="T21" fmla="*/ 6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5" h="93">
                  <a:moveTo>
                    <a:pt x="235" y="60"/>
                  </a:moveTo>
                  <a:cubicBezTo>
                    <a:pt x="176" y="60"/>
                    <a:pt x="123" y="51"/>
                    <a:pt x="86" y="38"/>
                  </a:cubicBezTo>
                  <a:cubicBezTo>
                    <a:pt x="68" y="32"/>
                    <a:pt x="53" y="24"/>
                    <a:pt x="45" y="17"/>
                  </a:cubicBezTo>
                  <a:cubicBezTo>
                    <a:pt x="40" y="13"/>
                    <a:pt x="38" y="10"/>
                    <a:pt x="36" y="7"/>
                  </a:cubicBezTo>
                  <a:cubicBezTo>
                    <a:pt x="34" y="4"/>
                    <a:pt x="34" y="2"/>
                    <a:pt x="34" y="0"/>
                  </a:cubicBezTo>
                  <a:lnTo>
                    <a:pt x="0" y="0"/>
                  </a:lnTo>
                  <a:cubicBezTo>
                    <a:pt x="0" y="9"/>
                    <a:pt x="3" y="17"/>
                    <a:pt x="7" y="24"/>
                  </a:cubicBezTo>
                  <a:cubicBezTo>
                    <a:pt x="14" y="36"/>
                    <a:pt x="26" y="46"/>
                    <a:pt x="40" y="54"/>
                  </a:cubicBezTo>
                  <a:cubicBezTo>
                    <a:pt x="62" y="66"/>
                    <a:pt x="90" y="76"/>
                    <a:pt x="123" y="83"/>
                  </a:cubicBezTo>
                  <a:cubicBezTo>
                    <a:pt x="156" y="89"/>
                    <a:pt x="194" y="93"/>
                    <a:pt x="235" y="93"/>
                  </a:cubicBezTo>
                  <a:lnTo>
                    <a:pt x="235" y="60"/>
                  </a:lnTo>
                  <a:close/>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109" name="Freeform 622">
              <a:extLst>
                <a:ext uri="{FF2B5EF4-FFF2-40B4-BE49-F238E27FC236}">
                  <a16:creationId xmlns:a16="http://schemas.microsoft.com/office/drawing/2014/main" id="{7461F12B-B59A-493F-AA10-AD370F907E8F}"/>
                </a:ext>
              </a:extLst>
            </p:cNvPr>
            <p:cNvSpPr>
              <a:spLocks/>
            </p:cNvSpPr>
            <p:nvPr/>
          </p:nvSpPr>
          <p:spPr bwMode="auto">
            <a:xfrm>
              <a:off x="9086851" y="4643438"/>
              <a:ext cx="169863" cy="52388"/>
            </a:xfrm>
            <a:custGeom>
              <a:avLst/>
              <a:gdLst>
                <a:gd name="T0" fmla="*/ 0 w 833"/>
                <a:gd name="T1" fmla="*/ 0 h 254"/>
                <a:gd name="T2" fmla="*/ 0 w 833"/>
                <a:gd name="T3" fmla="*/ 94 h 254"/>
                <a:gd name="T4" fmla="*/ 12 w 833"/>
                <a:gd name="T5" fmla="*/ 132 h 254"/>
                <a:gd name="T6" fmla="*/ 73 w 833"/>
                <a:gd name="T7" fmla="*/ 183 h 254"/>
                <a:gd name="T8" fmla="*/ 226 w 833"/>
                <a:gd name="T9" fmla="*/ 235 h 254"/>
                <a:gd name="T10" fmla="*/ 416 w 833"/>
                <a:gd name="T11" fmla="*/ 254 h 254"/>
                <a:gd name="T12" fmla="*/ 694 w 833"/>
                <a:gd name="T13" fmla="*/ 211 h 254"/>
                <a:gd name="T14" fmla="*/ 791 w 833"/>
                <a:gd name="T15" fmla="*/ 163 h 254"/>
                <a:gd name="T16" fmla="*/ 821 w 833"/>
                <a:gd name="T17" fmla="*/ 132 h 254"/>
                <a:gd name="T18" fmla="*/ 833 w 833"/>
                <a:gd name="T19" fmla="*/ 94 h 254"/>
                <a:gd name="T20" fmla="*/ 833 w 833"/>
                <a:gd name="T21" fmla="*/ 0 h 254"/>
                <a:gd name="T22" fmla="*/ 800 w 833"/>
                <a:gd name="T23" fmla="*/ 0 h 254"/>
                <a:gd name="T24" fmla="*/ 800 w 833"/>
                <a:gd name="T25" fmla="*/ 94 h 254"/>
                <a:gd name="T26" fmla="*/ 793 w 833"/>
                <a:gd name="T27" fmla="*/ 114 h 254"/>
                <a:gd name="T28" fmla="*/ 744 w 833"/>
                <a:gd name="T29" fmla="*/ 154 h 254"/>
                <a:gd name="T30" fmla="*/ 600 w 833"/>
                <a:gd name="T31" fmla="*/ 202 h 254"/>
                <a:gd name="T32" fmla="*/ 416 w 833"/>
                <a:gd name="T33" fmla="*/ 221 h 254"/>
                <a:gd name="T34" fmla="*/ 149 w 833"/>
                <a:gd name="T35" fmla="*/ 180 h 254"/>
                <a:gd name="T36" fmla="*/ 62 w 833"/>
                <a:gd name="T37" fmla="*/ 137 h 254"/>
                <a:gd name="T38" fmla="*/ 40 w 833"/>
                <a:gd name="T39" fmla="*/ 114 h 254"/>
                <a:gd name="T40" fmla="*/ 33 w 833"/>
                <a:gd name="T41" fmla="*/ 94 h 254"/>
                <a:gd name="T42" fmla="*/ 33 w 833"/>
                <a:gd name="T43" fmla="*/ 0 h 254"/>
                <a:gd name="T44" fmla="*/ 0 w 833"/>
                <a:gd name="T45"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33" h="254">
                  <a:moveTo>
                    <a:pt x="0" y="0"/>
                  </a:moveTo>
                  <a:lnTo>
                    <a:pt x="0" y="94"/>
                  </a:lnTo>
                  <a:cubicBezTo>
                    <a:pt x="0" y="107"/>
                    <a:pt x="4" y="120"/>
                    <a:pt x="12" y="132"/>
                  </a:cubicBezTo>
                  <a:cubicBezTo>
                    <a:pt x="25" y="152"/>
                    <a:pt x="46" y="168"/>
                    <a:pt x="73" y="183"/>
                  </a:cubicBezTo>
                  <a:cubicBezTo>
                    <a:pt x="113" y="205"/>
                    <a:pt x="167" y="222"/>
                    <a:pt x="226" y="235"/>
                  </a:cubicBezTo>
                  <a:cubicBezTo>
                    <a:pt x="286" y="247"/>
                    <a:pt x="352" y="254"/>
                    <a:pt x="416" y="254"/>
                  </a:cubicBezTo>
                  <a:cubicBezTo>
                    <a:pt x="515" y="254"/>
                    <a:pt x="616" y="238"/>
                    <a:pt x="694" y="211"/>
                  </a:cubicBezTo>
                  <a:cubicBezTo>
                    <a:pt x="733" y="198"/>
                    <a:pt x="766" y="182"/>
                    <a:pt x="791" y="163"/>
                  </a:cubicBezTo>
                  <a:cubicBezTo>
                    <a:pt x="803" y="154"/>
                    <a:pt x="814" y="143"/>
                    <a:pt x="821" y="132"/>
                  </a:cubicBezTo>
                  <a:cubicBezTo>
                    <a:pt x="828" y="120"/>
                    <a:pt x="833" y="107"/>
                    <a:pt x="833" y="94"/>
                  </a:cubicBezTo>
                  <a:lnTo>
                    <a:pt x="833" y="0"/>
                  </a:lnTo>
                  <a:lnTo>
                    <a:pt x="800" y="0"/>
                  </a:lnTo>
                  <a:lnTo>
                    <a:pt x="800" y="94"/>
                  </a:lnTo>
                  <a:cubicBezTo>
                    <a:pt x="800" y="100"/>
                    <a:pt x="798" y="106"/>
                    <a:pt x="793" y="114"/>
                  </a:cubicBezTo>
                  <a:cubicBezTo>
                    <a:pt x="785" y="126"/>
                    <a:pt x="768" y="141"/>
                    <a:pt x="744" y="154"/>
                  </a:cubicBezTo>
                  <a:cubicBezTo>
                    <a:pt x="708" y="173"/>
                    <a:pt x="657" y="190"/>
                    <a:pt x="600" y="202"/>
                  </a:cubicBezTo>
                  <a:cubicBezTo>
                    <a:pt x="543" y="214"/>
                    <a:pt x="479" y="221"/>
                    <a:pt x="416" y="221"/>
                  </a:cubicBezTo>
                  <a:cubicBezTo>
                    <a:pt x="322" y="221"/>
                    <a:pt x="223" y="205"/>
                    <a:pt x="149" y="180"/>
                  </a:cubicBezTo>
                  <a:cubicBezTo>
                    <a:pt x="113" y="167"/>
                    <a:pt x="82" y="152"/>
                    <a:pt x="62" y="137"/>
                  </a:cubicBezTo>
                  <a:cubicBezTo>
                    <a:pt x="52" y="129"/>
                    <a:pt x="45" y="121"/>
                    <a:pt x="40" y="114"/>
                  </a:cubicBezTo>
                  <a:cubicBezTo>
                    <a:pt x="35" y="106"/>
                    <a:pt x="33" y="100"/>
                    <a:pt x="33" y="94"/>
                  </a:cubicBezTo>
                  <a:lnTo>
                    <a:pt x="33" y="0"/>
                  </a:lnTo>
                  <a:lnTo>
                    <a:pt x="0" y="0"/>
                  </a:lnTo>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110" name="Freeform 623">
              <a:extLst>
                <a:ext uri="{FF2B5EF4-FFF2-40B4-BE49-F238E27FC236}">
                  <a16:creationId xmlns:a16="http://schemas.microsoft.com/office/drawing/2014/main" id="{B4C8AB74-A58D-4A83-9983-07C5594CEB70}"/>
                </a:ext>
              </a:extLst>
            </p:cNvPr>
            <p:cNvSpPr>
              <a:spLocks/>
            </p:cNvSpPr>
            <p:nvPr/>
          </p:nvSpPr>
          <p:spPr bwMode="auto">
            <a:xfrm>
              <a:off x="9137651" y="4665663"/>
              <a:ext cx="7938" cy="7938"/>
            </a:xfrm>
            <a:custGeom>
              <a:avLst/>
              <a:gdLst>
                <a:gd name="T0" fmla="*/ 0 w 33"/>
                <a:gd name="T1" fmla="*/ 0 h 38"/>
                <a:gd name="T2" fmla="*/ 0 w 33"/>
                <a:gd name="T3" fmla="*/ 38 h 38"/>
                <a:gd name="T4" fmla="*/ 33 w 33"/>
                <a:gd name="T5" fmla="*/ 38 h 38"/>
                <a:gd name="T6" fmla="*/ 33 w 33"/>
                <a:gd name="T7" fmla="*/ 0 h 38"/>
              </a:gdLst>
              <a:ahLst/>
              <a:cxnLst>
                <a:cxn ang="0">
                  <a:pos x="T0" y="T1"/>
                </a:cxn>
                <a:cxn ang="0">
                  <a:pos x="T2" y="T3"/>
                </a:cxn>
                <a:cxn ang="0">
                  <a:pos x="T4" y="T5"/>
                </a:cxn>
                <a:cxn ang="0">
                  <a:pos x="T6" y="T7"/>
                </a:cxn>
              </a:cxnLst>
              <a:rect l="0" t="0" r="r" b="b"/>
              <a:pathLst>
                <a:path w="33" h="38">
                  <a:moveTo>
                    <a:pt x="0" y="0"/>
                  </a:moveTo>
                  <a:lnTo>
                    <a:pt x="0" y="38"/>
                  </a:lnTo>
                  <a:lnTo>
                    <a:pt x="33" y="38"/>
                  </a:lnTo>
                  <a:lnTo>
                    <a:pt x="33" y="0"/>
                  </a:lnTo>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111" name="Freeform 624">
              <a:extLst>
                <a:ext uri="{FF2B5EF4-FFF2-40B4-BE49-F238E27FC236}">
                  <a16:creationId xmlns:a16="http://schemas.microsoft.com/office/drawing/2014/main" id="{8363E554-AF0D-449E-AA32-50DAE65C6ACB}"/>
                </a:ext>
              </a:extLst>
            </p:cNvPr>
            <p:cNvSpPr>
              <a:spLocks/>
            </p:cNvSpPr>
            <p:nvPr/>
          </p:nvSpPr>
          <p:spPr bwMode="auto">
            <a:xfrm>
              <a:off x="9197976" y="4665663"/>
              <a:ext cx="7938" cy="7938"/>
            </a:xfrm>
            <a:custGeom>
              <a:avLst/>
              <a:gdLst>
                <a:gd name="T0" fmla="*/ 0 w 33"/>
                <a:gd name="T1" fmla="*/ 0 h 39"/>
                <a:gd name="T2" fmla="*/ 0 w 33"/>
                <a:gd name="T3" fmla="*/ 39 h 39"/>
                <a:gd name="T4" fmla="*/ 33 w 33"/>
                <a:gd name="T5" fmla="*/ 39 h 39"/>
                <a:gd name="T6" fmla="*/ 33 w 33"/>
                <a:gd name="T7" fmla="*/ 0 h 39"/>
              </a:gdLst>
              <a:ahLst/>
              <a:cxnLst>
                <a:cxn ang="0">
                  <a:pos x="T0" y="T1"/>
                </a:cxn>
                <a:cxn ang="0">
                  <a:pos x="T2" y="T3"/>
                </a:cxn>
                <a:cxn ang="0">
                  <a:pos x="T4" y="T5"/>
                </a:cxn>
                <a:cxn ang="0">
                  <a:pos x="T6" y="T7"/>
                </a:cxn>
              </a:cxnLst>
              <a:rect l="0" t="0" r="r" b="b"/>
              <a:pathLst>
                <a:path w="33" h="39">
                  <a:moveTo>
                    <a:pt x="0" y="0"/>
                  </a:moveTo>
                  <a:lnTo>
                    <a:pt x="0" y="39"/>
                  </a:lnTo>
                  <a:lnTo>
                    <a:pt x="33" y="39"/>
                  </a:lnTo>
                  <a:lnTo>
                    <a:pt x="33" y="0"/>
                  </a:lnTo>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112" name="Freeform 625">
              <a:extLst>
                <a:ext uri="{FF2B5EF4-FFF2-40B4-BE49-F238E27FC236}">
                  <a16:creationId xmlns:a16="http://schemas.microsoft.com/office/drawing/2014/main" id="{992BA5BF-068A-4E59-ABCA-2C9373247DF7}"/>
                </a:ext>
              </a:extLst>
            </p:cNvPr>
            <p:cNvSpPr>
              <a:spLocks/>
            </p:cNvSpPr>
            <p:nvPr/>
          </p:nvSpPr>
          <p:spPr bwMode="auto">
            <a:xfrm>
              <a:off x="9167813" y="4668838"/>
              <a:ext cx="7938" cy="7938"/>
            </a:xfrm>
            <a:custGeom>
              <a:avLst/>
              <a:gdLst>
                <a:gd name="T0" fmla="*/ 0 w 33"/>
                <a:gd name="T1" fmla="*/ 0 h 39"/>
                <a:gd name="T2" fmla="*/ 0 w 33"/>
                <a:gd name="T3" fmla="*/ 39 h 39"/>
                <a:gd name="T4" fmla="*/ 33 w 33"/>
                <a:gd name="T5" fmla="*/ 39 h 39"/>
                <a:gd name="T6" fmla="*/ 33 w 33"/>
                <a:gd name="T7" fmla="*/ 0 h 39"/>
              </a:gdLst>
              <a:ahLst/>
              <a:cxnLst>
                <a:cxn ang="0">
                  <a:pos x="T0" y="T1"/>
                </a:cxn>
                <a:cxn ang="0">
                  <a:pos x="T2" y="T3"/>
                </a:cxn>
                <a:cxn ang="0">
                  <a:pos x="T4" y="T5"/>
                </a:cxn>
                <a:cxn ang="0">
                  <a:pos x="T6" y="T7"/>
                </a:cxn>
              </a:cxnLst>
              <a:rect l="0" t="0" r="r" b="b"/>
              <a:pathLst>
                <a:path w="33" h="39">
                  <a:moveTo>
                    <a:pt x="0" y="0"/>
                  </a:moveTo>
                  <a:lnTo>
                    <a:pt x="0" y="39"/>
                  </a:lnTo>
                  <a:lnTo>
                    <a:pt x="33" y="39"/>
                  </a:lnTo>
                  <a:lnTo>
                    <a:pt x="33" y="0"/>
                  </a:lnTo>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113" name="Freeform 626">
              <a:extLst>
                <a:ext uri="{FF2B5EF4-FFF2-40B4-BE49-F238E27FC236}">
                  <a16:creationId xmlns:a16="http://schemas.microsoft.com/office/drawing/2014/main" id="{F65F706B-DE31-4585-8D7D-3BE7946149E4}"/>
                </a:ext>
              </a:extLst>
            </p:cNvPr>
            <p:cNvSpPr>
              <a:spLocks/>
            </p:cNvSpPr>
            <p:nvPr/>
          </p:nvSpPr>
          <p:spPr bwMode="auto">
            <a:xfrm>
              <a:off x="9086851" y="4672013"/>
              <a:ext cx="169863" cy="47625"/>
            </a:xfrm>
            <a:custGeom>
              <a:avLst/>
              <a:gdLst>
                <a:gd name="T0" fmla="*/ 774 w 833"/>
                <a:gd name="T1" fmla="*/ 29 h 236"/>
                <a:gd name="T2" fmla="*/ 793 w 833"/>
                <a:gd name="T3" fmla="*/ 53 h 236"/>
                <a:gd name="T4" fmla="*/ 800 w 833"/>
                <a:gd name="T5" fmla="*/ 76 h 236"/>
                <a:gd name="T6" fmla="*/ 793 w 833"/>
                <a:gd name="T7" fmla="*/ 96 h 236"/>
                <a:gd name="T8" fmla="*/ 744 w 833"/>
                <a:gd name="T9" fmla="*/ 136 h 236"/>
                <a:gd name="T10" fmla="*/ 600 w 833"/>
                <a:gd name="T11" fmla="*/ 184 h 236"/>
                <a:gd name="T12" fmla="*/ 416 w 833"/>
                <a:gd name="T13" fmla="*/ 203 h 236"/>
                <a:gd name="T14" fmla="*/ 149 w 833"/>
                <a:gd name="T15" fmla="*/ 162 h 236"/>
                <a:gd name="T16" fmla="*/ 62 w 833"/>
                <a:gd name="T17" fmla="*/ 119 h 236"/>
                <a:gd name="T18" fmla="*/ 40 w 833"/>
                <a:gd name="T19" fmla="*/ 96 h 236"/>
                <a:gd name="T20" fmla="*/ 33 w 833"/>
                <a:gd name="T21" fmla="*/ 76 h 236"/>
                <a:gd name="T22" fmla="*/ 40 w 833"/>
                <a:gd name="T23" fmla="*/ 51 h 236"/>
                <a:gd name="T24" fmla="*/ 63 w 833"/>
                <a:gd name="T25" fmla="*/ 26 h 236"/>
                <a:gd name="T26" fmla="*/ 41 w 833"/>
                <a:gd name="T27" fmla="*/ 0 h 236"/>
                <a:gd name="T28" fmla="*/ 11 w 833"/>
                <a:gd name="T29" fmla="*/ 35 h 236"/>
                <a:gd name="T30" fmla="*/ 0 w 833"/>
                <a:gd name="T31" fmla="*/ 76 h 236"/>
                <a:gd name="T32" fmla="*/ 12 w 833"/>
                <a:gd name="T33" fmla="*/ 114 h 236"/>
                <a:gd name="T34" fmla="*/ 73 w 833"/>
                <a:gd name="T35" fmla="*/ 165 h 236"/>
                <a:gd name="T36" fmla="*/ 226 w 833"/>
                <a:gd name="T37" fmla="*/ 217 h 236"/>
                <a:gd name="T38" fmla="*/ 416 w 833"/>
                <a:gd name="T39" fmla="*/ 236 h 236"/>
                <a:gd name="T40" fmla="*/ 694 w 833"/>
                <a:gd name="T41" fmla="*/ 193 h 236"/>
                <a:gd name="T42" fmla="*/ 791 w 833"/>
                <a:gd name="T43" fmla="*/ 145 h 236"/>
                <a:gd name="T44" fmla="*/ 821 w 833"/>
                <a:gd name="T45" fmla="*/ 114 h 236"/>
                <a:gd name="T46" fmla="*/ 833 w 833"/>
                <a:gd name="T47" fmla="*/ 76 h 236"/>
                <a:gd name="T48" fmla="*/ 823 w 833"/>
                <a:gd name="T49" fmla="*/ 37 h 236"/>
                <a:gd name="T50" fmla="*/ 796 w 833"/>
                <a:gd name="T51" fmla="*/ 4 h 236"/>
                <a:gd name="T52" fmla="*/ 774 w 833"/>
                <a:gd name="T53" fmla="*/ 29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33" h="236">
                  <a:moveTo>
                    <a:pt x="774" y="29"/>
                  </a:moveTo>
                  <a:cubicBezTo>
                    <a:pt x="783" y="37"/>
                    <a:pt x="789" y="45"/>
                    <a:pt x="793" y="53"/>
                  </a:cubicBezTo>
                  <a:cubicBezTo>
                    <a:pt x="798" y="61"/>
                    <a:pt x="800" y="68"/>
                    <a:pt x="800" y="76"/>
                  </a:cubicBezTo>
                  <a:cubicBezTo>
                    <a:pt x="800" y="82"/>
                    <a:pt x="798" y="89"/>
                    <a:pt x="793" y="96"/>
                  </a:cubicBezTo>
                  <a:cubicBezTo>
                    <a:pt x="785" y="109"/>
                    <a:pt x="768" y="123"/>
                    <a:pt x="744" y="136"/>
                  </a:cubicBezTo>
                  <a:cubicBezTo>
                    <a:pt x="708" y="155"/>
                    <a:pt x="657" y="172"/>
                    <a:pt x="600" y="184"/>
                  </a:cubicBezTo>
                  <a:cubicBezTo>
                    <a:pt x="543" y="196"/>
                    <a:pt x="479" y="203"/>
                    <a:pt x="416" y="203"/>
                  </a:cubicBezTo>
                  <a:cubicBezTo>
                    <a:pt x="322" y="203"/>
                    <a:pt x="223" y="187"/>
                    <a:pt x="149" y="162"/>
                  </a:cubicBezTo>
                  <a:cubicBezTo>
                    <a:pt x="113" y="149"/>
                    <a:pt x="82" y="134"/>
                    <a:pt x="62" y="119"/>
                  </a:cubicBezTo>
                  <a:cubicBezTo>
                    <a:pt x="52" y="111"/>
                    <a:pt x="45" y="103"/>
                    <a:pt x="40" y="96"/>
                  </a:cubicBezTo>
                  <a:cubicBezTo>
                    <a:pt x="35" y="89"/>
                    <a:pt x="33" y="82"/>
                    <a:pt x="33" y="76"/>
                  </a:cubicBezTo>
                  <a:cubicBezTo>
                    <a:pt x="33" y="68"/>
                    <a:pt x="35" y="60"/>
                    <a:pt x="40" y="51"/>
                  </a:cubicBezTo>
                  <a:cubicBezTo>
                    <a:pt x="45" y="43"/>
                    <a:pt x="52" y="34"/>
                    <a:pt x="63" y="26"/>
                  </a:cubicBezTo>
                  <a:lnTo>
                    <a:pt x="41" y="0"/>
                  </a:lnTo>
                  <a:cubicBezTo>
                    <a:pt x="29" y="11"/>
                    <a:pt x="19" y="22"/>
                    <a:pt x="11" y="35"/>
                  </a:cubicBezTo>
                  <a:cubicBezTo>
                    <a:pt x="4" y="48"/>
                    <a:pt x="0" y="61"/>
                    <a:pt x="0" y="76"/>
                  </a:cubicBezTo>
                  <a:cubicBezTo>
                    <a:pt x="0" y="90"/>
                    <a:pt x="4" y="102"/>
                    <a:pt x="12" y="114"/>
                  </a:cubicBezTo>
                  <a:cubicBezTo>
                    <a:pt x="25" y="134"/>
                    <a:pt x="46" y="150"/>
                    <a:pt x="73" y="165"/>
                  </a:cubicBezTo>
                  <a:cubicBezTo>
                    <a:pt x="113" y="187"/>
                    <a:pt x="167" y="205"/>
                    <a:pt x="226" y="217"/>
                  </a:cubicBezTo>
                  <a:cubicBezTo>
                    <a:pt x="286" y="229"/>
                    <a:pt x="352" y="236"/>
                    <a:pt x="416" y="236"/>
                  </a:cubicBezTo>
                  <a:cubicBezTo>
                    <a:pt x="515" y="236"/>
                    <a:pt x="616" y="220"/>
                    <a:pt x="694" y="193"/>
                  </a:cubicBezTo>
                  <a:cubicBezTo>
                    <a:pt x="733" y="180"/>
                    <a:pt x="766" y="164"/>
                    <a:pt x="791" y="145"/>
                  </a:cubicBezTo>
                  <a:cubicBezTo>
                    <a:pt x="803" y="136"/>
                    <a:pt x="814" y="125"/>
                    <a:pt x="821" y="114"/>
                  </a:cubicBezTo>
                  <a:cubicBezTo>
                    <a:pt x="828" y="102"/>
                    <a:pt x="833" y="90"/>
                    <a:pt x="833" y="76"/>
                  </a:cubicBezTo>
                  <a:cubicBezTo>
                    <a:pt x="833" y="62"/>
                    <a:pt x="829" y="49"/>
                    <a:pt x="823" y="37"/>
                  </a:cubicBezTo>
                  <a:cubicBezTo>
                    <a:pt x="816" y="25"/>
                    <a:pt x="807" y="14"/>
                    <a:pt x="796" y="4"/>
                  </a:cubicBezTo>
                  <a:lnTo>
                    <a:pt x="774" y="29"/>
                  </a:lnTo>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114" name="Freeform 627">
              <a:extLst>
                <a:ext uri="{FF2B5EF4-FFF2-40B4-BE49-F238E27FC236}">
                  <a16:creationId xmlns:a16="http://schemas.microsoft.com/office/drawing/2014/main" id="{07246137-3220-41FE-A463-6F618639FB9C}"/>
                </a:ext>
              </a:extLst>
            </p:cNvPr>
            <p:cNvSpPr>
              <a:spLocks/>
            </p:cNvSpPr>
            <p:nvPr/>
          </p:nvSpPr>
          <p:spPr bwMode="auto">
            <a:xfrm>
              <a:off x="9086851" y="4703763"/>
              <a:ext cx="169863" cy="53975"/>
            </a:xfrm>
            <a:custGeom>
              <a:avLst/>
              <a:gdLst>
                <a:gd name="T0" fmla="*/ 0 w 833"/>
                <a:gd name="T1" fmla="*/ 0 h 255"/>
                <a:gd name="T2" fmla="*/ 0 w 833"/>
                <a:gd name="T3" fmla="*/ 94 h 255"/>
                <a:gd name="T4" fmla="*/ 12 w 833"/>
                <a:gd name="T5" fmla="*/ 132 h 255"/>
                <a:gd name="T6" fmla="*/ 73 w 833"/>
                <a:gd name="T7" fmla="*/ 184 h 255"/>
                <a:gd name="T8" fmla="*/ 226 w 833"/>
                <a:gd name="T9" fmla="*/ 235 h 255"/>
                <a:gd name="T10" fmla="*/ 416 w 833"/>
                <a:gd name="T11" fmla="*/ 255 h 255"/>
                <a:gd name="T12" fmla="*/ 694 w 833"/>
                <a:gd name="T13" fmla="*/ 212 h 255"/>
                <a:gd name="T14" fmla="*/ 791 w 833"/>
                <a:gd name="T15" fmla="*/ 163 h 255"/>
                <a:gd name="T16" fmla="*/ 821 w 833"/>
                <a:gd name="T17" fmla="*/ 132 h 255"/>
                <a:gd name="T18" fmla="*/ 833 w 833"/>
                <a:gd name="T19" fmla="*/ 94 h 255"/>
                <a:gd name="T20" fmla="*/ 833 w 833"/>
                <a:gd name="T21" fmla="*/ 0 h 255"/>
                <a:gd name="T22" fmla="*/ 800 w 833"/>
                <a:gd name="T23" fmla="*/ 0 h 255"/>
                <a:gd name="T24" fmla="*/ 800 w 833"/>
                <a:gd name="T25" fmla="*/ 94 h 255"/>
                <a:gd name="T26" fmla="*/ 793 w 833"/>
                <a:gd name="T27" fmla="*/ 114 h 255"/>
                <a:gd name="T28" fmla="*/ 744 w 833"/>
                <a:gd name="T29" fmla="*/ 154 h 255"/>
                <a:gd name="T30" fmla="*/ 600 w 833"/>
                <a:gd name="T31" fmla="*/ 203 h 255"/>
                <a:gd name="T32" fmla="*/ 416 w 833"/>
                <a:gd name="T33" fmla="*/ 221 h 255"/>
                <a:gd name="T34" fmla="*/ 149 w 833"/>
                <a:gd name="T35" fmla="*/ 180 h 255"/>
                <a:gd name="T36" fmla="*/ 62 w 833"/>
                <a:gd name="T37" fmla="*/ 137 h 255"/>
                <a:gd name="T38" fmla="*/ 40 w 833"/>
                <a:gd name="T39" fmla="*/ 114 h 255"/>
                <a:gd name="T40" fmla="*/ 33 w 833"/>
                <a:gd name="T41" fmla="*/ 94 h 255"/>
                <a:gd name="T42" fmla="*/ 33 w 833"/>
                <a:gd name="T43" fmla="*/ 0 h 255"/>
                <a:gd name="T44" fmla="*/ 0 w 833"/>
                <a:gd name="T45"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33" h="255">
                  <a:moveTo>
                    <a:pt x="0" y="0"/>
                  </a:moveTo>
                  <a:lnTo>
                    <a:pt x="0" y="94"/>
                  </a:lnTo>
                  <a:cubicBezTo>
                    <a:pt x="0" y="108"/>
                    <a:pt x="4" y="121"/>
                    <a:pt x="12" y="132"/>
                  </a:cubicBezTo>
                  <a:cubicBezTo>
                    <a:pt x="25" y="152"/>
                    <a:pt x="46" y="169"/>
                    <a:pt x="73" y="184"/>
                  </a:cubicBezTo>
                  <a:cubicBezTo>
                    <a:pt x="113" y="205"/>
                    <a:pt x="167" y="223"/>
                    <a:pt x="226" y="235"/>
                  </a:cubicBezTo>
                  <a:cubicBezTo>
                    <a:pt x="286" y="248"/>
                    <a:pt x="352" y="255"/>
                    <a:pt x="416" y="255"/>
                  </a:cubicBezTo>
                  <a:cubicBezTo>
                    <a:pt x="515" y="255"/>
                    <a:pt x="616" y="239"/>
                    <a:pt x="694" y="212"/>
                  </a:cubicBezTo>
                  <a:cubicBezTo>
                    <a:pt x="733" y="198"/>
                    <a:pt x="766" y="182"/>
                    <a:pt x="791" y="163"/>
                  </a:cubicBezTo>
                  <a:cubicBezTo>
                    <a:pt x="803" y="154"/>
                    <a:pt x="814" y="144"/>
                    <a:pt x="821" y="132"/>
                  </a:cubicBezTo>
                  <a:cubicBezTo>
                    <a:pt x="828" y="121"/>
                    <a:pt x="833" y="108"/>
                    <a:pt x="833" y="94"/>
                  </a:cubicBezTo>
                  <a:lnTo>
                    <a:pt x="833" y="0"/>
                  </a:lnTo>
                  <a:lnTo>
                    <a:pt x="800" y="0"/>
                  </a:lnTo>
                  <a:lnTo>
                    <a:pt x="800" y="94"/>
                  </a:lnTo>
                  <a:cubicBezTo>
                    <a:pt x="800" y="101"/>
                    <a:pt x="798" y="107"/>
                    <a:pt x="793" y="114"/>
                  </a:cubicBezTo>
                  <a:cubicBezTo>
                    <a:pt x="785" y="127"/>
                    <a:pt x="768" y="141"/>
                    <a:pt x="744" y="154"/>
                  </a:cubicBezTo>
                  <a:cubicBezTo>
                    <a:pt x="708" y="174"/>
                    <a:pt x="657" y="191"/>
                    <a:pt x="600" y="203"/>
                  </a:cubicBezTo>
                  <a:cubicBezTo>
                    <a:pt x="543" y="215"/>
                    <a:pt x="479" y="221"/>
                    <a:pt x="416" y="221"/>
                  </a:cubicBezTo>
                  <a:cubicBezTo>
                    <a:pt x="322" y="221"/>
                    <a:pt x="223" y="206"/>
                    <a:pt x="149" y="180"/>
                  </a:cubicBezTo>
                  <a:cubicBezTo>
                    <a:pt x="113" y="168"/>
                    <a:pt x="82" y="153"/>
                    <a:pt x="62" y="137"/>
                  </a:cubicBezTo>
                  <a:cubicBezTo>
                    <a:pt x="52" y="129"/>
                    <a:pt x="45" y="122"/>
                    <a:pt x="40" y="114"/>
                  </a:cubicBezTo>
                  <a:cubicBezTo>
                    <a:pt x="35" y="107"/>
                    <a:pt x="33" y="101"/>
                    <a:pt x="33" y="94"/>
                  </a:cubicBezTo>
                  <a:lnTo>
                    <a:pt x="33" y="0"/>
                  </a:lnTo>
                  <a:lnTo>
                    <a:pt x="0" y="0"/>
                  </a:lnTo>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115" name="Freeform 628">
              <a:extLst>
                <a:ext uri="{FF2B5EF4-FFF2-40B4-BE49-F238E27FC236}">
                  <a16:creationId xmlns:a16="http://schemas.microsoft.com/office/drawing/2014/main" id="{800DD481-F260-411D-BA46-D08200D7EA91}"/>
                </a:ext>
              </a:extLst>
            </p:cNvPr>
            <p:cNvSpPr>
              <a:spLocks/>
            </p:cNvSpPr>
            <p:nvPr/>
          </p:nvSpPr>
          <p:spPr bwMode="auto">
            <a:xfrm>
              <a:off x="9137651" y="4727575"/>
              <a:ext cx="7938" cy="7938"/>
            </a:xfrm>
            <a:custGeom>
              <a:avLst/>
              <a:gdLst>
                <a:gd name="T0" fmla="*/ 0 w 33"/>
                <a:gd name="T1" fmla="*/ 0 h 39"/>
                <a:gd name="T2" fmla="*/ 0 w 33"/>
                <a:gd name="T3" fmla="*/ 39 h 39"/>
                <a:gd name="T4" fmla="*/ 33 w 33"/>
                <a:gd name="T5" fmla="*/ 39 h 39"/>
                <a:gd name="T6" fmla="*/ 33 w 33"/>
                <a:gd name="T7" fmla="*/ 0 h 39"/>
              </a:gdLst>
              <a:ahLst/>
              <a:cxnLst>
                <a:cxn ang="0">
                  <a:pos x="T0" y="T1"/>
                </a:cxn>
                <a:cxn ang="0">
                  <a:pos x="T2" y="T3"/>
                </a:cxn>
                <a:cxn ang="0">
                  <a:pos x="T4" y="T5"/>
                </a:cxn>
                <a:cxn ang="0">
                  <a:pos x="T6" y="T7"/>
                </a:cxn>
              </a:cxnLst>
              <a:rect l="0" t="0" r="r" b="b"/>
              <a:pathLst>
                <a:path w="33" h="39">
                  <a:moveTo>
                    <a:pt x="0" y="0"/>
                  </a:moveTo>
                  <a:lnTo>
                    <a:pt x="0" y="39"/>
                  </a:lnTo>
                  <a:lnTo>
                    <a:pt x="33" y="39"/>
                  </a:lnTo>
                  <a:lnTo>
                    <a:pt x="33" y="0"/>
                  </a:lnTo>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116" name="Freeform 629">
              <a:extLst>
                <a:ext uri="{FF2B5EF4-FFF2-40B4-BE49-F238E27FC236}">
                  <a16:creationId xmlns:a16="http://schemas.microsoft.com/office/drawing/2014/main" id="{9FC2857E-B2DE-4B62-A5BC-2FAC0B44C670}"/>
                </a:ext>
              </a:extLst>
            </p:cNvPr>
            <p:cNvSpPr>
              <a:spLocks/>
            </p:cNvSpPr>
            <p:nvPr/>
          </p:nvSpPr>
          <p:spPr bwMode="auto">
            <a:xfrm>
              <a:off x="9197976" y="4727575"/>
              <a:ext cx="7938" cy="7938"/>
            </a:xfrm>
            <a:custGeom>
              <a:avLst/>
              <a:gdLst>
                <a:gd name="T0" fmla="*/ 0 w 33"/>
                <a:gd name="T1" fmla="*/ 0 h 39"/>
                <a:gd name="T2" fmla="*/ 0 w 33"/>
                <a:gd name="T3" fmla="*/ 39 h 39"/>
                <a:gd name="T4" fmla="*/ 33 w 33"/>
                <a:gd name="T5" fmla="*/ 39 h 39"/>
                <a:gd name="T6" fmla="*/ 33 w 33"/>
                <a:gd name="T7" fmla="*/ 0 h 39"/>
              </a:gdLst>
              <a:ahLst/>
              <a:cxnLst>
                <a:cxn ang="0">
                  <a:pos x="T0" y="T1"/>
                </a:cxn>
                <a:cxn ang="0">
                  <a:pos x="T2" y="T3"/>
                </a:cxn>
                <a:cxn ang="0">
                  <a:pos x="T4" y="T5"/>
                </a:cxn>
                <a:cxn ang="0">
                  <a:pos x="T6" y="T7"/>
                </a:cxn>
              </a:cxnLst>
              <a:rect l="0" t="0" r="r" b="b"/>
              <a:pathLst>
                <a:path w="33" h="39">
                  <a:moveTo>
                    <a:pt x="0" y="0"/>
                  </a:moveTo>
                  <a:lnTo>
                    <a:pt x="0" y="39"/>
                  </a:lnTo>
                  <a:lnTo>
                    <a:pt x="33" y="39"/>
                  </a:lnTo>
                  <a:lnTo>
                    <a:pt x="33" y="0"/>
                  </a:lnTo>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117" name="Freeform 630">
              <a:extLst>
                <a:ext uri="{FF2B5EF4-FFF2-40B4-BE49-F238E27FC236}">
                  <a16:creationId xmlns:a16="http://schemas.microsoft.com/office/drawing/2014/main" id="{A0DE008E-8A33-4E02-A31E-77574D13A4C0}"/>
                </a:ext>
              </a:extLst>
            </p:cNvPr>
            <p:cNvSpPr>
              <a:spLocks/>
            </p:cNvSpPr>
            <p:nvPr/>
          </p:nvSpPr>
          <p:spPr bwMode="auto">
            <a:xfrm>
              <a:off x="9167813" y="4730750"/>
              <a:ext cx="7938" cy="7938"/>
            </a:xfrm>
            <a:custGeom>
              <a:avLst/>
              <a:gdLst>
                <a:gd name="T0" fmla="*/ 0 w 33"/>
                <a:gd name="T1" fmla="*/ 0 h 39"/>
                <a:gd name="T2" fmla="*/ 0 w 33"/>
                <a:gd name="T3" fmla="*/ 39 h 39"/>
                <a:gd name="T4" fmla="*/ 33 w 33"/>
                <a:gd name="T5" fmla="*/ 39 h 39"/>
                <a:gd name="T6" fmla="*/ 33 w 33"/>
                <a:gd name="T7" fmla="*/ 0 h 39"/>
              </a:gdLst>
              <a:ahLst/>
              <a:cxnLst>
                <a:cxn ang="0">
                  <a:pos x="T0" y="T1"/>
                </a:cxn>
                <a:cxn ang="0">
                  <a:pos x="T2" y="T3"/>
                </a:cxn>
                <a:cxn ang="0">
                  <a:pos x="T4" y="T5"/>
                </a:cxn>
                <a:cxn ang="0">
                  <a:pos x="T6" y="T7"/>
                </a:cxn>
              </a:cxnLst>
              <a:rect l="0" t="0" r="r" b="b"/>
              <a:pathLst>
                <a:path w="33" h="39">
                  <a:moveTo>
                    <a:pt x="0" y="0"/>
                  </a:moveTo>
                  <a:lnTo>
                    <a:pt x="0" y="39"/>
                  </a:lnTo>
                  <a:lnTo>
                    <a:pt x="33" y="39"/>
                  </a:lnTo>
                  <a:lnTo>
                    <a:pt x="33" y="0"/>
                  </a:lnTo>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118" name="Freeform 631">
              <a:extLst>
                <a:ext uri="{FF2B5EF4-FFF2-40B4-BE49-F238E27FC236}">
                  <a16:creationId xmlns:a16="http://schemas.microsoft.com/office/drawing/2014/main" id="{3B822A00-62D8-4C5D-A6BB-9A11F590CE48}"/>
                </a:ext>
              </a:extLst>
            </p:cNvPr>
            <p:cNvSpPr>
              <a:spLocks/>
            </p:cNvSpPr>
            <p:nvPr/>
          </p:nvSpPr>
          <p:spPr bwMode="auto">
            <a:xfrm>
              <a:off x="9086851" y="4733925"/>
              <a:ext cx="169863" cy="47625"/>
            </a:xfrm>
            <a:custGeom>
              <a:avLst/>
              <a:gdLst>
                <a:gd name="T0" fmla="*/ 774 w 833"/>
                <a:gd name="T1" fmla="*/ 24 h 232"/>
                <a:gd name="T2" fmla="*/ 793 w 833"/>
                <a:gd name="T3" fmla="*/ 48 h 232"/>
                <a:gd name="T4" fmla="*/ 800 w 833"/>
                <a:gd name="T5" fmla="*/ 71 h 232"/>
                <a:gd name="T6" fmla="*/ 793 w 833"/>
                <a:gd name="T7" fmla="*/ 91 h 232"/>
                <a:gd name="T8" fmla="*/ 744 w 833"/>
                <a:gd name="T9" fmla="*/ 131 h 232"/>
                <a:gd name="T10" fmla="*/ 600 w 833"/>
                <a:gd name="T11" fmla="*/ 180 h 232"/>
                <a:gd name="T12" fmla="*/ 416 w 833"/>
                <a:gd name="T13" fmla="*/ 199 h 232"/>
                <a:gd name="T14" fmla="*/ 149 w 833"/>
                <a:gd name="T15" fmla="*/ 157 h 232"/>
                <a:gd name="T16" fmla="*/ 62 w 833"/>
                <a:gd name="T17" fmla="*/ 114 h 232"/>
                <a:gd name="T18" fmla="*/ 40 w 833"/>
                <a:gd name="T19" fmla="*/ 91 h 232"/>
                <a:gd name="T20" fmla="*/ 33 w 833"/>
                <a:gd name="T21" fmla="*/ 71 h 232"/>
                <a:gd name="T22" fmla="*/ 39 w 833"/>
                <a:gd name="T23" fmla="*/ 48 h 232"/>
                <a:gd name="T24" fmla="*/ 59 w 833"/>
                <a:gd name="T25" fmla="*/ 24 h 232"/>
                <a:gd name="T26" fmla="*/ 37 w 833"/>
                <a:gd name="T27" fmla="*/ 0 h 232"/>
                <a:gd name="T28" fmla="*/ 10 w 833"/>
                <a:gd name="T29" fmla="*/ 33 h 232"/>
                <a:gd name="T30" fmla="*/ 0 w 833"/>
                <a:gd name="T31" fmla="*/ 71 h 232"/>
                <a:gd name="T32" fmla="*/ 12 w 833"/>
                <a:gd name="T33" fmla="*/ 110 h 232"/>
                <a:gd name="T34" fmla="*/ 73 w 833"/>
                <a:gd name="T35" fmla="*/ 161 h 232"/>
                <a:gd name="T36" fmla="*/ 226 w 833"/>
                <a:gd name="T37" fmla="*/ 213 h 232"/>
                <a:gd name="T38" fmla="*/ 416 w 833"/>
                <a:gd name="T39" fmla="*/ 232 h 232"/>
                <a:gd name="T40" fmla="*/ 694 w 833"/>
                <a:gd name="T41" fmla="*/ 189 h 232"/>
                <a:gd name="T42" fmla="*/ 791 w 833"/>
                <a:gd name="T43" fmla="*/ 141 h 232"/>
                <a:gd name="T44" fmla="*/ 821 w 833"/>
                <a:gd name="T45" fmla="*/ 110 h 232"/>
                <a:gd name="T46" fmla="*/ 833 w 833"/>
                <a:gd name="T47" fmla="*/ 71 h 232"/>
                <a:gd name="T48" fmla="*/ 823 w 833"/>
                <a:gd name="T49" fmla="*/ 33 h 232"/>
                <a:gd name="T50" fmla="*/ 796 w 833"/>
                <a:gd name="T51" fmla="*/ 0 h 232"/>
                <a:gd name="T52" fmla="*/ 774 w 833"/>
                <a:gd name="T53" fmla="*/ 2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33" h="232">
                  <a:moveTo>
                    <a:pt x="774" y="24"/>
                  </a:moveTo>
                  <a:cubicBezTo>
                    <a:pt x="783" y="32"/>
                    <a:pt x="789" y="41"/>
                    <a:pt x="793" y="48"/>
                  </a:cubicBezTo>
                  <a:cubicBezTo>
                    <a:pt x="798" y="56"/>
                    <a:pt x="800" y="64"/>
                    <a:pt x="800" y="71"/>
                  </a:cubicBezTo>
                  <a:cubicBezTo>
                    <a:pt x="800" y="78"/>
                    <a:pt x="798" y="84"/>
                    <a:pt x="793" y="91"/>
                  </a:cubicBezTo>
                  <a:cubicBezTo>
                    <a:pt x="785" y="104"/>
                    <a:pt x="768" y="118"/>
                    <a:pt x="744" y="131"/>
                  </a:cubicBezTo>
                  <a:cubicBezTo>
                    <a:pt x="708" y="151"/>
                    <a:pt x="657" y="168"/>
                    <a:pt x="600" y="180"/>
                  </a:cubicBezTo>
                  <a:cubicBezTo>
                    <a:pt x="543" y="192"/>
                    <a:pt x="479" y="199"/>
                    <a:pt x="416" y="199"/>
                  </a:cubicBezTo>
                  <a:cubicBezTo>
                    <a:pt x="322" y="199"/>
                    <a:pt x="223" y="183"/>
                    <a:pt x="149" y="157"/>
                  </a:cubicBezTo>
                  <a:cubicBezTo>
                    <a:pt x="113" y="145"/>
                    <a:pt x="82" y="130"/>
                    <a:pt x="62" y="114"/>
                  </a:cubicBezTo>
                  <a:cubicBezTo>
                    <a:pt x="52" y="107"/>
                    <a:pt x="45" y="99"/>
                    <a:pt x="40" y="91"/>
                  </a:cubicBezTo>
                  <a:cubicBezTo>
                    <a:pt x="35" y="84"/>
                    <a:pt x="33" y="78"/>
                    <a:pt x="33" y="71"/>
                  </a:cubicBezTo>
                  <a:cubicBezTo>
                    <a:pt x="33" y="64"/>
                    <a:pt x="35" y="56"/>
                    <a:pt x="39" y="48"/>
                  </a:cubicBezTo>
                  <a:cubicBezTo>
                    <a:pt x="44" y="41"/>
                    <a:pt x="50" y="32"/>
                    <a:pt x="59" y="24"/>
                  </a:cubicBezTo>
                  <a:lnTo>
                    <a:pt x="37" y="0"/>
                  </a:lnTo>
                  <a:cubicBezTo>
                    <a:pt x="26" y="10"/>
                    <a:pt x="16" y="21"/>
                    <a:pt x="10" y="33"/>
                  </a:cubicBezTo>
                  <a:cubicBezTo>
                    <a:pt x="4" y="45"/>
                    <a:pt x="0" y="58"/>
                    <a:pt x="0" y="71"/>
                  </a:cubicBezTo>
                  <a:cubicBezTo>
                    <a:pt x="0" y="85"/>
                    <a:pt x="4" y="98"/>
                    <a:pt x="12" y="110"/>
                  </a:cubicBezTo>
                  <a:cubicBezTo>
                    <a:pt x="25" y="130"/>
                    <a:pt x="46" y="146"/>
                    <a:pt x="73" y="161"/>
                  </a:cubicBezTo>
                  <a:cubicBezTo>
                    <a:pt x="113" y="183"/>
                    <a:pt x="167" y="200"/>
                    <a:pt x="226" y="213"/>
                  </a:cubicBezTo>
                  <a:cubicBezTo>
                    <a:pt x="286" y="225"/>
                    <a:pt x="352" y="232"/>
                    <a:pt x="416" y="232"/>
                  </a:cubicBezTo>
                  <a:cubicBezTo>
                    <a:pt x="515" y="232"/>
                    <a:pt x="616" y="216"/>
                    <a:pt x="694" y="189"/>
                  </a:cubicBezTo>
                  <a:cubicBezTo>
                    <a:pt x="733" y="175"/>
                    <a:pt x="766" y="160"/>
                    <a:pt x="791" y="141"/>
                  </a:cubicBezTo>
                  <a:cubicBezTo>
                    <a:pt x="803" y="131"/>
                    <a:pt x="814" y="121"/>
                    <a:pt x="821" y="110"/>
                  </a:cubicBezTo>
                  <a:cubicBezTo>
                    <a:pt x="828" y="98"/>
                    <a:pt x="833" y="85"/>
                    <a:pt x="833" y="71"/>
                  </a:cubicBezTo>
                  <a:cubicBezTo>
                    <a:pt x="833" y="58"/>
                    <a:pt x="829" y="45"/>
                    <a:pt x="823" y="33"/>
                  </a:cubicBezTo>
                  <a:cubicBezTo>
                    <a:pt x="816" y="21"/>
                    <a:pt x="807" y="10"/>
                    <a:pt x="796" y="0"/>
                  </a:cubicBezTo>
                  <a:lnTo>
                    <a:pt x="774" y="24"/>
                  </a:lnTo>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119" name="Freeform 632">
              <a:extLst>
                <a:ext uri="{FF2B5EF4-FFF2-40B4-BE49-F238E27FC236}">
                  <a16:creationId xmlns:a16="http://schemas.microsoft.com/office/drawing/2014/main" id="{5BCD922E-83FD-4A9D-8A30-FB44BC04271C}"/>
                </a:ext>
              </a:extLst>
            </p:cNvPr>
            <p:cNvSpPr>
              <a:spLocks/>
            </p:cNvSpPr>
            <p:nvPr/>
          </p:nvSpPr>
          <p:spPr bwMode="auto">
            <a:xfrm>
              <a:off x="9086851" y="4765675"/>
              <a:ext cx="169863" cy="52388"/>
            </a:xfrm>
            <a:custGeom>
              <a:avLst/>
              <a:gdLst>
                <a:gd name="T0" fmla="*/ 0 w 833"/>
                <a:gd name="T1" fmla="*/ 0 h 254"/>
                <a:gd name="T2" fmla="*/ 0 w 833"/>
                <a:gd name="T3" fmla="*/ 94 h 254"/>
                <a:gd name="T4" fmla="*/ 12 w 833"/>
                <a:gd name="T5" fmla="*/ 132 h 254"/>
                <a:gd name="T6" fmla="*/ 73 w 833"/>
                <a:gd name="T7" fmla="*/ 183 h 254"/>
                <a:gd name="T8" fmla="*/ 226 w 833"/>
                <a:gd name="T9" fmla="*/ 235 h 254"/>
                <a:gd name="T10" fmla="*/ 416 w 833"/>
                <a:gd name="T11" fmla="*/ 254 h 254"/>
                <a:gd name="T12" fmla="*/ 694 w 833"/>
                <a:gd name="T13" fmla="*/ 211 h 254"/>
                <a:gd name="T14" fmla="*/ 791 w 833"/>
                <a:gd name="T15" fmla="*/ 163 h 254"/>
                <a:gd name="T16" fmla="*/ 821 w 833"/>
                <a:gd name="T17" fmla="*/ 132 h 254"/>
                <a:gd name="T18" fmla="*/ 833 w 833"/>
                <a:gd name="T19" fmla="*/ 94 h 254"/>
                <a:gd name="T20" fmla="*/ 833 w 833"/>
                <a:gd name="T21" fmla="*/ 0 h 254"/>
                <a:gd name="T22" fmla="*/ 800 w 833"/>
                <a:gd name="T23" fmla="*/ 0 h 254"/>
                <a:gd name="T24" fmla="*/ 800 w 833"/>
                <a:gd name="T25" fmla="*/ 94 h 254"/>
                <a:gd name="T26" fmla="*/ 793 w 833"/>
                <a:gd name="T27" fmla="*/ 114 h 254"/>
                <a:gd name="T28" fmla="*/ 744 w 833"/>
                <a:gd name="T29" fmla="*/ 154 h 254"/>
                <a:gd name="T30" fmla="*/ 600 w 833"/>
                <a:gd name="T31" fmla="*/ 202 h 254"/>
                <a:gd name="T32" fmla="*/ 416 w 833"/>
                <a:gd name="T33" fmla="*/ 221 h 254"/>
                <a:gd name="T34" fmla="*/ 149 w 833"/>
                <a:gd name="T35" fmla="*/ 180 h 254"/>
                <a:gd name="T36" fmla="*/ 62 w 833"/>
                <a:gd name="T37" fmla="*/ 137 h 254"/>
                <a:gd name="T38" fmla="*/ 40 w 833"/>
                <a:gd name="T39" fmla="*/ 114 h 254"/>
                <a:gd name="T40" fmla="*/ 33 w 833"/>
                <a:gd name="T41" fmla="*/ 94 h 254"/>
                <a:gd name="T42" fmla="*/ 33 w 833"/>
                <a:gd name="T43" fmla="*/ 0 h 254"/>
                <a:gd name="T44" fmla="*/ 0 w 833"/>
                <a:gd name="T45"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33" h="254">
                  <a:moveTo>
                    <a:pt x="0" y="0"/>
                  </a:moveTo>
                  <a:lnTo>
                    <a:pt x="0" y="94"/>
                  </a:lnTo>
                  <a:cubicBezTo>
                    <a:pt x="0" y="108"/>
                    <a:pt x="4" y="121"/>
                    <a:pt x="12" y="132"/>
                  </a:cubicBezTo>
                  <a:cubicBezTo>
                    <a:pt x="25" y="152"/>
                    <a:pt x="46" y="169"/>
                    <a:pt x="73" y="183"/>
                  </a:cubicBezTo>
                  <a:cubicBezTo>
                    <a:pt x="113" y="205"/>
                    <a:pt x="167" y="223"/>
                    <a:pt x="226" y="235"/>
                  </a:cubicBezTo>
                  <a:cubicBezTo>
                    <a:pt x="286" y="247"/>
                    <a:pt x="352" y="254"/>
                    <a:pt x="416" y="254"/>
                  </a:cubicBezTo>
                  <a:cubicBezTo>
                    <a:pt x="515" y="254"/>
                    <a:pt x="616" y="238"/>
                    <a:pt x="694" y="211"/>
                  </a:cubicBezTo>
                  <a:cubicBezTo>
                    <a:pt x="733" y="198"/>
                    <a:pt x="766" y="182"/>
                    <a:pt x="791" y="163"/>
                  </a:cubicBezTo>
                  <a:cubicBezTo>
                    <a:pt x="803" y="154"/>
                    <a:pt x="814" y="144"/>
                    <a:pt x="821" y="132"/>
                  </a:cubicBezTo>
                  <a:cubicBezTo>
                    <a:pt x="828" y="121"/>
                    <a:pt x="833" y="108"/>
                    <a:pt x="833" y="94"/>
                  </a:cubicBezTo>
                  <a:lnTo>
                    <a:pt x="833" y="0"/>
                  </a:lnTo>
                  <a:lnTo>
                    <a:pt x="800" y="0"/>
                  </a:lnTo>
                  <a:lnTo>
                    <a:pt x="800" y="94"/>
                  </a:lnTo>
                  <a:cubicBezTo>
                    <a:pt x="800" y="100"/>
                    <a:pt x="798" y="107"/>
                    <a:pt x="793" y="114"/>
                  </a:cubicBezTo>
                  <a:cubicBezTo>
                    <a:pt x="785" y="127"/>
                    <a:pt x="768" y="141"/>
                    <a:pt x="744" y="154"/>
                  </a:cubicBezTo>
                  <a:cubicBezTo>
                    <a:pt x="708" y="174"/>
                    <a:pt x="657" y="191"/>
                    <a:pt x="600" y="202"/>
                  </a:cubicBezTo>
                  <a:cubicBezTo>
                    <a:pt x="543" y="214"/>
                    <a:pt x="479" y="221"/>
                    <a:pt x="416" y="221"/>
                  </a:cubicBezTo>
                  <a:cubicBezTo>
                    <a:pt x="322" y="221"/>
                    <a:pt x="223" y="205"/>
                    <a:pt x="149" y="180"/>
                  </a:cubicBezTo>
                  <a:cubicBezTo>
                    <a:pt x="113" y="167"/>
                    <a:pt x="82" y="152"/>
                    <a:pt x="62" y="137"/>
                  </a:cubicBezTo>
                  <a:cubicBezTo>
                    <a:pt x="52" y="129"/>
                    <a:pt x="45" y="121"/>
                    <a:pt x="40" y="114"/>
                  </a:cubicBezTo>
                  <a:cubicBezTo>
                    <a:pt x="35" y="107"/>
                    <a:pt x="33" y="100"/>
                    <a:pt x="33" y="94"/>
                  </a:cubicBezTo>
                  <a:lnTo>
                    <a:pt x="33" y="0"/>
                  </a:lnTo>
                  <a:lnTo>
                    <a:pt x="0" y="0"/>
                  </a:lnTo>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120" name="Freeform 633">
              <a:extLst>
                <a:ext uri="{FF2B5EF4-FFF2-40B4-BE49-F238E27FC236}">
                  <a16:creationId xmlns:a16="http://schemas.microsoft.com/office/drawing/2014/main" id="{A1A5CD13-EA56-4C7E-AA27-332E61828DC1}"/>
                </a:ext>
              </a:extLst>
            </p:cNvPr>
            <p:cNvSpPr>
              <a:spLocks/>
            </p:cNvSpPr>
            <p:nvPr/>
          </p:nvSpPr>
          <p:spPr bwMode="auto">
            <a:xfrm>
              <a:off x="9137651" y="4787900"/>
              <a:ext cx="7938" cy="7938"/>
            </a:xfrm>
            <a:custGeom>
              <a:avLst/>
              <a:gdLst>
                <a:gd name="T0" fmla="*/ 0 w 33"/>
                <a:gd name="T1" fmla="*/ 0 h 38"/>
                <a:gd name="T2" fmla="*/ 0 w 33"/>
                <a:gd name="T3" fmla="*/ 38 h 38"/>
                <a:gd name="T4" fmla="*/ 33 w 33"/>
                <a:gd name="T5" fmla="*/ 38 h 38"/>
                <a:gd name="T6" fmla="*/ 33 w 33"/>
                <a:gd name="T7" fmla="*/ 0 h 38"/>
              </a:gdLst>
              <a:ahLst/>
              <a:cxnLst>
                <a:cxn ang="0">
                  <a:pos x="T0" y="T1"/>
                </a:cxn>
                <a:cxn ang="0">
                  <a:pos x="T2" y="T3"/>
                </a:cxn>
                <a:cxn ang="0">
                  <a:pos x="T4" y="T5"/>
                </a:cxn>
                <a:cxn ang="0">
                  <a:pos x="T6" y="T7"/>
                </a:cxn>
              </a:cxnLst>
              <a:rect l="0" t="0" r="r" b="b"/>
              <a:pathLst>
                <a:path w="33" h="38">
                  <a:moveTo>
                    <a:pt x="0" y="0"/>
                  </a:moveTo>
                  <a:lnTo>
                    <a:pt x="0" y="38"/>
                  </a:lnTo>
                  <a:lnTo>
                    <a:pt x="33" y="38"/>
                  </a:lnTo>
                  <a:lnTo>
                    <a:pt x="33" y="0"/>
                  </a:lnTo>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121" name="Freeform 634">
              <a:extLst>
                <a:ext uri="{FF2B5EF4-FFF2-40B4-BE49-F238E27FC236}">
                  <a16:creationId xmlns:a16="http://schemas.microsoft.com/office/drawing/2014/main" id="{34FDD6E2-FC6A-49D0-B874-26E33A1EA86E}"/>
                </a:ext>
              </a:extLst>
            </p:cNvPr>
            <p:cNvSpPr>
              <a:spLocks/>
            </p:cNvSpPr>
            <p:nvPr/>
          </p:nvSpPr>
          <p:spPr bwMode="auto">
            <a:xfrm>
              <a:off x="9197976" y="4789488"/>
              <a:ext cx="7938" cy="7938"/>
            </a:xfrm>
            <a:custGeom>
              <a:avLst/>
              <a:gdLst>
                <a:gd name="T0" fmla="*/ 0 w 33"/>
                <a:gd name="T1" fmla="*/ 0 h 38"/>
                <a:gd name="T2" fmla="*/ 0 w 33"/>
                <a:gd name="T3" fmla="*/ 38 h 38"/>
                <a:gd name="T4" fmla="*/ 33 w 33"/>
                <a:gd name="T5" fmla="*/ 38 h 38"/>
                <a:gd name="T6" fmla="*/ 33 w 33"/>
                <a:gd name="T7" fmla="*/ 0 h 38"/>
              </a:gdLst>
              <a:ahLst/>
              <a:cxnLst>
                <a:cxn ang="0">
                  <a:pos x="T0" y="T1"/>
                </a:cxn>
                <a:cxn ang="0">
                  <a:pos x="T2" y="T3"/>
                </a:cxn>
                <a:cxn ang="0">
                  <a:pos x="T4" y="T5"/>
                </a:cxn>
                <a:cxn ang="0">
                  <a:pos x="T6" y="T7"/>
                </a:cxn>
              </a:cxnLst>
              <a:rect l="0" t="0" r="r" b="b"/>
              <a:pathLst>
                <a:path w="33" h="38">
                  <a:moveTo>
                    <a:pt x="0" y="0"/>
                  </a:moveTo>
                  <a:lnTo>
                    <a:pt x="0" y="38"/>
                  </a:lnTo>
                  <a:lnTo>
                    <a:pt x="33" y="38"/>
                  </a:lnTo>
                  <a:lnTo>
                    <a:pt x="33" y="0"/>
                  </a:lnTo>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122" name="Freeform 635">
              <a:extLst>
                <a:ext uri="{FF2B5EF4-FFF2-40B4-BE49-F238E27FC236}">
                  <a16:creationId xmlns:a16="http://schemas.microsoft.com/office/drawing/2014/main" id="{4161C1E0-A453-4AE9-A3F2-C1AEDED6578C}"/>
                </a:ext>
              </a:extLst>
            </p:cNvPr>
            <p:cNvSpPr>
              <a:spLocks/>
            </p:cNvSpPr>
            <p:nvPr/>
          </p:nvSpPr>
          <p:spPr bwMode="auto">
            <a:xfrm>
              <a:off x="9167813" y="4791075"/>
              <a:ext cx="7938" cy="7938"/>
            </a:xfrm>
            <a:custGeom>
              <a:avLst/>
              <a:gdLst>
                <a:gd name="T0" fmla="*/ 0 w 33"/>
                <a:gd name="T1" fmla="*/ 0 h 38"/>
                <a:gd name="T2" fmla="*/ 0 w 33"/>
                <a:gd name="T3" fmla="*/ 38 h 38"/>
                <a:gd name="T4" fmla="*/ 33 w 33"/>
                <a:gd name="T5" fmla="*/ 38 h 38"/>
                <a:gd name="T6" fmla="*/ 33 w 33"/>
                <a:gd name="T7" fmla="*/ 0 h 38"/>
              </a:gdLst>
              <a:ahLst/>
              <a:cxnLst>
                <a:cxn ang="0">
                  <a:pos x="T0" y="T1"/>
                </a:cxn>
                <a:cxn ang="0">
                  <a:pos x="T2" y="T3"/>
                </a:cxn>
                <a:cxn ang="0">
                  <a:pos x="T4" y="T5"/>
                </a:cxn>
                <a:cxn ang="0">
                  <a:pos x="T6" y="T7"/>
                </a:cxn>
              </a:cxnLst>
              <a:rect l="0" t="0" r="r" b="b"/>
              <a:pathLst>
                <a:path w="33" h="38">
                  <a:moveTo>
                    <a:pt x="0" y="0"/>
                  </a:moveTo>
                  <a:lnTo>
                    <a:pt x="0" y="38"/>
                  </a:lnTo>
                  <a:lnTo>
                    <a:pt x="33" y="38"/>
                  </a:lnTo>
                  <a:lnTo>
                    <a:pt x="33" y="0"/>
                  </a:lnTo>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123" name="Freeform 636">
              <a:extLst>
                <a:ext uri="{FF2B5EF4-FFF2-40B4-BE49-F238E27FC236}">
                  <a16:creationId xmlns:a16="http://schemas.microsoft.com/office/drawing/2014/main" id="{D8545D87-DDF2-42B4-8230-621CD1E4E8B4}"/>
                </a:ext>
              </a:extLst>
            </p:cNvPr>
            <p:cNvSpPr>
              <a:spLocks/>
            </p:cNvSpPr>
            <p:nvPr/>
          </p:nvSpPr>
          <p:spPr bwMode="auto">
            <a:xfrm>
              <a:off x="9167813" y="4814888"/>
              <a:ext cx="7938" cy="12700"/>
            </a:xfrm>
            <a:custGeom>
              <a:avLst/>
              <a:gdLst>
                <a:gd name="T0" fmla="*/ 0 w 33"/>
                <a:gd name="T1" fmla="*/ 0 h 58"/>
                <a:gd name="T2" fmla="*/ 0 w 33"/>
                <a:gd name="T3" fmla="*/ 58 h 58"/>
                <a:gd name="T4" fmla="*/ 33 w 33"/>
                <a:gd name="T5" fmla="*/ 58 h 58"/>
                <a:gd name="T6" fmla="*/ 33 w 33"/>
                <a:gd name="T7" fmla="*/ 0 h 58"/>
              </a:gdLst>
              <a:ahLst/>
              <a:cxnLst>
                <a:cxn ang="0">
                  <a:pos x="T0" y="T1"/>
                </a:cxn>
                <a:cxn ang="0">
                  <a:pos x="T2" y="T3"/>
                </a:cxn>
                <a:cxn ang="0">
                  <a:pos x="T4" y="T5"/>
                </a:cxn>
                <a:cxn ang="0">
                  <a:pos x="T6" y="T7"/>
                </a:cxn>
              </a:cxnLst>
              <a:rect l="0" t="0" r="r" b="b"/>
              <a:pathLst>
                <a:path w="33" h="58">
                  <a:moveTo>
                    <a:pt x="0" y="0"/>
                  </a:moveTo>
                  <a:lnTo>
                    <a:pt x="0" y="58"/>
                  </a:lnTo>
                  <a:lnTo>
                    <a:pt x="33" y="58"/>
                  </a:lnTo>
                  <a:lnTo>
                    <a:pt x="33" y="0"/>
                  </a:lnTo>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124" name="Freeform 637">
              <a:extLst>
                <a:ext uri="{FF2B5EF4-FFF2-40B4-BE49-F238E27FC236}">
                  <a16:creationId xmlns:a16="http://schemas.microsoft.com/office/drawing/2014/main" id="{1DAE936A-F54B-40B6-A169-1D5D4A46FA01}"/>
                </a:ext>
              </a:extLst>
            </p:cNvPr>
            <p:cNvSpPr>
              <a:spLocks/>
            </p:cNvSpPr>
            <p:nvPr/>
          </p:nvSpPr>
          <p:spPr bwMode="auto">
            <a:xfrm>
              <a:off x="9150351" y="4822825"/>
              <a:ext cx="42863" cy="42863"/>
            </a:xfrm>
            <a:custGeom>
              <a:avLst/>
              <a:gdLst>
                <a:gd name="T0" fmla="*/ 186 w 203"/>
                <a:gd name="T1" fmla="*/ 101 h 202"/>
                <a:gd name="T2" fmla="*/ 169 w 203"/>
                <a:gd name="T3" fmla="*/ 101 h 202"/>
                <a:gd name="T4" fmla="*/ 149 w 203"/>
                <a:gd name="T5" fmla="*/ 149 h 202"/>
                <a:gd name="T6" fmla="*/ 102 w 203"/>
                <a:gd name="T7" fmla="*/ 169 h 202"/>
                <a:gd name="T8" fmla="*/ 54 w 203"/>
                <a:gd name="T9" fmla="*/ 149 h 202"/>
                <a:gd name="T10" fmla="*/ 34 w 203"/>
                <a:gd name="T11" fmla="*/ 101 h 202"/>
                <a:gd name="T12" fmla="*/ 54 w 203"/>
                <a:gd name="T13" fmla="*/ 53 h 202"/>
                <a:gd name="T14" fmla="*/ 102 w 203"/>
                <a:gd name="T15" fmla="*/ 33 h 202"/>
                <a:gd name="T16" fmla="*/ 149 w 203"/>
                <a:gd name="T17" fmla="*/ 53 h 202"/>
                <a:gd name="T18" fmla="*/ 169 w 203"/>
                <a:gd name="T19" fmla="*/ 101 h 202"/>
                <a:gd name="T20" fmla="*/ 186 w 203"/>
                <a:gd name="T21" fmla="*/ 101 h 202"/>
                <a:gd name="T22" fmla="*/ 203 w 203"/>
                <a:gd name="T23" fmla="*/ 101 h 202"/>
                <a:gd name="T24" fmla="*/ 102 w 203"/>
                <a:gd name="T25" fmla="*/ 0 h 202"/>
                <a:gd name="T26" fmla="*/ 0 w 203"/>
                <a:gd name="T27" fmla="*/ 101 h 202"/>
                <a:gd name="T28" fmla="*/ 102 w 203"/>
                <a:gd name="T29" fmla="*/ 202 h 202"/>
                <a:gd name="T30" fmla="*/ 203 w 203"/>
                <a:gd name="T31" fmla="*/ 101 h 202"/>
                <a:gd name="T32" fmla="*/ 186 w 203"/>
                <a:gd name="T33" fmla="*/ 101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3" h="202">
                  <a:moveTo>
                    <a:pt x="186" y="101"/>
                  </a:moveTo>
                  <a:lnTo>
                    <a:pt x="169" y="101"/>
                  </a:lnTo>
                  <a:cubicBezTo>
                    <a:pt x="169" y="120"/>
                    <a:pt x="162" y="136"/>
                    <a:pt x="149" y="149"/>
                  </a:cubicBezTo>
                  <a:cubicBezTo>
                    <a:pt x="137" y="161"/>
                    <a:pt x="120" y="169"/>
                    <a:pt x="102" y="169"/>
                  </a:cubicBezTo>
                  <a:cubicBezTo>
                    <a:pt x="83" y="169"/>
                    <a:pt x="66" y="161"/>
                    <a:pt x="54" y="149"/>
                  </a:cubicBezTo>
                  <a:cubicBezTo>
                    <a:pt x="41" y="136"/>
                    <a:pt x="34" y="120"/>
                    <a:pt x="34" y="101"/>
                  </a:cubicBezTo>
                  <a:cubicBezTo>
                    <a:pt x="34" y="82"/>
                    <a:pt x="41" y="65"/>
                    <a:pt x="54" y="53"/>
                  </a:cubicBezTo>
                  <a:cubicBezTo>
                    <a:pt x="66" y="41"/>
                    <a:pt x="83" y="33"/>
                    <a:pt x="102" y="33"/>
                  </a:cubicBezTo>
                  <a:cubicBezTo>
                    <a:pt x="120" y="33"/>
                    <a:pt x="137" y="41"/>
                    <a:pt x="149" y="53"/>
                  </a:cubicBezTo>
                  <a:cubicBezTo>
                    <a:pt x="162" y="65"/>
                    <a:pt x="169" y="82"/>
                    <a:pt x="169" y="101"/>
                  </a:cubicBezTo>
                  <a:lnTo>
                    <a:pt x="186" y="101"/>
                  </a:lnTo>
                  <a:lnTo>
                    <a:pt x="203" y="101"/>
                  </a:lnTo>
                  <a:cubicBezTo>
                    <a:pt x="203" y="45"/>
                    <a:pt x="157" y="0"/>
                    <a:pt x="102" y="0"/>
                  </a:cubicBezTo>
                  <a:cubicBezTo>
                    <a:pt x="46" y="0"/>
                    <a:pt x="0" y="45"/>
                    <a:pt x="0" y="101"/>
                  </a:cubicBezTo>
                  <a:cubicBezTo>
                    <a:pt x="0" y="157"/>
                    <a:pt x="46" y="202"/>
                    <a:pt x="102" y="202"/>
                  </a:cubicBezTo>
                  <a:cubicBezTo>
                    <a:pt x="157" y="202"/>
                    <a:pt x="203" y="157"/>
                    <a:pt x="203" y="101"/>
                  </a:cubicBezTo>
                  <a:lnTo>
                    <a:pt x="186" y="101"/>
                  </a:lnTo>
                  <a:close/>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125" name="Freeform 638">
              <a:extLst>
                <a:ext uri="{FF2B5EF4-FFF2-40B4-BE49-F238E27FC236}">
                  <a16:creationId xmlns:a16="http://schemas.microsoft.com/office/drawing/2014/main" id="{20F41FB2-2346-4AB9-87C0-15DA430A62BD}"/>
                </a:ext>
              </a:extLst>
            </p:cNvPr>
            <p:cNvSpPr>
              <a:spLocks/>
            </p:cNvSpPr>
            <p:nvPr/>
          </p:nvSpPr>
          <p:spPr bwMode="auto">
            <a:xfrm>
              <a:off x="9188451" y="4840288"/>
              <a:ext cx="53975" cy="7938"/>
            </a:xfrm>
            <a:custGeom>
              <a:avLst/>
              <a:gdLst>
                <a:gd name="T0" fmla="*/ 0 w 262"/>
                <a:gd name="T1" fmla="*/ 34 h 34"/>
                <a:gd name="T2" fmla="*/ 262 w 262"/>
                <a:gd name="T3" fmla="*/ 34 h 34"/>
                <a:gd name="T4" fmla="*/ 262 w 262"/>
                <a:gd name="T5" fmla="*/ 0 h 34"/>
                <a:gd name="T6" fmla="*/ 0 w 262"/>
                <a:gd name="T7" fmla="*/ 0 h 34"/>
              </a:gdLst>
              <a:ahLst/>
              <a:cxnLst>
                <a:cxn ang="0">
                  <a:pos x="T0" y="T1"/>
                </a:cxn>
                <a:cxn ang="0">
                  <a:pos x="T2" y="T3"/>
                </a:cxn>
                <a:cxn ang="0">
                  <a:pos x="T4" y="T5"/>
                </a:cxn>
                <a:cxn ang="0">
                  <a:pos x="T6" y="T7"/>
                </a:cxn>
              </a:cxnLst>
              <a:rect l="0" t="0" r="r" b="b"/>
              <a:pathLst>
                <a:path w="262" h="34">
                  <a:moveTo>
                    <a:pt x="0" y="34"/>
                  </a:moveTo>
                  <a:lnTo>
                    <a:pt x="262" y="34"/>
                  </a:lnTo>
                  <a:lnTo>
                    <a:pt x="262" y="0"/>
                  </a:lnTo>
                  <a:lnTo>
                    <a:pt x="0" y="0"/>
                  </a:lnTo>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126" name="Freeform 639">
              <a:extLst>
                <a:ext uri="{FF2B5EF4-FFF2-40B4-BE49-F238E27FC236}">
                  <a16:creationId xmlns:a16="http://schemas.microsoft.com/office/drawing/2014/main" id="{0DC11B6C-635B-417E-8E0D-93B840719F0E}"/>
                </a:ext>
              </a:extLst>
            </p:cNvPr>
            <p:cNvSpPr>
              <a:spLocks/>
            </p:cNvSpPr>
            <p:nvPr/>
          </p:nvSpPr>
          <p:spPr bwMode="auto">
            <a:xfrm>
              <a:off x="9104313" y="4840288"/>
              <a:ext cx="53975" cy="7938"/>
            </a:xfrm>
            <a:custGeom>
              <a:avLst/>
              <a:gdLst>
                <a:gd name="T0" fmla="*/ 0 w 262"/>
                <a:gd name="T1" fmla="*/ 34 h 34"/>
                <a:gd name="T2" fmla="*/ 262 w 262"/>
                <a:gd name="T3" fmla="*/ 34 h 34"/>
                <a:gd name="T4" fmla="*/ 262 w 262"/>
                <a:gd name="T5" fmla="*/ 0 h 34"/>
                <a:gd name="T6" fmla="*/ 0 w 262"/>
                <a:gd name="T7" fmla="*/ 0 h 34"/>
              </a:gdLst>
              <a:ahLst/>
              <a:cxnLst>
                <a:cxn ang="0">
                  <a:pos x="T0" y="T1"/>
                </a:cxn>
                <a:cxn ang="0">
                  <a:pos x="T2" y="T3"/>
                </a:cxn>
                <a:cxn ang="0">
                  <a:pos x="T4" y="T5"/>
                </a:cxn>
                <a:cxn ang="0">
                  <a:pos x="T6" y="T7"/>
                </a:cxn>
              </a:cxnLst>
              <a:rect l="0" t="0" r="r" b="b"/>
              <a:pathLst>
                <a:path w="262" h="34">
                  <a:moveTo>
                    <a:pt x="0" y="34"/>
                  </a:moveTo>
                  <a:lnTo>
                    <a:pt x="262" y="34"/>
                  </a:lnTo>
                  <a:lnTo>
                    <a:pt x="262" y="0"/>
                  </a:lnTo>
                  <a:lnTo>
                    <a:pt x="0" y="0"/>
                  </a:lnTo>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grpSp>
      <p:grpSp>
        <p:nvGrpSpPr>
          <p:cNvPr id="151" name="Data_management" descr="{&quot;Key&quot;:&quot;POWER_USER_SHAPE_ICON&quot;,&quot;Value&quot;:&quot;POWER_USER_SHAPE_ICON_STYLE_1&quot;}">
            <a:extLst>
              <a:ext uri="{FF2B5EF4-FFF2-40B4-BE49-F238E27FC236}">
                <a16:creationId xmlns:a16="http://schemas.microsoft.com/office/drawing/2014/main" id="{CB63B473-9B3D-452A-A26C-A5F916A8CFBB}"/>
              </a:ext>
            </a:extLst>
          </p:cNvPr>
          <p:cNvGrpSpPr>
            <a:grpSpLocks noChangeAspect="1"/>
          </p:cNvGrpSpPr>
          <p:nvPr/>
        </p:nvGrpSpPr>
        <p:grpSpPr>
          <a:xfrm>
            <a:off x="13807416" y="9968711"/>
            <a:ext cx="1493210" cy="1294725"/>
            <a:chOff x="7723188" y="4413251"/>
            <a:chExt cx="776288" cy="673100"/>
          </a:xfrm>
          <a:noFill/>
        </p:grpSpPr>
        <p:sp>
          <p:nvSpPr>
            <p:cNvPr id="152" name="Freeform 425">
              <a:extLst>
                <a:ext uri="{FF2B5EF4-FFF2-40B4-BE49-F238E27FC236}">
                  <a16:creationId xmlns:a16="http://schemas.microsoft.com/office/drawing/2014/main" id="{AEF8CE97-F3DC-4289-9BB2-26DBEEB79635}"/>
                </a:ext>
              </a:extLst>
            </p:cNvPr>
            <p:cNvSpPr>
              <a:spLocks/>
            </p:cNvSpPr>
            <p:nvPr/>
          </p:nvSpPr>
          <p:spPr bwMode="auto">
            <a:xfrm>
              <a:off x="7727951" y="4570413"/>
              <a:ext cx="82550" cy="504825"/>
            </a:xfrm>
            <a:custGeom>
              <a:avLst/>
              <a:gdLst>
                <a:gd name="T0" fmla="*/ 65 w 122"/>
                <a:gd name="T1" fmla="*/ 748 h 748"/>
                <a:gd name="T2" fmla="*/ 65 w 122"/>
                <a:gd name="T3" fmla="*/ 748 h 748"/>
                <a:gd name="T4" fmla="*/ 0 w 122"/>
                <a:gd name="T5" fmla="*/ 683 h 748"/>
                <a:gd name="T6" fmla="*/ 0 w 122"/>
                <a:gd name="T7" fmla="*/ 0 h 748"/>
                <a:gd name="T8" fmla="*/ 122 w 122"/>
                <a:gd name="T9" fmla="*/ 0 h 748"/>
                <a:gd name="T10" fmla="*/ 122 w 122"/>
                <a:gd name="T11" fmla="*/ 691 h 748"/>
                <a:gd name="T12" fmla="*/ 65 w 122"/>
                <a:gd name="T13" fmla="*/ 748 h 748"/>
              </a:gdLst>
              <a:ahLst/>
              <a:cxnLst>
                <a:cxn ang="0">
                  <a:pos x="T0" y="T1"/>
                </a:cxn>
                <a:cxn ang="0">
                  <a:pos x="T2" y="T3"/>
                </a:cxn>
                <a:cxn ang="0">
                  <a:pos x="T4" y="T5"/>
                </a:cxn>
                <a:cxn ang="0">
                  <a:pos x="T6" y="T7"/>
                </a:cxn>
                <a:cxn ang="0">
                  <a:pos x="T8" y="T9"/>
                </a:cxn>
                <a:cxn ang="0">
                  <a:pos x="T10" y="T11"/>
                </a:cxn>
                <a:cxn ang="0">
                  <a:pos x="T12" y="T13"/>
                </a:cxn>
              </a:cxnLst>
              <a:rect l="0" t="0" r="r" b="b"/>
              <a:pathLst>
                <a:path w="122" h="748">
                  <a:moveTo>
                    <a:pt x="65" y="748"/>
                  </a:moveTo>
                  <a:lnTo>
                    <a:pt x="65" y="748"/>
                  </a:lnTo>
                  <a:cubicBezTo>
                    <a:pt x="29" y="748"/>
                    <a:pt x="0" y="719"/>
                    <a:pt x="0" y="683"/>
                  </a:cubicBezTo>
                  <a:lnTo>
                    <a:pt x="0" y="0"/>
                  </a:lnTo>
                  <a:lnTo>
                    <a:pt x="122" y="0"/>
                  </a:lnTo>
                  <a:lnTo>
                    <a:pt x="122" y="691"/>
                  </a:lnTo>
                  <a:cubicBezTo>
                    <a:pt x="122" y="722"/>
                    <a:pt x="96" y="748"/>
                    <a:pt x="65" y="748"/>
                  </a:cubicBezTo>
                  <a:close/>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153" name="Freeform 426">
              <a:extLst>
                <a:ext uri="{FF2B5EF4-FFF2-40B4-BE49-F238E27FC236}">
                  <a16:creationId xmlns:a16="http://schemas.microsoft.com/office/drawing/2014/main" id="{1C896B98-4DCB-41AD-9A44-7B8F173C73FC}"/>
                </a:ext>
              </a:extLst>
            </p:cNvPr>
            <p:cNvSpPr>
              <a:spLocks/>
            </p:cNvSpPr>
            <p:nvPr/>
          </p:nvSpPr>
          <p:spPr bwMode="auto">
            <a:xfrm>
              <a:off x="7872413" y="4418013"/>
              <a:ext cx="563563" cy="165100"/>
            </a:xfrm>
            <a:custGeom>
              <a:avLst/>
              <a:gdLst>
                <a:gd name="T0" fmla="*/ 837 w 837"/>
                <a:gd name="T1" fmla="*/ 243 h 243"/>
                <a:gd name="T2" fmla="*/ 300 w 837"/>
                <a:gd name="T3" fmla="*/ 243 h 243"/>
                <a:gd name="T4" fmla="*/ 230 w 837"/>
                <a:gd name="T5" fmla="*/ 146 h 243"/>
                <a:gd name="T6" fmla="*/ 0 w 837"/>
                <a:gd name="T7" fmla="*/ 146 h 243"/>
                <a:gd name="T8" fmla="*/ 0 w 837"/>
                <a:gd name="T9" fmla="*/ 0 h 243"/>
                <a:gd name="T10" fmla="*/ 837 w 837"/>
                <a:gd name="T11" fmla="*/ 0 h 243"/>
                <a:gd name="T12" fmla="*/ 837 w 837"/>
                <a:gd name="T13" fmla="*/ 243 h 243"/>
              </a:gdLst>
              <a:ahLst/>
              <a:cxnLst>
                <a:cxn ang="0">
                  <a:pos x="T0" y="T1"/>
                </a:cxn>
                <a:cxn ang="0">
                  <a:pos x="T2" y="T3"/>
                </a:cxn>
                <a:cxn ang="0">
                  <a:pos x="T4" y="T5"/>
                </a:cxn>
                <a:cxn ang="0">
                  <a:pos x="T6" y="T7"/>
                </a:cxn>
                <a:cxn ang="0">
                  <a:pos x="T8" y="T9"/>
                </a:cxn>
                <a:cxn ang="0">
                  <a:pos x="T10" y="T11"/>
                </a:cxn>
                <a:cxn ang="0">
                  <a:pos x="T12" y="T13"/>
                </a:cxn>
              </a:cxnLst>
              <a:rect l="0" t="0" r="r" b="b"/>
              <a:pathLst>
                <a:path w="837" h="243">
                  <a:moveTo>
                    <a:pt x="837" y="243"/>
                  </a:moveTo>
                  <a:lnTo>
                    <a:pt x="300" y="243"/>
                  </a:lnTo>
                  <a:cubicBezTo>
                    <a:pt x="277" y="210"/>
                    <a:pt x="253" y="178"/>
                    <a:pt x="230" y="146"/>
                  </a:cubicBezTo>
                  <a:cubicBezTo>
                    <a:pt x="154" y="146"/>
                    <a:pt x="77" y="146"/>
                    <a:pt x="0" y="146"/>
                  </a:cubicBezTo>
                  <a:lnTo>
                    <a:pt x="0" y="0"/>
                  </a:lnTo>
                  <a:lnTo>
                    <a:pt x="837" y="0"/>
                  </a:lnTo>
                  <a:lnTo>
                    <a:pt x="837" y="243"/>
                  </a:lnTo>
                  <a:close/>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154" name="Freeform 428">
              <a:extLst>
                <a:ext uri="{FF2B5EF4-FFF2-40B4-BE49-F238E27FC236}">
                  <a16:creationId xmlns:a16="http://schemas.microsoft.com/office/drawing/2014/main" id="{C0AD87E8-7F37-45B2-8EF3-BCFCD39E9883}"/>
                </a:ext>
              </a:extLst>
            </p:cNvPr>
            <p:cNvSpPr>
              <a:spLocks/>
            </p:cNvSpPr>
            <p:nvPr/>
          </p:nvSpPr>
          <p:spPr bwMode="auto">
            <a:xfrm>
              <a:off x="8023226" y="4991101"/>
              <a:ext cx="187325" cy="95250"/>
            </a:xfrm>
            <a:custGeom>
              <a:avLst/>
              <a:gdLst>
                <a:gd name="T0" fmla="*/ 0 w 280"/>
                <a:gd name="T1" fmla="*/ 140 h 140"/>
                <a:gd name="T2" fmla="*/ 140 w 280"/>
                <a:gd name="T3" fmla="*/ 0 h 140"/>
                <a:gd name="T4" fmla="*/ 280 w 280"/>
                <a:gd name="T5" fmla="*/ 140 h 140"/>
                <a:gd name="T6" fmla="*/ 0 w 280"/>
                <a:gd name="T7" fmla="*/ 140 h 140"/>
              </a:gdLst>
              <a:ahLst/>
              <a:cxnLst>
                <a:cxn ang="0">
                  <a:pos x="T0" y="T1"/>
                </a:cxn>
                <a:cxn ang="0">
                  <a:pos x="T2" y="T3"/>
                </a:cxn>
                <a:cxn ang="0">
                  <a:pos x="T4" y="T5"/>
                </a:cxn>
                <a:cxn ang="0">
                  <a:pos x="T6" y="T7"/>
                </a:cxn>
              </a:cxnLst>
              <a:rect l="0" t="0" r="r" b="b"/>
              <a:pathLst>
                <a:path w="280" h="140">
                  <a:moveTo>
                    <a:pt x="0" y="140"/>
                  </a:moveTo>
                  <a:cubicBezTo>
                    <a:pt x="0" y="63"/>
                    <a:pt x="62" y="0"/>
                    <a:pt x="140" y="0"/>
                  </a:cubicBezTo>
                  <a:cubicBezTo>
                    <a:pt x="217" y="0"/>
                    <a:pt x="280" y="63"/>
                    <a:pt x="280" y="140"/>
                  </a:cubicBezTo>
                  <a:lnTo>
                    <a:pt x="0" y="140"/>
                  </a:lnTo>
                  <a:close/>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155" name="Freeform 429">
              <a:extLst>
                <a:ext uri="{FF2B5EF4-FFF2-40B4-BE49-F238E27FC236}">
                  <a16:creationId xmlns:a16="http://schemas.microsoft.com/office/drawing/2014/main" id="{3A2B1D03-8269-4764-9D59-D5D409E6C200}"/>
                </a:ext>
              </a:extLst>
            </p:cNvPr>
            <p:cNvSpPr>
              <a:spLocks/>
            </p:cNvSpPr>
            <p:nvPr/>
          </p:nvSpPr>
          <p:spPr bwMode="auto">
            <a:xfrm>
              <a:off x="7907338" y="4876801"/>
              <a:ext cx="417513" cy="209550"/>
            </a:xfrm>
            <a:custGeom>
              <a:avLst/>
              <a:gdLst>
                <a:gd name="T0" fmla="*/ 619 w 619"/>
                <a:gd name="T1" fmla="*/ 310 h 310"/>
                <a:gd name="T2" fmla="*/ 619 w 619"/>
                <a:gd name="T3" fmla="*/ 275 h 310"/>
                <a:gd name="T4" fmla="*/ 592 w 619"/>
                <a:gd name="T5" fmla="*/ 248 h 310"/>
                <a:gd name="T6" fmla="*/ 573 w 619"/>
                <a:gd name="T7" fmla="*/ 248 h 310"/>
                <a:gd name="T8" fmla="*/ 544 w 619"/>
                <a:gd name="T9" fmla="*/ 227 h 310"/>
                <a:gd name="T10" fmla="*/ 533 w 619"/>
                <a:gd name="T11" fmla="*/ 202 h 310"/>
                <a:gd name="T12" fmla="*/ 539 w 619"/>
                <a:gd name="T13" fmla="*/ 169 h 310"/>
                <a:gd name="T14" fmla="*/ 552 w 619"/>
                <a:gd name="T15" fmla="*/ 156 h 310"/>
                <a:gd name="T16" fmla="*/ 554 w 619"/>
                <a:gd name="T17" fmla="*/ 116 h 310"/>
                <a:gd name="T18" fmla="*/ 504 w 619"/>
                <a:gd name="T19" fmla="*/ 66 h 310"/>
                <a:gd name="T20" fmla="*/ 465 w 619"/>
                <a:gd name="T21" fmla="*/ 66 h 310"/>
                <a:gd name="T22" fmla="*/ 452 w 619"/>
                <a:gd name="T23" fmla="*/ 80 h 310"/>
                <a:gd name="T24" fmla="*/ 417 w 619"/>
                <a:gd name="T25" fmla="*/ 86 h 310"/>
                <a:gd name="T26" fmla="*/ 392 w 619"/>
                <a:gd name="T27" fmla="*/ 76 h 310"/>
                <a:gd name="T28" fmla="*/ 372 w 619"/>
                <a:gd name="T29" fmla="*/ 47 h 310"/>
                <a:gd name="T30" fmla="*/ 372 w 619"/>
                <a:gd name="T31" fmla="*/ 28 h 310"/>
                <a:gd name="T32" fmla="*/ 345 w 619"/>
                <a:gd name="T33" fmla="*/ 0 h 310"/>
                <a:gd name="T34" fmla="*/ 275 w 619"/>
                <a:gd name="T35" fmla="*/ 0 h 310"/>
                <a:gd name="T36" fmla="*/ 247 w 619"/>
                <a:gd name="T37" fmla="*/ 28 h 310"/>
                <a:gd name="T38" fmla="*/ 247 w 619"/>
                <a:gd name="T39" fmla="*/ 47 h 310"/>
                <a:gd name="T40" fmla="*/ 227 w 619"/>
                <a:gd name="T41" fmla="*/ 76 h 310"/>
                <a:gd name="T42" fmla="*/ 202 w 619"/>
                <a:gd name="T43" fmla="*/ 86 h 310"/>
                <a:gd name="T44" fmla="*/ 169 w 619"/>
                <a:gd name="T45" fmla="*/ 81 h 310"/>
                <a:gd name="T46" fmla="*/ 156 w 619"/>
                <a:gd name="T47" fmla="*/ 68 h 310"/>
                <a:gd name="T48" fmla="*/ 116 w 619"/>
                <a:gd name="T49" fmla="*/ 66 h 310"/>
                <a:gd name="T50" fmla="*/ 66 w 619"/>
                <a:gd name="T51" fmla="*/ 116 h 310"/>
                <a:gd name="T52" fmla="*/ 66 w 619"/>
                <a:gd name="T53" fmla="*/ 154 h 310"/>
                <a:gd name="T54" fmla="*/ 80 w 619"/>
                <a:gd name="T55" fmla="*/ 168 h 310"/>
                <a:gd name="T56" fmla="*/ 86 w 619"/>
                <a:gd name="T57" fmla="*/ 203 h 310"/>
                <a:gd name="T58" fmla="*/ 76 w 619"/>
                <a:gd name="T59" fmla="*/ 228 h 310"/>
                <a:gd name="T60" fmla="*/ 48 w 619"/>
                <a:gd name="T61" fmla="*/ 248 h 310"/>
                <a:gd name="T62" fmla="*/ 30 w 619"/>
                <a:gd name="T63" fmla="*/ 248 h 310"/>
                <a:gd name="T64" fmla="*/ 0 w 619"/>
                <a:gd name="T65" fmla="*/ 275 h 310"/>
                <a:gd name="T66" fmla="*/ 0 w 619"/>
                <a:gd name="T67" fmla="*/ 31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9" h="310">
                  <a:moveTo>
                    <a:pt x="619" y="310"/>
                  </a:moveTo>
                  <a:lnTo>
                    <a:pt x="619" y="275"/>
                  </a:lnTo>
                  <a:cubicBezTo>
                    <a:pt x="619" y="260"/>
                    <a:pt x="607" y="248"/>
                    <a:pt x="592" y="248"/>
                  </a:cubicBezTo>
                  <a:lnTo>
                    <a:pt x="573" y="248"/>
                  </a:lnTo>
                  <a:cubicBezTo>
                    <a:pt x="560" y="248"/>
                    <a:pt x="548" y="240"/>
                    <a:pt x="544" y="227"/>
                  </a:cubicBezTo>
                  <a:cubicBezTo>
                    <a:pt x="541" y="219"/>
                    <a:pt x="537" y="210"/>
                    <a:pt x="533" y="202"/>
                  </a:cubicBezTo>
                  <a:cubicBezTo>
                    <a:pt x="528" y="191"/>
                    <a:pt x="530" y="178"/>
                    <a:pt x="539" y="169"/>
                  </a:cubicBezTo>
                  <a:lnTo>
                    <a:pt x="552" y="156"/>
                  </a:lnTo>
                  <a:cubicBezTo>
                    <a:pt x="564" y="144"/>
                    <a:pt x="564" y="127"/>
                    <a:pt x="554" y="116"/>
                  </a:cubicBezTo>
                  <a:lnTo>
                    <a:pt x="504" y="66"/>
                  </a:lnTo>
                  <a:cubicBezTo>
                    <a:pt x="493" y="56"/>
                    <a:pt x="476" y="56"/>
                    <a:pt x="465" y="66"/>
                  </a:cubicBezTo>
                  <a:lnTo>
                    <a:pt x="452" y="80"/>
                  </a:lnTo>
                  <a:cubicBezTo>
                    <a:pt x="442" y="89"/>
                    <a:pt x="429" y="92"/>
                    <a:pt x="417" y="86"/>
                  </a:cubicBezTo>
                  <a:cubicBezTo>
                    <a:pt x="409" y="82"/>
                    <a:pt x="401" y="79"/>
                    <a:pt x="392" y="76"/>
                  </a:cubicBezTo>
                  <a:cubicBezTo>
                    <a:pt x="380" y="72"/>
                    <a:pt x="372" y="60"/>
                    <a:pt x="372" y="47"/>
                  </a:cubicBezTo>
                  <a:lnTo>
                    <a:pt x="372" y="28"/>
                  </a:lnTo>
                  <a:cubicBezTo>
                    <a:pt x="372" y="13"/>
                    <a:pt x="360" y="0"/>
                    <a:pt x="345" y="0"/>
                  </a:cubicBezTo>
                  <a:lnTo>
                    <a:pt x="275" y="0"/>
                  </a:lnTo>
                  <a:cubicBezTo>
                    <a:pt x="260" y="0"/>
                    <a:pt x="247" y="13"/>
                    <a:pt x="247" y="28"/>
                  </a:cubicBezTo>
                  <a:lnTo>
                    <a:pt x="247" y="47"/>
                  </a:lnTo>
                  <a:cubicBezTo>
                    <a:pt x="247" y="60"/>
                    <a:pt x="239" y="72"/>
                    <a:pt x="227" y="76"/>
                  </a:cubicBezTo>
                  <a:cubicBezTo>
                    <a:pt x="219" y="79"/>
                    <a:pt x="210" y="83"/>
                    <a:pt x="202" y="86"/>
                  </a:cubicBezTo>
                  <a:cubicBezTo>
                    <a:pt x="191" y="92"/>
                    <a:pt x="177" y="89"/>
                    <a:pt x="169" y="81"/>
                  </a:cubicBezTo>
                  <a:lnTo>
                    <a:pt x="156" y="68"/>
                  </a:lnTo>
                  <a:cubicBezTo>
                    <a:pt x="144" y="56"/>
                    <a:pt x="126" y="56"/>
                    <a:pt x="116" y="66"/>
                  </a:cubicBezTo>
                  <a:lnTo>
                    <a:pt x="66" y="116"/>
                  </a:lnTo>
                  <a:cubicBezTo>
                    <a:pt x="55" y="127"/>
                    <a:pt x="55" y="144"/>
                    <a:pt x="66" y="154"/>
                  </a:cubicBezTo>
                  <a:lnTo>
                    <a:pt x="80" y="168"/>
                  </a:lnTo>
                  <a:cubicBezTo>
                    <a:pt x="89" y="177"/>
                    <a:pt x="92" y="191"/>
                    <a:pt x="86" y="203"/>
                  </a:cubicBezTo>
                  <a:cubicBezTo>
                    <a:pt x="82" y="211"/>
                    <a:pt x="79" y="220"/>
                    <a:pt x="76" y="228"/>
                  </a:cubicBezTo>
                  <a:cubicBezTo>
                    <a:pt x="72" y="240"/>
                    <a:pt x="60" y="248"/>
                    <a:pt x="48" y="248"/>
                  </a:cubicBezTo>
                  <a:lnTo>
                    <a:pt x="30" y="248"/>
                  </a:lnTo>
                  <a:cubicBezTo>
                    <a:pt x="12" y="248"/>
                    <a:pt x="0" y="260"/>
                    <a:pt x="0" y="275"/>
                  </a:cubicBezTo>
                  <a:lnTo>
                    <a:pt x="0" y="310"/>
                  </a:lnTo>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156" name="Freeform 430">
              <a:extLst>
                <a:ext uri="{FF2B5EF4-FFF2-40B4-BE49-F238E27FC236}">
                  <a16:creationId xmlns:a16="http://schemas.microsoft.com/office/drawing/2014/main" id="{273B83DB-9DF9-466F-BC16-A29C8BF49647}"/>
                </a:ext>
              </a:extLst>
            </p:cNvPr>
            <p:cNvSpPr>
              <a:spLocks/>
            </p:cNvSpPr>
            <p:nvPr/>
          </p:nvSpPr>
          <p:spPr bwMode="auto">
            <a:xfrm>
              <a:off x="8023226" y="4991101"/>
              <a:ext cx="187325" cy="95250"/>
            </a:xfrm>
            <a:custGeom>
              <a:avLst/>
              <a:gdLst>
                <a:gd name="T0" fmla="*/ 0 w 280"/>
                <a:gd name="T1" fmla="*/ 140 h 140"/>
                <a:gd name="T2" fmla="*/ 140 w 280"/>
                <a:gd name="T3" fmla="*/ 0 h 140"/>
                <a:gd name="T4" fmla="*/ 280 w 280"/>
                <a:gd name="T5" fmla="*/ 140 h 140"/>
                <a:gd name="T6" fmla="*/ 0 w 280"/>
                <a:gd name="T7" fmla="*/ 140 h 140"/>
              </a:gdLst>
              <a:ahLst/>
              <a:cxnLst>
                <a:cxn ang="0">
                  <a:pos x="T0" y="T1"/>
                </a:cxn>
                <a:cxn ang="0">
                  <a:pos x="T2" y="T3"/>
                </a:cxn>
                <a:cxn ang="0">
                  <a:pos x="T4" y="T5"/>
                </a:cxn>
                <a:cxn ang="0">
                  <a:pos x="T6" y="T7"/>
                </a:cxn>
              </a:cxnLst>
              <a:rect l="0" t="0" r="r" b="b"/>
              <a:pathLst>
                <a:path w="280" h="140">
                  <a:moveTo>
                    <a:pt x="0" y="140"/>
                  </a:moveTo>
                  <a:cubicBezTo>
                    <a:pt x="0" y="63"/>
                    <a:pt x="62" y="0"/>
                    <a:pt x="140" y="0"/>
                  </a:cubicBezTo>
                  <a:cubicBezTo>
                    <a:pt x="217" y="0"/>
                    <a:pt x="280" y="63"/>
                    <a:pt x="280" y="140"/>
                  </a:cubicBezTo>
                  <a:lnTo>
                    <a:pt x="0" y="140"/>
                  </a:lnTo>
                  <a:close/>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157" name="Freeform 431">
              <a:extLst>
                <a:ext uri="{FF2B5EF4-FFF2-40B4-BE49-F238E27FC236}">
                  <a16:creationId xmlns:a16="http://schemas.microsoft.com/office/drawing/2014/main" id="{D80A435E-9D91-41A7-BF92-752CE915B46F}"/>
                </a:ext>
              </a:extLst>
            </p:cNvPr>
            <p:cNvSpPr>
              <a:spLocks/>
            </p:cNvSpPr>
            <p:nvPr/>
          </p:nvSpPr>
          <p:spPr bwMode="auto">
            <a:xfrm>
              <a:off x="8291513" y="4643438"/>
              <a:ext cx="207963" cy="419100"/>
            </a:xfrm>
            <a:custGeom>
              <a:avLst/>
              <a:gdLst>
                <a:gd name="T0" fmla="*/ 309 w 309"/>
                <a:gd name="T1" fmla="*/ 0 h 619"/>
                <a:gd name="T2" fmla="*/ 274 w 309"/>
                <a:gd name="T3" fmla="*/ 0 h 619"/>
                <a:gd name="T4" fmla="*/ 247 w 309"/>
                <a:gd name="T5" fmla="*/ 27 h 619"/>
                <a:gd name="T6" fmla="*/ 247 w 309"/>
                <a:gd name="T7" fmla="*/ 47 h 619"/>
                <a:gd name="T8" fmla="*/ 227 w 309"/>
                <a:gd name="T9" fmla="*/ 76 h 619"/>
                <a:gd name="T10" fmla="*/ 201 w 309"/>
                <a:gd name="T11" fmla="*/ 86 h 619"/>
                <a:gd name="T12" fmla="*/ 168 w 309"/>
                <a:gd name="T13" fmla="*/ 80 h 619"/>
                <a:gd name="T14" fmla="*/ 156 w 309"/>
                <a:gd name="T15" fmla="*/ 68 h 619"/>
                <a:gd name="T16" fmla="*/ 115 w 309"/>
                <a:gd name="T17" fmla="*/ 66 h 619"/>
                <a:gd name="T18" fmla="*/ 66 w 309"/>
                <a:gd name="T19" fmla="*/ 116 h 619"/>
                <a:gd name="T20" fmla="*/ 66 w 309"/>
                <a:gd name="T21" fmla="*/ 154 h 619"/>
                <a:gd name="T22" fmla="*/ 79 w 309"/>
                <a:gd name="T23" fmla="*/ 168 h 619"/>
                <a:gd name="T24" fmla="*/ 85 w 309"/>
                <a:gd name="T25" fmla="*/ 203 h 619"/>
                <a:gd name="T26" fmla="*/ 75 w 309"/>
                <a:gd name="T27" fmla="*/ 227 h 619"/>
                <a:gd name="T28" fmla="*/ 46 w 309"/>
                <a:gd name="T29" fmla="*/ 247 h 619"/>
                <a:gd name="T30" fmla="*/ 27 w 309"/>
                <a:gd name="T31" fmla="*/ 247 h 619"/>
                <a:gd name="T32" fmla="*/ 0 w 309"/>
                <a:gd name="T33" fmla="*/ 274 h 619"/>
                <a:gd name="T34" fmla="*/ 0 w 309"/>
                <a:gd name="T35" fmla="*/ 345 h 619"/>
                <a:gd name="T36" fmla="*/ 27 w 309"/>
                <a:gd name="T37" fmla="*/ 372 h 619"/>
                <a:gd name="T38" fmla="*/ 46 w 309"/>
                <a:gd name="T39" fmla="*/ 372 h 619"/>
                <a:gd name="T40" fmla="*/ 75 w 309"/>
                <a:gd name="T41" fmla="*/ 392 h 619"/>
                <a:gd name="T42" fmla="*/ 86 w 309"/>
                <a:gd name="T43" fmla="*/ 418 h 619"/>
                <a:gd name="T44" fmla="*/ 80 w 309"/>
                <a:gd name="T45" fmla="*/ 451 h 619"/>
                <a:gd name="T46" fmla="*/ 67 w 309"/>
                <a:gd name="T47" fmla="*/ 463 h 619"/>
                <a:gd name="T48" fmla="*/ 66 w 309"/>
                <a:gd name="T49" fmla="*/ 504 h 619"/>
                <a:gd name="T50" fmla="*/ 115 w 309"/>
                <a:gd name="T51" fmla="*/ 553 h 619"/>
                <a:gd name="T52" fmla="*/ 154 w 309"/>
                <a:gd name="T53" fmla="*/ 553 h 619"/>
                <a:gd name="T54" fmla="*/ 167 w 309"/>
                <a:gd name="T55" fmla="*/ 540 h 619"/>
                <a:gd name="T56" fmla="*/ 202 w 309"/>
                <a:gd name="T57" fmla="*/ 533 h 619"/>
                <a:gd name="T58" fmla="*/ 228 w 309"/>
                <a:gd name="T59" fmla="*/ 544 h 619"/>
                <a:gd name="T60" fmla="*/ 247 w 309"/>
                <a:gd name="T61" fmla="*/ 572 h 619"/>
                <a:gd name="T62" fmla="*/ 247 w 309"/>
                <a:gd name="T63" fmla="*/ 589 h 619"/>
                <a:gd name="T64" fmla="*/ 274 w 309"/>
                <a:gd name="T65" fmla="*/ 619 h 619"/>
                <a:gd name="T66" fmla="*/ 309 w 309"/>
                <a:gd name="T67" fmla="*/ 619 h 619"/>
                <a:gd name="T68" fmla="*/ 309 w 309"/>
                <a:gd name="T69" fmla="*/ 0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9" h="619">
                  <a:moveTo>
                    <a:pt x="309" y="0"/>
                  </a:moveTo>
                  <a:lnTo>
                    <a:pt x="274" y="0"/>
                  </a:lnTo>
                  <a:cubicBezTo>
                    <a:pt x="259" y="0"/>
                    <a:pt x="247" y="12"/>
                    <a:pt x="247" y="27"/>
                  </a:cubicBezTo>
                  <a:lnTo>
                    <a:pt x="247" y="47"/>
                  </a:lnTo>
                  <a:cubicBezTo>
                    <a:pt x="247" y="60"/>
                    <a:pt x="239" y="71"/>
                    <a:pt x="227" y="76"/>
                  </a:cubicBezTo>
                  <a:cubicBezTo>
                    <a:pt x="218" y="79"/>
                    <a:pt x="210" y="82"/>
                    <a:pt x="201" y="86"/>
                  </a:cubicBezTo>
                  <a:cubicBezTo>
                    <a:pt x="190" y="92"/>
                    <a:pt x="177" y="89"/>
                    <a:pt x="168" y="80"/>
                  </a:cubicBezTo>
                  <a:lnTo>
                    <a:pt x="156" y="68"/>
                  </a:lnTo>
                  <a:cubicBezTo>
                    <a:pt x="143" y="55"/>
                    <a:pt x="126" y="55"/>
                    <a:pt x="115" y="66"/>
                  </a:cubicBezTo>
                  <a:lnTo>
                    <a:pt x="66" y="116"/>
                  </a:lnTo>
                  <a:cubicBezTo>
                    <a:pt x="55" y="126"/>
                    <a:pt x="55" y="143"/>
                    <a:pt x="66" y="154"/>
                  </a:cubicBezTo>
                  <a:lnTo>
                    <a:pt x="79" y="168"/>
                  </a:lnTo>
                  <a:cubicBezTo>
                    <a:pt x="88" y="177"/>
                    <a:pt x="91" y="191"/>
                    <a:pt x="85" y="203"/>
                  </a:cubicBezTo>
                  <a:cubicBezTo>
                    <a:pt x="82" y="211"/>
                    <a:pt x="78" y="219"/>
                    <a:pt x="75" y="227"/>
                  </a:cubicBezTo>
                  <a:cubicBezTo>
                    <a:pt x="71" y="239"/>
                    <a:pt x="59" y="247"/>
                    <a:pt x="46" y="247"/>
                  </a:cubicBezTo>
                  <a:lnTo>
                    <a:pt x="27" y="247"/>
                  </a:lnTo>
                  <a:cubicBezTo>
                    <a:pt x="12" y="247"/>
                    <a:pt x="0" y="259"/>
                    <a:pt x="0" y="274"/>
                  </a:cubicBezTo>
                  <a:lnTo>
                    <a:pt x="0" y="345"/>
                  </a:lnTo>
                  <a:cubicBezTo>
                    <a:pt x="0" y="360"/>
                    <a:pt x="12" y="372"/>
                    <a:pt x="27" y="372"/>
                  </a:cubicBezTo>
                  <a:lnTo>
                    <a:pt x="46" y="372"/>
                  </a:lnTo>
                  <a:cubicBezTo>
                    <a:pt x="59" y="372"/>
                    <a:pt x="71" y="380"/>
                    <a:pt x="75" y="392"/>
                  </a:cubicBezTo>
                  <a:cubicBezTo>
                    <a:pt x="78" y="401"/>
                    <a:pt x="82" y="409"/>
                    <a:pt x="86" y="418"/>
                  </a:cubicBezTo>
                  <a:cubicBezTo>
                    <a:pt x="91" y="429"/>
                    <a:pt x="89" y="442"/>
                    <a:pt x="80" y="451"/>
                  </a:cubicBezTo>
                  <a:lnTo>
                    <a:pt x="67" y="463"/>
                  </a:lnTo>
                  <a:cubicBezTo>
                    <a:pt x="55" y="476"/>
                    <a:pt x="55" y="493"/>
                    <a:pt x="66" y="504"/>
                  </a:cubicBezTo>
                  <a:lnTo>
                    <a:pt x="115" y="553"/>
                  </a:lnTo>
                  <a:cubicBezTo>
                    <a:pt x="126" y="564"/>
                    <a:pt x="143" y="564"/>
                    <a:pt x="154" y="553"/>
                  </a:cubicBezTo>
                  <a:lnTo>
                    <a:pt x="167" y="540"/>
                  </a:lnTo>
                  <a:cubicBezTo>
                    <a:pt x="177" y="531"/>
                    <a:pt x="191" y="528"/>
                    <a:pt x="202" y="533"/>
                  </a:cubicBezTo>
                  <a:cubicBezTo>
                    <a:pt x="211" y="537"/>
                    <a:pt x="219" y="541"/>
                    <a:pt x="228" y="544"/>
                  </a:cubicBezTo>
                  <a:cubicBezTo>
                    <a:pt x="239" y="548"/>
                    <a:pt x="247" y="559"/>
                    <a:pt x="247" y="572"/>
                  </a:cubicBezTo>
                  <a:lnTo>
                    <a:pt x="247" y="589"/>
                  </a:lnTo>
                  <a:cubicBezTo>
                    <a:pt x="247" y="607"/>
                    <a:pt x="259" y="619"/>
                    <a:pt x="274" y="619"/>
                  </a:cubicBezTo>
                  <a:lnTo>
                    <a:pt x="309" y="619"/>
                  </a:lnTo>
                  <a:lnTo>
                    <a:pt x="309" y="0"/>
                  </a:lnTo>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158" name="Freeform 432">
              <a:extLst>
                <a:ext uri="{FF2B5EF4-FFF2-40B4-BE49-F238E27FC236}">
                  <a16:creationId xmlns:a16="http://schemas.microsoft.com/office/drawing/2014/main" id="{67E9974A-5F4E-4908-9225-21DD17B26EB2}"/>
                </a:ext>
              </a:extLst>
            </p:cNvPr>
            <p:cNvSpPr>
              <a:spLocks/>
            </p:cNvSpPr>
            <p:nvPr/>
          </p:nvSpPr>
          <p:spPr bwMode="auto">
            <a:xfrm>
              <a:off x="8404226" y="4759326"/>
              <a:ext cx="95250" cy="188913"/>
            </a:xfrm>
            <a:custGeom>
              <a:avLst/>
              <a:gdLst>
                <a:gd name="T0" fmla="*/ 140 w 140"/>
                <a:gd name="T1" fmla="*/ 280 h 280"/>
                <a:gd name="T2" fmla="*/ 0 w 140"/>
                <a:gd name="T3" fmla="*/ 140 h 280"/>
                <a:gd name="T4" fmla="*/ 140 w 140"/>
                <a:gd name="T5" fmla="*/ 0 h 280"/>
                <a:gd name="T6" fmla="*/ 140 w 140"/>
                <a:gd name="T7" fmla="*/ 280 h 280"/>
              </a:gdLst>
              <a:ahLst/>
              <a:cxnLst>
                <a:cxn ang="0">
                  <a:pos x="T0" y="T1"/>
                </a:cxn>
                <a:cxn ang="0">
                  <a:pos x="T2" y="T3"/>
                </a:cxn>
                <a:cxn ang="0">
                  <a:pos x="T4" y="T5"/>
                </a:cxn>
                <a:cxn ang="0">
                  <a:pos x="T6" y="T7"/>
                </a:cxn>
              </a:cxnLst>
              <a:rect l="0" t="0" r="r" b="b"/>
              <a:pathLst>
                <a:path w="140" h="280">
                  <a:moveTo>
                    <a:pt x="140" y="280"/>
                  </a:moveTo>
                  <a:cubicBezTo>
                    <a:pt x="63" y="280"/>
                    <a:pt x="0" y="217"/>
                    <a:pt x="0" y="140"/>
                  </a:cubicBezTo>
                  <a:cubicBezTo>
                    <a:pt x="0" y="62"/>
                    <a:pt x="63" y="0"/>
                    <a:pt x="140" y="0"/>
                  </a:cubicBezTo>
                  <a:lnTo>
                    <a:pt x="140" y="280"/>
                  </a:lnTo>
                  <a:close/>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159" name="Freeform 433">
              <a:extLst>
                <a:ext uri="{FF2B5EF4-FFF2-40B4-BE49-F238E27FC236}">
                  <a16:creationId xmlns:a16="http://schemas.microsoft.com/office/drawing/2014/main" id="{60BA37FF-FFAF-48F0-B4C3-0F57AC623CB1}"/>
                </a:ext>
              </a:extLst>
            </p:cNvPr>
            <p:cNvSpPr>
              <a:spLocks/>
            </p:cNvSpPr>
            <p:nvPr/>
          </p:nvSpPr>
          <p:spPr bwMode="auto">
            <a:xfrm>
              <a:off x="8399463" y="4752976"/>
              <a:ext cx="100013" cy="200025"/>
            </a:xfrm>
            <a:custGeom>
              <a:avLst/>
              <a:gdLst>
                <a:gd name="T0" fmla="*/ 148 w 148"/>
                <a:gd name="T1" fmla="*/ 297 h 297"/>
                <a:gd name="T2" fmla="*/ 0 w 148"/>
                <a:gd name="T3" fmla="*/ 149 h 297"/>
                <a:gd name="T4" fmla="*/ 148 w 148"/>
                <a:gd name="T5" fmla="*/ 0 h 297"/>
                <a:gd name="T6" fmla="*/ 148 w 148"/>
                <a:gd name="T7" fmla="*/ 17 h 297"/>
                <a:gd name="T8" fmla="*/ 17 w 148"/>
                <a:gd name="T9" fmla="*/ 149 h 297"/>
                <a:gd name="T10" fmla="*/ 148 w 148"/>
                <a:gd name="T11" fmla="*/ 280 h 297"/>
                <a:gd name="T12" fmla="*/ 148 w 148"/>
                <a:gd name="T13" fmla="*/ 297 h 297"/>
              </a:gdLst>
              <a:ahLst/>
              <a:cxnLst>
                <a:cxn ang="0">
                  <a:pos x="T0" y="T1"/>
                </a:cxn>
                <a:cxn ang="0">
                  <a:pos x="T2" y="T3"/>
                </a:cxn>
                <a:cxn ang="0">
                  <a:pos x="T4" y="T5"/>
                </a:cxn>
                <a:cxn ang="0">
                  <a:pos x="T6" y="T7"/>
                </a:cxn>
                <a:cxn ang="0">
                  <a:pos x="T8" y="T9"/>
                </a:cxn>
                <a:cxn ang="0">
                  <a:pos x="T10" y="T11"/>
                </a:cxn>
                <a:cxn ang="0">
                  <a:pos x="T12" y="T13"/>
                </a:cxn>
              </a:cxnLst>
              <a:rect l="0" t="0" r="r" b="b"/>
              <a:pathLst>
                <a:path w="148" h="297">
                  <a:moveTo>
                    <a:pt x="148" y="297"/>
                  </a:moveTo>
                  <a:cubicBezTo>
                    <a:pt x="66" y="297"/>
                    <a:pt x="0" y="230"/>
                    <a:pt x="0" y="149"/>
                  </a:cubicBezTo>
                  <a:cubicBezTo>
                    <a:pt x="0" y="67"/>
                    <a:pt x="66" y="0"/>
                    <a:pt x="148" y="0"/>
                  </a:cubicBezTo>
                  <a:lnTo>
                    <a:pt x="148" y="17"/>
                  </a:lnTo>
                  <a:cubicBezTo>
                    <a:pt x="76" y="17"/>
                    <a:pt x="17" y="76"/>
                    <a:pt x="17" y="149"/>
                  </a:cubicBezTo>
                  <a:cubicBezTo>
                    <a:pt x="17" y="221"/>
                    <a:pt x="76" y="280"/>
                    <a:pt x="148" y="280"/>
                  </a:cubicBezTo>
                  <a:lnTo>
                    <a:pt x="148" y="297"/>
                  </a:lnTo>
                  <a:close/>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160" name="Freeform 434">
              <a:extLst>
                <a:ext uri="{FF2B5EF4-FFF2-40B4-BE49-F238E27FC236}">
                  <a16:creationId xmlns:a16="http://schemas.microsoft.com/office/drawing/2014/main" id="{72AF838A-B085-438F-88AC-67599792C155}"/>
                </a:ext>
              </a:extLst>
            </p:cNvPr>
            <p:cNvSpPr>
              <a:spLocks/>
            </p:cNvSpPr>
            <p:nvPr/>
          </p:nvSpPr>
          <p:spPr bwMode="auto">
            <a:xfrm>
              <a:off x="8285163" y="4638676"/>
              <a:ext cx="214313" cy="430213"/>
            </a:xfrm>
            <a:custGeom>
              <a:avLst/>
              <a:gdLst>
                <a:gd name="T0" fmla="*/ 283 w 318"/>
                <a:gd name="T1" fmla="*/ 636 h 636"/>
                <a:gd name="T2" fmla="*/ 248 w 318"/>
                <a:gd name="T3" fmla="*/ 580 h 636"/>
                <a:gd name="T4" fmla="*/ 208 w 318"/>
                <a:gd name="T5" fmla="*/ 549 h 636"/>
                <a:gd name="T6" fmla="*/ 169 w 318"/>
                <a:gd name="T7" fmla="*/ 567 h 636"/>
                <a:gd name="T8" fmla="*/ 69 w 318"/>
                <a:gd name="T9" fmla="*/ 518 h 636"/>
                <a:gd name="T10" fmla="*/ 83 w 318"/>
                <a:gd name="T11" fmla="*/ 453 h 636"/>
                <a:gd name="T12" fmla="*/ 77 w 318"/>
                <a:gd name="T13" fmla="*/ 403 h 636"/>
                <a:gd name="T14" fmla="*/ 36 w 318"/>
                <a:gd name="T15" fmla="*/ 388 h 636"/>
                <a:gd name="T16" fmla="*/ 0 w 318"/>
                <a:gd name="T17" fmla="*/ 282 h 636"/>
                <a:gd name="T18" fmla="*/ 55 w 318"/>
                <a:gd name="T19" fmla="*/ 247 h 636"/>
                <a:gd name="T20" fmla="*/ 87 w 318"/>
                <a:gd name="T21" fmla="*/ 207 h 636"/>
                <a:gd name="T22" fmla="*/ 69 w 318"/>
                <a:gd name="T23" fmla="*/ 168 h 636"/>
                <a:gd name="T24" fmla="*/ 69 w 318"/>
                <a:gd name="T25" fmla="*/ 118 h 636"/>
                <a:gd name="T26" fmla="*/ 144 w 318"/>
                <a:gd name="T27" fmla="*/ 58 h 636"/>
                <a:gd name="T28" fmla="*/ 183 w 318"/>
                <a:gd name="T29" fmla="*/ 82 h 636"/>
                <a:gd name="T30" fmla="*/ 233 w 318"/>
                <a:gd name="T31" fmla="*/ 76 h 636"/>
                <a:gd name="T32" fmla="*/ 248 w 318"/>
                <a:gd name="T33" fmla="*/ 35 h 636"/>
                <a:gd name="T34" fmla="*/ 318 w 318"/>
                <a:gd name="T35" fmla="*/ 0 h 636"/>
                <a:gd name="T36" fmla="*/ 283 w 318"/>
                <a:gd name="T37" fmla="*/ 16 h 636"/>
                <a:gd name="T38" fmla="*/ 264 w 318"/>
                <a:gd name="T39" fmla="*/ 55 h 636"/>
                <a:gd name="T40" fmla="*/ 214 w 318"/>
                <a:gd name="T41" fmla="*/ 102 h 636"/>
                <a:gd name="T42" fmla="*/ 159 w 318"/>
                <a:gd name="T43" fmla="*/ 82 h 636"/>
                <a:gd name="T44" fmla="*/ 130 w 318"/>
                <a:gd name="T45" fmla="*/ 80 h 636"/>
                <a:gd name="T46" fmla="*/ 75 w 318"/>
                <a:gd name="T47" fmla="*/ 143 h 636"/>
                <a:gd name="T48" fmla="*/ 94 w 318"/>
                <a:gd name="T49" fmla="*/ 170 h 636"/>
                <a:gd name="T50" fmla="*/ 92 w 318"/>
                <a:gd name="T51" fmla="*/ 238 h 636"/>
                <a:gd name="T52" fmla="*/ 36 w 318"/>
                <a:gd name="T53" fmla="*/ 264 h 636"/>
                <a:gd name="T54" fmla="*/ 17 w 318"/>
                <a:gd name="T55" fmla="*/ 353 h 636"/>
                <a:gd name="T56" fmla="*/ 55 w 318"/>
                <a:gd name="T57" fmla="*/ 372 h 636"/>
                <a:gd name="T58" fmla="*/ 102 w 318"/>
                <a:gd name="T59" fmla="*/ 422 h 636"/>
                <a:gd name="T60" fmla="*/ 82 w 318"/>
                <a:gd name="T61" fmla="*/ 477 h 636"/>
                <a:gd name="T62" fmla="*/ 130 w 318"/>
                <a:gd name="T63" fmla="*/ 556 h 636"/>
                <a:gd name="T64" fmla="*/ 171 w 318"/>
                <a:gd name="T65" fmla="*/ 542 h 636"/>
                <a:gd name="T66" fmla="*/ 239 w 318"/>
                <a:gd name="T67" fmla="*/ 544 h 636"/>
                <a:gd name="T68" fmla="*/ 264 w 318"/>
                <a:gd name="T69" fmla="*/ 597 h 636"/>
                <a:gd name="T70" fmla="*/ 318 w 318"/>
                <a:gd name="T71" fmla="*/ 619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8" h="636">
                  <a:moveTo>
                    <a:pt x="318" y="636"/>
                  </a:moveTo>
                  <a:lnTo>
                    <a:pt x="283" y="636"/>
                  </a:lnTo>
                  <a:cubicBezTo>
                    <a:pt x="263" y="636"/>
                    <a:pt x="248" y="619"/>
                    <a:pt x="248" y="597"/>
                  </a:cubicBezTo>
                  <a:lnTo>
                    <a:pt x="248" y="580"/>
                  </a:lnTo>
                  <a:cubicBezTo>
                    <a:pt x="248" y="571"/>
                    <a:pt x="242" y="563"/>
                    <a:pt x="234" y="560"/>
                  </a:cubicBezTo>
                  <a:cubicBezTo>
                    <a:pt x="225" y="557"/>
                    <a:pt x="216" y="553"/>
                    <a:pt x="208" y="549"/>
                  </a:cubicBezTo>
                  <a:cubicBezTo>
                    <a:pt x="199" y="545"/>
                    <a:pt x="189" y="547"/>
                    <a:pt x="182" y="554"/>
                  </a:cubicBezTo>
                  <a:lnTo>
                    <a:pt x="169" y="567"/>
                  </a:lnTo>
                  <a:cubicBezTo>
                    <a:pt x="155" y="581"/>
                    <a:pt x="132" y="581"/>
                    <a:pt x="118" y="567"/>
                  </a:cubicBezTo>
                  <a:lnTo>
                    <a:pt x="69" y="518"/>
                  </a:lnTo>
                  <a:cubicBezTo>
                    <a:pt x="54" y="503"/>
                    <a:pt x="55" y="481"/>
                    <a:pt x="71" y="465"/>
                  </a:cubicBezTo>
                  <a:lnTo>
                    <a:pt x="83" y="453"/>
                  </a:lnTo>
                  <a:cubicBezTo>
                    <a:pt x="89" y="447"/>
                    <a:pt x="91" y="437"/>
                    <a:pt x="87" y="429"/>
                  </a:cubicBezTo>
                  <a:cubicBezTo>
                    <a:pt x="83" y="421"/>
                    <a:pt x="80" y="412"/>
                    <a:pt x="77" y="403"/>
                  </a:cubicBezTo>
                  <a:cubicBezTo>
                    <a:pt x="73" y="394"/>
                    <a:pt x="65" y="388"/>
                    <a:pt x="55" y="388"/>
                  </a:cubicBezTo>
                  <a:lnTo>
                    <a:pt x="36" y="388"/>
                  </a:lnTo>
                  <a:cubicBezTo>
                    <a:pt x="16" y="388"/>
                    <a:pt x="0" y="372"/>
                    <a:pt x="0" y="353"/>
                  </a:cubicBezTo>
                  <a:lnTo>
                    <a:pt x="0" y="282"/>
                  </a:lnTo>
                  <a:cubicBezTo>
                    <a:pt x="0" y="263"/>
                    <a:pt x="16" y="247"/>
                    <a:pt x="36" y="247"/>
                  </a:cubicBezTo>
                  <a:lnTo>
                    <a:pt x="55" y="247"/>
                  </a:lnTo>
                  <a:cubicBezTo>
                    <a:pt x="65" y="247"/>
                    <a:pt x="73" y="241"/>
                    <a:pt x="77" y="232"/>
                  </a:cubicBezTo>
                  <a:cubicBezTo>
                    <a:pt x="80" y="224"/>
                    <a:pt x="83" y="215"/>
                    <a:pt x="87" y="207"/>
                  </a:cubicBezTo>
                  <a:cubicBezTo>
                    <a:pt x="91" y="199"/>
                    <a:pt x="89" y="188"/>
                    <a:pt x="82" y="182"/>
                  </a:cubicBezTo>
                  <a:lnTo>
                    <a:pt x="69" y="168"/>
                  </a:lnTo>
                  <a:cubicBezTo>
                    <a:pt x="62" y="161"/>
                    <a:pt x="58" y="152"/>
                    <a:pt x="58" y="143"/>
                  </a:cubicBezTo>
                  <a:cubicBezTo>
                    <a:pt x="58" y="133"/>
                    <a:pt x="62" y="124"/>
                    <a:pt x="69" y="118"/>
                  </a:cubicBezTo>
                  <a:lnTo>
                    <a:pt x="118" y="68"/>
                  </a:lnTo>
                  <a:cubicBezTo>
                    <a:pt x="125" y="61"/>
                    <a:pt x="134" y="57"/>
                    <a:pt x="144" y="58"/>
                  </a:cubicBezTo>
                  <a:cubicBezTo>
                    <a:pt x="154" y="58"/>
                    <a:pt x="163" y="62"/>
                    <a:pt x="170" y="70"/>
                  </a:cubicBezTo>
                  <a:lnTo>
                    <a:pt x="183" y="82"/>
                  </a:lnTo>
                  <a:cubicBezTo>
                    <a:pt x="189" y="89"/>
                    <a:pt x="199" y="90"/>
                    <a:pt x="207" y="87"/>
                  </a:cubicBezTo>
                  <a:cubicBezTo>
                    <a:pt x="215" y="83"/>
                    <a:pt x="224" y="79"/>
                    <a:pt x="233" y="76"/>
                  </a:cubicBezTo>
                  <a:cubicBezTo>
                    <a:pt x="242" y="73"/>
                    <a:pt x="248" y="64"/>
                    <a:pt x="248" y="55"/>
                  </a:cubicBezTo>
                  <a:lnTo>
                    <a:pt x="248" y="35"/>
                  </a:lnTo>
                  <a:cubicBezTo>
                    <a:pt x="248" y="16"/>
                    <a:pt x="264" y="0"/>
                    <a:pt x="283" y="0"/>
                  </a:cubicBezTo>
                  <a:lnTo>
                    <a:pt x="318" y="0"/>
                  </a:lnTo>
                  <a:lnTo>
                    <a:pt x="318" y="16"/>
                  </a:lnTo>
                  <a:lnTo>
                    <a:pt x="283" y="16"/>
                  </a:lnTo>
                  <a:cubicBezTo>
                    <a:pt x="273" y="16"/>
                    <a:pt x="264" y="25"/>
                    <a:pt x="264" y="35"/>
                  </a:cubicBezTo>
                  <a:lnTo>
                    <a:pt x="264" y="55"/>
                  </a:lnTo>
                  <a:cubicBezTo>
                    <a:pt x="264" y="71"/>
                    <a:pt x="254" y="86"/>
                    <a:pt x="238" y="92"/>
                  </a:cubicBezTo>
                  <a:cubicBezTo>
                    <a:pt x="230" y="95"/>
                    <a:pt x="222" y="98"/>
                    <a:pt x="214" y="102"/>
                  </a:cubicBezTo>
                  <a:cubicBezTo>
                    <a:pt x="200" y="109"/>
                    <a:pt x="183" y="106"/>
                    <a:pt x="171" y="94"/>
                  </a:cubicBezTo>
                  <a:lnTo>
                    <a:pt x="159" y="82"/>
                  </a:lnTo>
                  <a:cubicBezTo>
                    <a:pt x="154" y="77"/>
                    <a:pt x="149" y="75"/>
                    <a:pt x="144" y="75"/>
                  </a:cubicBezTo>
                  <a:cubicBezTo>
                    <a:pt x="139" y="74"/>
                    <a:pt x="134" y="76"/>
                    <a:pt x="130" y="80"/>
                  </a:cubicBezTo>
                  <a:lnTo>
                    <a:pt x="80" y="130"/>
                  </a:lnTo>
                  <a:cubicBezTo>
                    <a:pt x="77" y="133"/>
                    <a:pt x="75" y="138"/>
                    <a:pt x="75" y="143"/>
                  </a:cubicBezTo>
                  <a:cubicBezTo>
                    <a:pt x="75" y="148"/>
                    <a:pt x="77" y="153"/>
                    <a:pt x="80" y="156"/>
                  </a:cubicBezTo>
                  <a:lnTo>
                    <a:pt x="94" y="170"/>
                  </a:lnTo>
                  <a:cubicBezTo>
                    <a:pt x="106" y="182"/>
                    <a:pt x="109" y="199"/>
                    <a:pt x="102" y="214"/>
                  </a:cubicBezTo>
                  <a:cubicBezTo>
                    <a:pt x="98" y="222"/>
                    <a:pt x="95" y="230"/>
                    <a:pt x="92" y="238"/>
                  </a:cubicBezTo>
                  <a:cubicBezTo>
                    <a:pt x="87" y="253"/>
                    <a:pt x="72" y="264"/>
                    <a:pt x="55" y="264"/>
                  </a:cubicBezTo>
                  <a:lnTo>
                    <a:pt x="36" y="264"/>
                  </a:lnTo>
                  <a:cubicBezTo>
                    <a:pt x="26" y="264"/>
                    <a:pt x="17" y="272"/>
                    <a:pt x="17" y="282"/>
                  </a:cubicBezTo>
                  <a:lnTo>
                    <a:pt x="17" y="353"/>
                  </a:lnTo>
                  <a:cubicBezTo>
                    <a:pt x="17" y="363"/>
                    <a:pt x="26" y="372"/>
                    <a:pt x="36" y="372"/>
                  </a:cubicBezTo>
                  <a:lnTo>
                    <a:pt x="55" y="372"/>
                  </a:lnTo>
                  <a:cubicBezTo>
                    <a:pt x="72" y="372"/>
                    <a:pt x="87" y="382"/>
                    <a:pt x="92" y="398"/>
                  </a:cubicBezTo>
                  <a:cubicBezTo>
                    <a:pt x="95" y="406"/>
                    <a:pt x="99" y="414"/>
                    <a:pt x="102" y="422"/>
                  </a:cubicBezTo>
                  <a:cubicBezTo>
                    <a:pt x="109" y="436"/>
                    <a:pt x="106" y="453"/>
                    <a:pt x="95" y="465"/>
                  </a:cubicBezTo>
                  <a:lnTo>
                    <a:pt x="82" y="477"/>
                  </a:lnTo>
                  <a:cubicBezTo>
                    <a:pt x="74" y="486"/>
                    <a:pt x="73" y="498"/>
                    <a:pt x="80" y="506"/>
                  </a:cubicBezTo>
                  <a:lnTo>
                    <a:pt x="130" y="556"/>
                  </a:lnTo>
                  <a:cubicBezTo>
                    <a:pt x="138" y="563"/>
                    <a:pt x="150" y="563"/>
                    <a:pt x="157" y="556"/>
                  </a:cubicBezTo>
                  <a:lnTo>
                    <a:pt x="171" y="542"/>
                  </a:lnTo>
                  <a:cubicBezTo>
                    <a:pt x="182" y="530"/>
                    <a:pt x="200" y="527"/>
                    <a:pt x="215" y="534"/>
                  </a:cubicBezTo>
                  <a:cubicBezTo>
                    <a:pt x="223" y="538"/>
                    <a:pt x="231" y="541"/>
                    <a:pt x="239" y="544"/>
                  </a:cubicBezTo>
                  <a:cubicBezTo>
                    <a:pt x="254" y="549"/>
                    <a:pt x="264" y="564"/>
                    <a:pt x="264" y="580"/>
                  </a:cubicBezTo>
                  <a:lnTo>
                    <a:pt x="264" y="597"/>
                  </a:lnTo>
                  <a:cubicBezTo>
                    <a:pt x="264" y="610"/>
                    <a:pt x="272" y="619"/>
                    <a:pt x="283" y="619"/>
                  </a:cubicBezTo>
                  <a:lnTo>
                    <a:pt x="318" y="619"/>
                  </a:lnTo>
                  <a:lnTo>
                    <a:pt x="318" y="636"/>
                  </a:lnTo>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161" name="Freeform 435">
              <a:extLst>
                <a:ext uri="{FF2B5EF4-FFF2-40B4-BE49-F238E27FC236}">
                  <a16:creationId xmlns:a16="http://schemas.microsoft.com/office/drawing/2014/main" id="{2D98C8FA-8E05-4313-9CF7-7F33337B0B9E}"/>
                </a:ext>
              </a:extLst>
            </p:cNvPr>
            <p:cNvSpPr>
              <a:spLocks/>
            </p:cNvSpPr>
            <p:nvPr/>
          </p:nvSpPr>
          <p:spPr bwMode="auto">
            <a:xfrm>
              <a:off x="8016876" y="4986338"/>
              <a:ext cx="200025" cy="100013"/>
            </a:xfrm>
            <a:custGeom>
              <a:avLst/>
              <a:gdLst>
                <a:gd name="T0" fmla="*/ 297 w 297"/>
                <a:gd name="T1" fmla="*/ 149 h 149"/>
                <a:gd name="T2" fmla="*/ 281 w 297"/>
                <a:gd name="T3" fmla="*/ 149 h 149"/>
                <a:gd name="T4" fmla="*/ 149 w 297"/>
                <a:gd name="T5" fmla="*/ 17 h 149"/>
                <a:gd name="T6" fmla="*/ 17 w 297"/>
                <a:gd name="T7" fmla="*/ 149 h 149"/>
                <a:gd name="T8" fmla="*/ 0 w 297"/>
                <a:gd name="T9" fmla="*/ 149 h 149"/>
                <a:gd name="T10" fmla="*/ 149 w 297"/>
                <a:gd name="T11" fmla="*/ 0 h 149"/>
                <a:gd name="T12" fmla="*/ 297 w 297"/>
                <a:gd name="T13" fmla="*/ 149 h 149"/>
              </a:gdLst>
              <a:ahLst/>
              <a:cxnLst>
                <a:cxn ang="0">
                  <a:pos x="T0" y="T1"/>
                </a:cxn>
                <a:cxn ang="0">
                  <a:pos x="T2" y="T3"/>
                </a:cxn>
                <a:cxn ang="0">
                  <a:pos x="T4" y="T5"/>
                </a:cxn>
                <a:cxn ang="0">
                  <a:pos x="T6" y="T7"/>
                </a:cxn>
                <a:cxn ang="0">
                  <a:pos x="T8" y="T9"/>
                </a:cxn>
                <a:cxn ang="0">
                  <a:pos x="T10" y="T11"/>
                </a:cxn>
                <a:cxn ang="0">
                  <a:pos x="T12" y="T13"/>
                </a:cxn>
              </a:cxnLst>
              <a:rect l="0" t="0" r="r" b="b"/>
              <a:pathLst>
                <a:path w="297" h="149">
                  <a:moveTo>
                    <a:pt x="297" y="149"/>
                  </a:moveTo>
                  <a:lnTo>
                    <a:pt x="281" y="149"/>
                  </a:lnTo>
                  <a:cubicBezTo>
                    <a:pt x="281" y="76"/>
                    <a:pt x="221" y="17"/>
                    <a:pt x="149" y="17"/>
                  </a:cubicBezTo>
                  <a:cubicBezTo>
                    <a:pt x="76" y="17"/>
                    <a:pt x="17" y="76"/>
                    <a:pt x="17" y="149"/>
                  </a:cubicBezTo>
                  <a:lnTo>
                    <a:pt x="0" y="149"/>
                  </a:lnTo>
                  <a:cubicBezTo>
                    <a:pt x="0" y="67"/>
                    <a:pt x="67" y="0"/>
                    <a:pt x="149" y="0"/>
                  </a:cubicBezTo>
                  <a:cubicBezTo>
                    <a:pt x="231" y="0"/>
                    <a:pt x="297" y="67"/>
                    <a:pt x="297" y="149"/>
                  </a:cubicBezTo>
                  <a:close/>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162" name="Freeform 436">
              <a:extLst>
                <a:ext uri="{FF2B5EF4-FFF2-40B4-BE49-F238E27FC236}">
                  <a16:creationId xmlns:a16="http://schemas.microsoft.com/office/drawing/2014/main" id="{81CC35B2-FBB8-42A2-A567-A1DAD33E4DBD}"/>
                </a:ext>
              </a:extLst>
            </p:cNvPr>
            <p:cNvSpPr>
              <a:spLocks/>
            </p:cNvSpPr>
            <p:nvPr/>
          </p:nvSpPr>
          <p:spPr bwMode="auto">
            <a:xfrm>
              <a:off x="7902576" y="4872038"/>
              <a:ext cx="428625" cy="214313"/>
            </a:xfrm>
            <a:custGeom>
              <a:avLst/>
              <a:gdLst>
                <a:gd name="T0" fmla="*/ 619 w 636"/>
                <a:gd name="T1" fmla="*/ 318 h 318"/>
                <a:gd name="T2" fmla="*/ 600 w 636"/>
                <a:gd name="T3" fmla="*/ 264 h 318"/>
                <a:gd name="T4" fmla="*/ 544 w 636"/>
                <a:gd name="T5" fmla="*/ 238 h 318"/>
                <a:gd name="T6" fmla="*/ 541 w 636"/>
                <a:gd name="T7" fmla="*/ 171 h 318"/>
                <a:gd name="T8" fmla="*/ 556 w 636"/>
                <a:gd name="T9" fmla="*/ 130 h 318"/>
                <a:gd name="T10" fmla="*/ 479 w 636"/>
                <a:gd name="T11" fmla="*/ 80 h 318"/>
                <a:gd name="T12" fmla="*/ 421 w 636"/>
                <a:gd name="T13" fmla="*/ 102 h 318"/>
                <a:gd name="T14" fmla="*/ 372 w 636"/>
                <a:gd name="T15" fmla="*/ 55 h 318"/>
                <a:gd name="T16" fmla="*/ 353 w 636"/>
                <a:gd name="T17" fmla="*/ 17 h 318"/>
                <a:gd name="T18" fmla="*/ 264 w 636"/>
                <a:gd name="T19" fmla="*/ 36 h 318"/>
                <a:gd name="T20" fmla="*/ 238 w 636"/>
                <a:gd name="T21" fmla="*/ 92 h 318"/>
                <a:gd name="T22" fmla="*/ 171 w 636"/>
                <a:gd name="T23" fmla="*/ 94 h 318"/>
                <a:gd name="T24" fmla="*/ 143 w 636"/>
                <a:gd name="T25" fmla="*/ 75 h 318"/>
                <a:gd name="T26" fmla="*/ 80 w 636"/>
                <a:gd name="T27" fmla="*/ 130 h 318"/>
                <a:gd name="T28" fmla="*/ 94 w 636"/>
                <a:gd name="T29" fmla="*/ 170 h 318"/>
                <a:gd name="T30" fmla="*/ 91 w 636"/>
                <a:gd name="T31" fmla="*/ 239 h 318"/>
                <a:gd name="T32" fmla="*/ 38 w 636"/>
                <a:gd name="T33" fmla="*/ 264 h 318"/>
                <a:gd name="T34" fmla="*/ 17 w 636"/>
                <a:gd name="T35" fmla="*/ 318 h 318"/>
                <a:gd name="T36" fmla="*/ 0 w 636"/>
                <a:gd name="T37" fmla="*/ 283 h 318"/>
                <a:gd name="T38" fmla="*/ 56 w 636"/>
                <a:gd name="T39" fmla="*/ 247 h 318"/>
                <a:gd name="T40" fmla="*/ 86 w 636"/>
                <a:gd name="T41" fmla="*/ 207 h 318"/>
                <a:gd name="T42" fmla="*/ 68 w 636"/>
                <a:gd name="T43" fmla="*/ 168 h 318"/>
                <a:gd name="T44" fmla="*/ 68 w 636"/>
                <a:gd name="T45" fmla="*/ 118 h 318"/>
                <a:gd name="T46" fmla="*/ 144 w 636"/>
                <a:gd name="T47" fmla="*/ 58 h 318"/>
                <a:gd name="T48" fmla="*/ 183 w 636"/>
                <a:gd name="T49" fmla="*/ 83 h 318"/>
                <a:gd name="T50" fmla="*/ 232 w 636"/>
                <a:gd name="T51" fmla="*/ 76 h 318"/>
                <a:gd name="T52" fmla="*/ 247 w 636"/>
                <a:gd name="T53" fmla="*/ 36 h 318"/>
                <a:gd name="T54" fmla="*/ 353 w 636"/>
                <a:gd name="T55" fmla="*/ 0 h 318"/>
                <a:gd name="T56" fmla="*/ 389 w 636"/>
                <a:gd name="T57" fmla="*/ 55 h 318"/>
                <a:gd name="T58" fmla="*/ 428 w 636"/>
                <a:gd name="T59" fmla="*/ 87 h 318"/>
                <a:gd name="T60" fmla="*/ 467 w 636"/>
                <a:gd name="T61" fmla="*/ 68 h 318"/>
                <a:gd name="T62" fmla="*/ 567 w 636"/>
                <a:gd name="T63" fmla="*/ 118 h 318"/>
                <a:gd name="T64" fmla="*/ 553 w 636"/>
                <a:gd name="T65" fmla="*/ 183 h 318"/>
                <a:gd name="T66" fmla="*/ 560 w 636"/>
                <a:gd name="T67" fmla="*/ 232 h 318"/>
                <a:gd name="T68" fmla="*/ 600 w 636"/>
                <a:gd name="T69" fmla="*/ 247 h 318"/>
                <a:gd name="T70" fmla="*/ 636 w 636"/>
                <a:gd name="T71" fmla="*/ 318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36" h="318">
                  <a:moveTo>
                    <a:pt x="636" y="318"/>
                  </a:moveTo>
                  <a:lnTo>
                    <a:pt x="619" y="318"/>
                  </a:lnTo>
                  <a:lnTo>
                    <a:pt x="619" y="283"/>
                  </a:lnTo>
                  <a:cubicBezTo>
                    <a:pt x="619" y="272"/>
                    <a:pt x="611" y="264"/>
                    <a:pt x="600" y="264"/>
                  </a:cubicBezTo>
                  <a:lnTo>
                    <a:pt x="581" y="264"/>
                  </a:lnTo>
                  <a:cubicBezTo>
                    <a:pt x="564" y="264"/>
                    <a:pt x="549" y="253"/>
                    <a:pt x="544" y="238"/>
                  </a:cubicBezTo>
                  <a:cubicBezTo>
                    <a:pt x="541" y="230"/>
                    <a:pt x="538" y="221"/>
                    <a:pt x="534" y="214"/>
                  </a:cubicBezTo>
                  <a:cubicBezTo>
                    <a:pt x="527" y="199"/>
                    <a:pt x="530" y="182"/>
                    <a:pt x="541" y="171"/>
                  </a:cubicBezTo>
                  <a:lnTo>
                    <a:pt x="554" y="158"/>
                  </a:lnTo>
                  <a:cubicBezTo>
                    <a:pt x="563" y="149"/>
                    <a:pt x="563" y="137"/>
                    <a:pt x="556" y="130"/>
                  </a:cubicBezTo>
                  <a:lnTo>
                    <a:pt x="506" y="80"/>
                  </a:lnTo>
                  <a:cubicBezTo>
                    <a:pt x="499" y="73"/>
                    <a:pt x="486" y="73"/>
                    <a:pt x="479" y="80"/>
                  </a:cubicBezTo>
                  <a:lnTo>
                    <a:pt x="466" y="94"/>
                  </a:lnTo>
                  <a:cubicBezTo>
                    <a:pt x="454" y="105"/>
                    <a:pt x="436" y="109"/>
                    <a:pt x="421" y="102"/>
                  </a:cubicBezTo>
                  <a:cubicBezTo>
                    <a:pt x="414" y="98"/>
                    <a:pt x="406" y="95"/>
                    <a:pt x="398" y="92"/>
                  </a:cubicBezTo>
                  <a:cubicBezTo>
                    <a:pt x="382" y="86"/>
                    <a:pt x="372" y="72"/>
                    <a:pt x="372" y="55"/>
                  </a:cubicBezTo>
                  <a:lnTo>
                    <a:pt x="372" y="36"/>
                  </a:lnTo>
                  <a:cubicBezTo>
                    <a:pt x="372" y="25"/>
                    <a:pt x="363" y="17"/>
                    <a:pt x="353" y="17"/>
                  </a:cubicBezTo>
                  <a:lnTo>
                    <a:pt x="283" y="17"/>
                  </a:lnTo>
                  <a:cubicBezTo>
                    <a:pt x="272" y="17"/>
                    <a:pt x="264" y="25"/>
                    <a:pt x="264" y="36"/>
                  </a:cubicBezTo>
                  <a:lnTo>
                    <a:pt x="264" y="55"/>
                  </a:lnTo>
                  <a:cubicBezTo>
                    <a:pt x="264" y="72"/>
                    <a:pt x="253" y="86"/>
                    <a:pt x="238" y="92"/>
                  </a:cubicBezTo>
                  <a:cubicBezTo>
                    <a:pt x="230" y="95"/>
                    <a:pt x="221" y="98"/>
                    <a:pt x="214" y="102"/>
                  </a:cubicBezTo>
                  <a:cubicBezTo>
                    <a:pt x="199" y="109"/>
                    <a:pt x="182" y="106"/>
                    <a:pt x="171" y="94"/>
                  </a:cubicBezTo>
                  <a:lnTo>
                    <a:pt x="158" y="82"/>
                  </a:lnTo>
                  <a:cubicBezTo>
                    <a:pt x="154" y="77"/>
                    <a:pt x="148" y="75"/>
                    <a:pt x="143" y="75"/>
                  </a:cubicBezTo>
                  <a:cubicBezTo>
                    <a:pt x="138" y="74"/>
                    <a:pt x="133" y="76"/>
                    <a:pt x="130" y="80"/>
                  </a:cubicBezTo>
                  <a:lnTo>
                    <a:pt x="80" y="130"/>
                  </a:lnTo>
                  <a:cubicBezTo>
                    <a:pt x="73" y="137"/>
                    <a:pt x="73" y="149"/>
                    <a:pt x="80" y="156"/>
                  </a:cubicBezTo>
                  <a:lnTo>
                    <a:pt x="94" y="170"/>
                  </a:lnTo>
                  <a:cubicBezTo>
                    <a:pt x="105" y="182"/>
                    <a:pt x="109" y="200"/>
                    <a:pt x="101" y="214"/>
                  </a:cubicBezTo>
                  <a:cubicBezTo>
                    <a:pt x="98" y="222"/>
                    <a:pt x="94" y="231"/>
                    <a:pt x="91" y="239"/>
                  </a:cubicBezTo>
                  <a:cubicBezTo>
                    <a:pt x="86" y="254"/>
                    <a:pt x="72" y="264"/>
                    <a:pt x="56" y="264"/>
                  </a:cubicBezTo>
                  <a:lnTo>
                    <a:pt x="38" y="264"/>
                  </a:lnTo>
                  <a:cubicBezTo>
                    <a:pt x="26" y="264"/>
                    <a:pt x="17" y="272"/>
                    <a:pt x="17" y="283"/>
                  </a:cubicBezTo>
                  <a:lnTo>
                    <a:pt x="17" y="318"/>
                  </a:lnTo>
                  <a:lnTo>
                    <a:pt x="0" y="318"/>
                  </a:lnTo>
                  <a:lnTo>
                    <a:pt x="0" y="283"/>
                  </a:lnTo>
                  <a:cubicBezTo>
                    <a:pt x="0" y="262"/>
                    <a:pt x="16" y="247"/>
                    <a:pt x="38" y="247"/>
                  </a:cubicBezTo>
                  <a:lnTo>
                    <a:pt x="56" y="247"/>
                  </a:lnTo>
                  <a:cubicBezTo>
                    <a:pt x="65" y="247"/>
                    <a:pt x="73" y="242"/>
                    <a:pt x="76" y="233"/>
                  </a:cubicBezTo>
                  <a:cubicBezTo>
                    <a:pt x="79" y="225"/>
                    <a:pt x="82" y="216"/>
                    <a:pt x="86" y="207"/>
                  </a:cubicBezTo>
                  <a:cubicBezTo>
                    <a:pt x="90" y="199"/>
                    <a:pt x="89" y="189"/>
                    <a:pt x="82" y="182"/>
                  </a:cubicBezTo>
                  <a:lnTo>
                    <a:pt x="68" y="168"/>
                  </a:lnTo>
                  <a:cubicBezTo>
                    <a:pt x="61" y="162"/>
                    <a:pt x="58" y="153"/>
                    <a:pt x="58" y="143"/>
                  </a:cubicBezTo>
                  <a:cubicBezTo>
                    <a:pt x="58" y="134"/>
                    <a:pt x="61" y="125"/>
                    <a:pt x="68" y="118"/>
                  </a:cubicBezTo>
                  <a:lnTo>
                    <a:pt x="118" y="68"/>
                  </a:lnTo>
                  <a:cubicBezTo>
                    <a:pt x="125" y="61"/>
                    <a:pt x="133" y="58"/>
                    <a:pt x="144" y="58"/>
                  </a:cubicBezTo>
                  <a:cubicBezTo>
                    <a:pt x="153" y="58"/>
                    <a:pt x="163" y="63"/>
                    <a:pt x="170" y="70"/>
                  </a:cubicBezTo>
                  <a:lnTo>
                    <a:pt x="183" y="83"/>
                  </a:lnTo>
                  <a:cubicBezTo>
                    <a:pt x="189" y="89"/>
                    <a:pt x="198" y="91"/>
                    <a:pt x="206" y="87"/>
                  </a:cubicBezTo>
                  <a:cubicBezTo>
                    <a:pt x="215" y="83"/>
                    <a:pt x="223" y="79"/>
                    <a:pt x="232" y="76"/>
                  </a:cubicBezTo>
                  <a:cubicBezTo>
                    <a:pt x="241" y="73"/>
                    <a:pt x="247" y="64"/>
                    <a:pt x="247" y="55"/>
                  </a:cubicBezTo>
                  <a:lnTo>
                    <a:pt x="247" y="36"/>
                  </a:lnTo>
                  <a:cubicBezTo>
                    <a:pt x="247" y="16"/>
                    <a:pt x="263" y="0"/>
                    <a:pt x="283" y="0"/>
                  </a:cubicBezTo>
                  <a:lnTo>
                    <a:pt x="353" y="0"/>
                  </a:lnTo>
                  <a:cubicBezTo>
                    <a:pt x="373" y="0"/>
                    <a:pt x="389" y="16"/>
                    <a:pt x="389" y="36"/>
                  </a:cubicBezTo>
                  <a:lnTo>
                    <a:pt x="389" y="55"/>
                  </a:lnTo>
                  <a:cubicBezTo>
                    <a:pt x="389" y="64"/>
                    <a:pt x="394" y="73"/>
                    <a:pt x="403" y="76"/>
                  </a:cubicBezTo>
                  <a:cubicBezTo>
                    <a:pt x="412" y="79"/>
                    <a:pt x="420" y="83"/>
                    <a:pt x="428" y="87"/>
                  </a:cubicBezTo>
                  <a:cubicBezTo>
                    <a:pt x="437" y="91"/>
                    <a:pt x="447" y="89"/>
                    <a:pt x="454" y="82"/>
                  </a:cubicBezTo>
                  <a:lnTo>
                    <a:pt x="467" y="68"/>
                  </a:lnTo>
                  <a:cubicBezTo>
                    <a:pt x="481" y="55"/>
                    <a:pt x="504" y="55"/>
                    <a:pt x="518" y="68"/>
                  </a:cubicBezTo>
                  <a:lnTo>
                    <a:pt x="567" y="118"/>
                  </a:lnTo>
                  <a:cubicBezTo>
                    <a:pt x="582" y="132"/>
                    <a:pt x="581" y="155"/>
                    <a:pt x="566" y="170"/>
                  </a:cubicBezTo>
                  <a:lnTo>
                    <a:pt x="553" y="183"/>
                  </a:lnTo>
                  <a:cubicBezTo>
                    <a:pt x="547" y="189"/>
                    <a:pt x="545" y="199"/>
                    <a:pt x="549" y="206"/>
                  </a:cubicBezTo>
                  <a:cubicBezTo>
                    <a:pt x="553" y="215"/>
                    <a:pt x="556" y="224"/>
                    <a:pt x="560" y="232"/>
                  </a:cubicBezTo>
                  <a:cubicBezTo>
                    <a:pt x="563" y="241"/>
                    <a:pt x="571" y="247"/>
                    <a:pt x="581" y="247"/>
                  </a:cubicBezTo>
                  <a:lnTo>
                    <a:pt x="600" y="247"/>
                  </a:lnTo>
                  <a:cubicBezTo>
                    <a:pt x="620" y="247"/>
                    <a:pt x="636" y="263"/>
                    <a:pt x="636" y="283"/>
                  </a:cubicBezTo>
                  <a:lnTo>
                    <a:pt x="636" y="318"/>
                  </a:lnTo>
                  <a:close/>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163" name="Freeform 437">
              <a:extLst>
                <a:ext uri="{FF2B5EF4-FFF2-40B4-BE49-F238E27FC236}">
                  <a16:creationId xmlns:a16="http://schemas.microsoft.com/office/drawing/2014/main" id="{78A152C8-7073-4B18-93EE-AF160762E7DA}"/>
                </a:ext>
              </a:extLst>
            </p:cNvPr>
            <p:cNvSpPr>
              <a:spLocks noEditPoints="1"/>
            </p:cNvSpPr>
            <p:nvPr/>
          </p:nvSpPr>
          <p:spPr bwMode="auto">
            <a:xfrm>
              <a:off x="7723188" y="4511676"/>
              <a:ext cx="769938" cy="569913"/>
            </a:xfrm>
            <a:custGeom>
              <a:avLst/>
              <a:gdLst>
                <a:gd name="T0" fmla="*/ 17 w 1143"/>
                <a:gd name="T1" fmla="*/ 96 h 844"/>
                <a:gd name="T2" fmla="*/ 17 w 1143"/>
                <a:gd name="T3" fmla="*/ 775 h 844"/>
                <a:gd name="T4" fmla="*/ 69 w 1143"/>
                <a:gd name="T5" fmla="*/ 827 h 844"/>
                <a:gd name="T6" fmla="*/ 122 w 1143"/>
                <a:gd name="T7" fmla="*/ 775 h 844"/>
                <a:gd name="T8" fmla="*/ 122 w 1143"/>
                <a:gd name="T9" fmla="*/ 96 h 844"/>
                <a:gd name="T10" fmla="*/ 17 w 1143"/>
                <a:gd name="T11" fmla="*/ 96 h 844"/>
                <a:gd name="T12" fmla="*/ 69 w 1143"/>
                <a:gd name="T13" fmla="*/ 844 h 844"/>
                <a:gd name="T14" fmla="*/ 0 w 1143"/>
                <a:gd name="T15" fmla="*/ 775 h 844"/>
                <a:gd name="T16" fmla="*/ 0 w 1143"/>
                <a:gd name="T17" fmla="*/ 80 h 844"/>
                <a:gd name="T18" fmla="*/ 122 w 1143"/>
                <a:gd name="T19" fmla="*/ 80 h 844"/>
                <a:gd name="T20" fmla="*/ 122 w 1143"/>
                <a:gd name="T21" fmla="*/ 0 h 844"/>
                <a:gd name="T22" fmla="*/ 455 w 1143"/>
                <a:gd name="T23" fmla="*/ 0 h 844"/>
                <a:gd name="T24" fmla="*/ 525 w 1143"/>
                <a:gd name="T25" fmla="*/ 98 h 844"/>
                <a:gd name="T26" fmla="*/ 1143 w 1143"/>
                <a:gd name="T27" fmla="*/ 98 h 844"/>
                <a:gd name="T28" fmla="*/ 1143 w 1143"/>
                <a:gd name="T29" fmla="*/ 150 h 844"/>
                <a:gd name="T30" fmla="*/ 1126 w 1143"/>
                <a:gd name="T31" fmla="*/ 150 h 844"/>
                <a:gd name="T32" fmla="*/ 1126 w 1143"/>
                <a:gd name="T33" fmla="*/ 114 h 844"/>
                <a:gd name="T34" fmla="*/ 516 w 1143"/>
                <a:gd name="T35" fmla="*/ 114 h 844"/>
                <a:gd name="T36" fmla="*/ 447 w 1143"/>
                <a:gd name="T37" fmla="*/ 17 h 844"/>
                <a:gd name="T38" fmla="*/ 138 w 1143"/>
                <a:gd name="T39" fmla="*/ 17 h 844"/>
                <a:gd name="T40" fmla="*/ 138 w 1143"/>
                <a:gd name="T41" fmla="*/ 775 h 844"/>
                <a:gd name="T42" fmla="*/ 69 w 1143"/>
                <a:gd name="T43" fmla="*/ 84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43" h="844">
                  <a:moveTo>
                    <a:pt x="17" y="96"/>
                  </a:moveTo>
                  <a:lnTo>
                    <a:pt x="17" y="775"/>
                  </a:lnTo>
                  <a:cubicBezTo>
                    <a:pt x="17" y="804"/>
                    <a:pt x="40" y="827"/>
                    <a:pt x="69" y="827"/>
                  </a:cubicBezTo>
                  <a:cubicBezTo>
                    <a:pt x="98" y="827"/>
                    <a:pt x="122" y="804"/>
                    <a:pt x="122" y="775"/>
                  </a:cubicBezTo>
                  <a:lnTo>
                    <a:pt x="122" y="96"/>
                  </a:lnTo>
                  <a:lnTo>
                    <a:pt x="17" y="96"/>
                  </a:lnTo>
                  <a:close/>
                  <a:moveTo>
                    <a:pt x="69" y="844"/>
                  </a:moveTo>
                  <a:cubicBezTo>
                    <a:pt x="31" y="844"/>
                    <a:pt x="0" y="813"/>
                    <a:pt x="0" y="775"/>
                  </a:cubicBezTo>
                  <a:lnTo>
                    <a:pt x="0" y="80"/>
                  </a:lnTo>
                  <a:lnTo>
                    <a:pt x="122" y="80"/>
                  </a:lnTo>
                  <a:lnTo>
                    <a:pt x="122" y="0"/>
                  </a:lnTo>
                  <a:lnTo>
                    <a:pt x="455" y="0"/>
                  </a:lnTo>
                  <a:lnTo>
                    <a:pt x="525" y="98"/>
                  </a:lnTo>
                  <a:lnTo>
                    <a:pt x="1143" y="98"/>
                  </a:lnTo>
                  <a:lnTo>
                    <a:pt x="1143" y="150"/>
                  </a:lnTo>
                  <a:lnTo>
                    <a:pt x="1126" y="150"/>
                  </a:lnTo>
                  <a:lnTo>
                    <a:pt x="1126" y="114"/>
                  </a:lnTo>
                  <a:lnTo>
                    <a:pt x="516" y="114"/>
                  </a:lnTo>
                  <a:lnTo>
                    <a:pt x="447" y="17"/>
                  </a:lnTo>
                  <a:lnTo>
                    <a:pt x="138" y="17"/>
                  </a:lnTo>
                  <a:lnTo>
                    <a:pt x="138" y="775"/>
                  </a:lnTo>
                  <a:cubicBezTo>
                    <a:pt x="138" y="813"/>
                    <a:pt x="107" y="844"/>
                    <a:pt x="69" y="844"/>
                  </a:cubicBezTo>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164" name="Freeform 438">
              <a:extLst>
                <a:ext uri="{FF2B5EF4-FFF2-40B4-BE49-F238E27FC236}">
                  <a16:creationId xmlns:a16="http://schemas.microsoft.com/office/drawing/2014/main" id="{CA98F286-3559-406B-9D74-B8B8536F8C40}"/>
                </a:ext>
              </a:extLst>
            </p:cNvPr>
            <p:cNvSpPr>
              <a:spLocks/>
            </p:cNvSpPr>
            <p:nvPr/>
          </p:nvSpPr>
          <p:spPr bwMode="auto">
            <a:xfrm>
              <a:off x="7866063" y="4413251"/>
              <a:ext cx="576263" cy="169863"/>
            </a:xfrm>
            <a:custGeom>
              <a:avLst/>
              <a:gdLst>
                <a:gd name="T0" fmla="*/ 363 w 363"/>
                <a:gd name="T1" fmla="*/ 107 h 107"/>
                <a:gd name="T2" fmla="*/ 355 w 363"/>
                <a:gd name="T3" fmla="*/ 107 h 107"/>
                <a:gd name="T4" fmla="*/ 355 w 363"/>
                <a:gd name="T5" fmla="*/ 7 h 107"/>
                <a:gd name="T6" fmla="*/ 8 w 363"/>
                <a:gd name="T7" fmla="*/ 7 h 107"/>
                <a:gd name="T8" fmla="*/ 8 w 363"/>
                <a:gd name="T9" fmla="*/ 65 h 107"/>
                <a:gd name="T10" fmla="*/ 0 w 363"/>
                <a:gd name="T11" fmla="*/ 65 h 107"/>
                <a:gd name="T12" fmla="*/ 0 w 363"/>
                <a:gd name="T13" fmla="*/ 0 h 107"/>
                <a:gd name="T14" fmla="*/ 363 w 363"/>
                <a:gd name="T15" fmla="*/ 0 h 107"/>
                <a:gd name="T16" fmla="*/ 363 w 363"/>
                <a:gd name="T17"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3" h="107">
                  <a:moveTo>
                    <a:pt x="363" y="107"/>
                  </a:moveTo>
                  <a:lnTo>
                    <a:pt x="355" y="107"/>
                  </a:lnTo>
                  <a:lnTo>
                    <a:pt x="355" y="7"/>
                  </a:lnTo>
                  <a:lnTo>
                    <a:pt x="8" y="7"/>
                  </a:lnTo>
                  <a:lnTo>
                    <a:pt x="8" y="65"/>
                  </a:lnTo>
                  <a:lnTo>
                    <a:pt x="0" y="65"/>
                  </a:lnTo>
                  <a:lnTo>
                    <a:pt x="0" y="0"/>
                  </a:lnTo>
                  <a:lnTo>
                    <a:pt x="363" y="0"/>
                  </a:lnTo>
                  <a:lnTo>
                    <a:pt x="363" y="107"/>
                  </a:lnTo>
                  <a:close/>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165" name="Rectangle 439">
              <a:extLst>
                <a:ext uri="{FF2B5EF4-FFF2-40B4-BE49-F238E27FC236}">
                  <a16:creationId xmlns:a16="http://schemas.microsoft.com/office/drawing/2014/main" id="{7C4D51DB-24D4-49C6-9D9D-3B60DF04B69C}"/>
                </a:ext>
              </a:extLst>
            </p:cNvPr>
            <p:cNvSpPr>
              <a:spLocks noChangeArrowheads="1"/>
            </p:cNvSpPr>
            <p:nvPr/>
          </p:nvSpPr>
          <p:spPr bwMode="auto">
            <a:xfrm>
              <a:off x="7769226" y="5068888"/>
              <a:ext cx="101600" cy="12700"/>
            </a:xfrm>
            <a:prstGeom prst="rect">
              <a:avLst/>
            </a:prstGeom>
            <a:grpFill/>
            <a:ln w="9525">
              <a:solidFill>
                <a:srgbClr val="2C5B7C"/>
              </a:solidFill>
              <a:miter lim="800000"/>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grpSp>
      <p:grpSp>
        <p:nvGrpSpPr>
          <p:cNvPr id="184" name="Database2" descr="{&quot;Key&quot;:&quot;POWER_USER_SHAPE_ICON&quot;,&quot;Value&quot;:&quot;POWER_USER_SHAPE_ICON_STYLE_1&quot;}">
            <a:extLst>
              <a:ext uri="{FF2B5EF4-FFF2-40B4-BE49-F238E27FC236}">
                <a16:creationId xmlns:a16="http://schemas.microsoft.com/office/drawing/2014/main" id="{C292C927-615F-46AF-B4BC-A08F0E04D7BB}"/>
              </a:ext>
            </a:extLst>
          </p:cNvPr>
          <p:cNvGrpSpPr>
            <a:grpSpLocks noChangeAspect="1"/>
          </p:cNvGrpSpPr>
          <p:nvPr/>
        </p:nvGrpSpPr>
        <p:grpSpPr>
          <a:xfrm>
            <a:off x="10295777" y="7736719"/>
            <a:ext cx="823914" cy="1324419"/>
            <a:chOff x="9086851" y="4592638"/>
            <a:chExt cx="169863" cy="273050"/>
          </a:xfrm>
          <a:solidFill>
            <a:schemeClr val="accent1"/>
          </a:solidFill>
        </p:grpSpPr>
        <p:sp>
          <p:nvSpPr>
            <p:cNvPr id="185" name="Freeform 620">
              <a:extLst>
                <a:ext uri="{FF2B5EF4-FFF2-40B4-BE49-F238E27FC236}">
                  <a16:creationId xmlns:a16="http://schemas.microsoft.com/office/drawing/2014/main" id="{1E34CF10-2457-45E7-9E70-281378837F23}"/>
                </a:ext>
              </a:extLst>
            </p:cNvPr>
            <p:cNvSpPr>
              <a:spLocks/>
            </p:cNvSpPr>
            <p:nvPr/>
          </p:nvSpPr>
          <p:spPr bwMode="auto">
            <a:xfrm>
              <a:off x="9086851" y="4592638"/>
              <a:ext cx="169863" cy="66675"/>
            </a:xfrm>
            <a:custGeom>
              <a:avLst/>
              <a:gdLst>
                <a:gd name="T0" fmla="*/ 816 w 833"/>
                <a:gd name="T1" fmla="*/ 160 h 321"/>
                <a:gd name="T2" fmla="*/ 800 w 833"/>
                <a:gd name="T3" fmla="*/ 160 h 321"/>
                <a:gd name="T4" fmla="*/ 793 w 833"/>
                <a:gd name="T5" fmla="*/ 180 h 321"/>
                <a:gd name="T6" fmla="*/ 744 w 833"/>
                <a:gd name="T7" fmla="*/ 220 h 321"/>
                <a:gd name="T8" fmla="*/ 600 w 833"/>
                <a:gd name="T9" fmla="*/ 269 h 321"/>
                <a:gd name="T10" fmla="*/ 416 w 833"/>
                <a:gd name="T11" fmla="*/ 287 h 321"/>
                <a:gd name="T12" fmla="*/ 149 w 833"/>
                <a:gd name="T13" fmla="*/ 246 h 321"/>
                <a:gd name="T14" fmla="*/ 62 w 833"/>
                <a:gd name="T15" fmla="*/ 203 h 321"/>
                <a:gd name="T16" fmla="*/ 40 w 833"/>
                <a:gd name="T17" fmla="*/ 180 h 321"/>
                <a:gd name="T18" fmla="*/ 33 w 833"/>
                <a:gd name="T19" fmla="*/ 160 h 321"/>
                <a:gd name="T20" fmla="*/ 40 w 833"/>
                <a:gd name="T21" fmla="*/ 140 h 321"/>
                <a:gd name="T22" fmla="*/ 89 w 833"/>
                <a:gd name="T23" fmla="*/ 100 h 321"/>
                <a:gd name="T24" fmla="*/ 233 w 833"/>
                <a:gd name="T25" fmla="*/ 52 h 321"/>
                <a:gd name="T26" fmla="*/ 416 w 833"/>
                <a:gd name="T27" fmla="*/ 33 h 321"/>
                <a:gd name="T28" fmla="*/ 683 w 833"/>
                <a:gd name="T29" fmla="*/ 74 h 321"/>
                <a:gd name="T30" fmla="*/ 771 w 833"/>
                <a:gd name="T31" fmla="*/ 118 h 321"/>
                <a:gd name="T32" fmla="*/ 793 w 833"/>
                <a:gd name="T33" fmla="*/ 140 h 321"/>
                <a:gd name="T34" fmla="*/ 800 w 833"/>
                <a:gd name="T35" fmla="*/ 160 h 321"/>
                <a:gd name="T36" fmla="*/ 816 w 833"/>
                <a:gd name="T37" fmla="*/ 160 h 321"/>
                <a:gd name="T38" fmla="*/ 833 w 833"/>
                <a:gd name="T39" fmla="*/ 160 h 321"/>
                <a:gd name="T40" fmla="*/ 821 w 833"/>
                <a:gd name="T41" fmla="*/ 122 h 321"/>
                <a:gd name="T42" fmla="*/ 760 w 833"/>
                <a:gd name="T43" fmla="*/ 71 h 321"/>
                <a:gd name="T44" fmla="*/ 607 w 833"/>
                <a:gd name="T45" fmla="*/ 19 h 321"/>
                <a:gd name="T46" fmla="*/ 416 w 833"/>
                <a:gd name="T47" fmla="*/ 0 h 321"/>
                <a:gd name="T48" fmla="*/ 139 w 833"/>
                <a:gd name="T49" fmla="*/ 43 h 321"/>
                <a:gd name="T50" fmla="*/ 42 w 833"/>
                <a:gd name="T51" fmla="*/ 91 h 321"/>
                <a:gd name="T52" fmla="*/ 12 w 833"/>
                <a:gd name="T53" fmla="*/ 122 h 321"/>
                <a:gd name="T54" fmla="*/ 0 w 833"/>
                <a:gd name="T55" fmla="*/ 160 h 321"/>
                <a:gd name="T56" fmla="*/ 12 w 833"/>
                <a:gd name="T57" fmla="*/ 198 h 321"/>
                <a:gd name="T58" fmla="*/ 73 w 833"/>
                <a:gd name="T59" fmla="*/ 249 h 321"/>
                <a:gd name="T60" fmla="*/ 226 w 833"/>
                <a:gd name="T61" fmla="*/ 301 h 321"/>
                <a:gd name="T62" fmla="*/ 416 w 833"/>
                <a:gd name="T63" fmla="*/ 321 h 321"/>
                <a:gd name="T64" fmla="*/ 694 w 833"/>
                <a:gd name="T65" fmla="*/ 278 h 321"/>
                <a:gd name="T66" fmla="*/ 791 w 833"/>
                <a:gd name="T67" fmla="*/ 229 h 321"/>
                <a:gd name="T68" fmla="*/ 821 w 833"/>
                <a:gd name="T69" fmla="*/ 198 h 321"/>
                <a:gd name="T70" fmla="*/ 833 w 833"/>
                <a:gd name="T71" fmla="*/ 160 h 321"/>
                <a:gd name="T72" fmla="*/ 816 w 833"/>
                <a:gd name="T73" fmla="*/ 16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33" h="321">
                  <a:moveTo>
                    <a:pt x="816" y="160"/>
                  </a:moveTo>
                  <a:lnTo>
                    <a:pt x="800" y="160"/>
                  </a:lnTo>
                  <a:cubicBezTo>
                    <a:pt x="800" y="167"/>
                    <a:pt x="798" y="173"/>
                    <a:pt x="793" y="180"/>
                  </a:cubicBezTo>
                  <a:cubicBezTo>
                    <a:pt x="785" y="193"/>
                    <a:pt x="768" y="207"/>
                    <a:pt x="744" y="220"/>
                  </a:cubicBezTo>
                  <a:cubicBezTo>
                    <a:pt x="708" y="240"/>
                    <a:pt x="657" y="257"/>
                    <a:pt x="600" y="269"/>
                  </a:cubicBezTo>
                  <a:cubicBezTo>
                    <a:pt x="543" y="280"/>
                    <a:pt x="479" y="287"/>
                    <a:pt x="416" y="287"/>
                  </a:cubicBezTo>
                  <a:cubicBezTo>
                    <a:pt x="322" y="287"/>
                    <a:pt x="223" y="271"/>
                    <a:pt x="149" y="246"/>
                  </a:cubicBezTo>
                  <a:cubicBezTo>
                    <a:pt x="113" y="234"/>
                    <a:pt x="82" y="219"/>
                    <a:pt x="62" y="203"/>
                  </a:cubicBezTo>
                  <a:cubicBezTo>
                    <a:pt x="52" y="195"/>
                    <a:pt x="45" y="187"/>
                    <a:pt x="40" y="180"/>
                  </a:cubicBezTo>
                  <a:cubicBezTo>
                    <a:pt x="35" y="173"/>
                    <a:pt x="33" y="167"/>
                    <a:pt x="33" y="160"/>
                  </a:cubicBezTo>
                  <a:cubicBezTo>
                    <a:pt x="33" y="154"/>
                    <a:pt x="35" y="148"/>
                    <a:pt x="40" y="140"/>
                  </a:cubicBezTo>
                  <a:cubicBezTo>
                    <a:pt x="48" y="128"/>
                    <a:pt x="65" y="113"/>
                    <a:pt x="89" y="100"/>
                  </a:cubicBezTo>
                  <a:cubicBezTo>
                    <a:pt x="125" y="81"/>
                    <a:pt x="176" y="64"/>
                    <a:pt x="233" y="52"/>
                  </a:cubicBezTo>
                  <a:cubicBezTo>
                    <a:pt x="290" y="40"/>
                    <a:pt x="354" y="33"/>
                    <a:pt x="416" y="33"/>
                  </a:cubicBezTo>
                  <a:cubicBezTo>
                    <a:pt x="511" y="33"/>
                    <a:pt x="610" y="49"/>
                    <a:pt x="683" y="74"/>
                  </a:cubicBezTo>
                  <a:cubicBezTo>
                    <a:pt x="720" y="87"/>
                    <a:pt x="751" y="102"/>
                    <a:pt x="771" y="118"/>
                  </a:cubicBezTo>
                  <a:cubicBezTo>
                    <a:pt x="781" y="125"/>
                    <a:pt x="788" y="133"/>
                    <a:pt x="793" y="140"/>
                  </a:cubicBezTo>
                  <a:cubicBezTo>
                    <a:pt x="798" y="148"/>
                    <a:pt x="800" y="154"/>
                    <a:pt x="800" y="160"/>
                  </a:cubicBezTo>
                  <a:lnTo>
                    <a:pt x="816" y="160"/>
                  </a:lnTo>
                  <a:lnTo>
                    <a:pt x="833" y="160"/>
                  </a:lnTo>
                  <a:cubicBezTo>
                    <a:pt x="833" y="147"/>
                    <a:pt x="828" y="134"/>
                    <a:pt x="821" y="122"/>
                  </a:cubicBezTo>
                  <a:cubicBezTo>
                    <a:pt x="808" y="102"/>
                    <a:pt x="787" y="86"/>
                    <a:pt x="760" y="71"/>
                  </a:cubicBezTo>
                  <a:cubicBezTo>
                    <a:pt x="720" y="49"/>
                    <a:pt x="666" y="32"/>
                    <a:pt x="607" y="19"/>
                  </a:cubicBezTo>
                  <a:cubicBezTo>
                    <a:pt x="547" y="7"/>
                    <a:pt x="481" y="0"/>
                    <a:pt x="416" y="0"/>
                  </a:cubicBezTo>
                  <a:cubicBezTo>
                    <a:pt x="318" y="0"/>
                    <a:pt x="217" y="16"/>
                    <a:pt x="139" y="43"/>
                  </a:cubicBezTo>
                  <a:cubicBezTo>
                    <a:pt x="100" y="56"/>
                    <a:pt x="66" y="72"/>
                    <a:pt x="42" y="91"/>
                  </a:cubicBezTo>
                  <a:cubicBezTo>
                    <a:pt x="30" y="101"/>
                    <a:pt x="19" y="111"/>
                    <a:pt x="12" y="122"/>
                  </a:cubicBezTo>
                  <a:cubicBezTo>
                    <a:pt x="4" y="134"/>
                    <a:pt x="0" y="147"/>
                    <a:pt x="0" y="160"/>
                  </a:cubicBezTo>
                  <a:cubicBezTo>
                    <a:pt x="0" y="174"/>
                    <a:pt x="4" y="187"/>
                    <a:pt x="12" y="198"/>
                  </a:cubicBezTo>
                  <a:cubicBezTo>
                    <a:pt x="25" y="218"/>
                    <a:pt x="46" y="235"/>
                    <a:pt x="73" y="249"/>
                  </a:cubicBezTo>
                  <a:cubicBezTo>
                    <a:pt x="113" y="271"/>
                    <a:pt x="167" y="289"/>
                    <a:pt x="226" y="301"/>
                  </a:cubicBezTo>
                  <a:cubicBezTo>
                    <a:pt x="286" y="314"/>
                    <a:pt x="352" y="321"/>
                    <a:pt x="416" y="321"/>
                  </a:cubicBezTo>
                  <a:cubicBezTo>
                    <a:pt x="515" y="321"/>
                    <a:pt x="616" y="304"/>
                    <a:pt x="694" y="278"/>
                  </a:cubicBezTo>
                  <a:cubicBezTo>
                    <a:pt x="733" y="264"/>
                    <a:pt x="766" y="248"/>
                    <a:pt x="791" y="229"/>
                  </a:cubicBezTo>
                  <a:cubicBezTo>
                    <a:pt x="803" y="220"/>
                    <a:pt x="814" y="210"/>
                    <a:pt x="821" y="198"/>
                  </a:cubicBezTo>
                  <a:cubicBezTo>
                    <a:pt x="828" y="187"/>
                    <a:pt x="833" y="174"/>
                    <a:pt x="833" y="160"/>
                  </a:cubicBezTo>
                  <a:lnTo>
                    <a:pt x="816" y="160"/>
                  </a:lnTo>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186" name="Freeform 621">
              <a:extLst>
                <a:ext uri="{FF2B5EF4-FFF2-40B4-BE49-F238E27FC236}">
                  <a16:creationId xmlns:a16="http://schemas.microsoft.com/office/drawing/2014/main" id="{D73F64DA-892A-44BB-8B0A-1F56EF3954FE}"/>
                </a:ext>
              </a:extLst>
            </p:cNvPr>
            <p:cNvSpPr>
              <a:spLocks/>
            </p:cNvSpPr>
            <p:nvPr/>
          </p:nvSpPr>
          <p:spPr bwMode="auto">
            <a:xfrm>
              <a:off x="9123363" y="4622800"/>
              <a:ext cx="47625" cy="19050"/>
            </a:xfrm>
            <a:custGeom>
              <a:avLst/>
              <a:gdLst>
                <a:gd name="T0" fmla="*/ 235 w 235"/>
                <a:gd name="T1" fmla="*/ 60 h 93"/>
                <a:gd name="T2" fmla="*/ 86 w 235"/>
                <a:gd name="T3" fmla="*/ 38 h 93"/>
                <a:gd name="T4" fmla="*/ 45 w 235"/>
                <a:gd name="T5" fmla="*/ 17 h 93"/>
                <a:gd name="T6" fmla="*/ 36 w 235"/>
                <a:gd name="T7" fmla="*/ 7 h 93"/>
                <a:gd name="T8" fmla="*/ 34 w 235"/>
                <a:gd name="T9" fmla="*/ 0 h 93"/>
                <a:gd name="T10" fmla="*/ 0 w 235"/>
                <a:gd name="T11" fmla="*/ 0 h 93"/>
                <a:gd name="T12" fmla="*/ 7 w 235"/>
                <a:gd name="T13" fmla="*/ 24 h 93"/>
                <a:gd name="T14" fmla="*/ 40 w 235"/>
                <a:gd name="T15" fmla="*/ 54 h 93"/>
                <a:gd name="T16" fmla="*/ 123 w 235"/>
                <a:gd name="T17" fmla="*/ 83 h 93"/>
                <a:gd name="T18" fmla="*/ 235 w 235"/>
                <a:gd name="T19" fmla="*/ 93 h 93"/>
                <a:gd name="T20" fmla="*/ 235 w 235"/>
                <a:gd name="T21" fmla="*/ 6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5" h="93">
                  <a:moveTo>
                    <a:pt x="235" y="60"/>
                  </a:moveTo>
                  <a:cubicBezTo>
                    <a:pt x="176" y="60"/>
                    <a:pt x="123" y="51"/>
                    <a:pt x="86" y="38"/>
                  </a:cubicBezTo>
                  <a:cubicBezTo>
                    <a:pt x="68" y="32"/>
                    <a:pt x="53" y="24"/>
                    <a:pt x="45" y="17"/>
                  </a:cubicBezTo>
                  <a:cubicBezTo>
                    <a:pt x="40" y="13"/>
                    <a:pt x="38" y="10"/>
                    <a:pt x="36" y="7"/>
                  </a:cubicBezTo>
                  <a:cubicBezTo>
                    <a:pt x="34" y="4"/>
                    <a:pt x="34" y="2"/>
                    <a:pt x="34" y="0"/>
                  </a:cubicBezTo>
                  <a:lnTo>
                    <a:pt x="0" y="0"/>
                  </a:lnTo>
                  <a:cubicBezTo>
                    <a:pt x="0" y="9"/>
                    <a:pt x="3" y="17"/>
                    <a:pt x="7" y="24"/>
                  </a:cubicBezTo>
                  <a:cubicBezTo>
                    <a:pt x="14" y="36"/>
                    <a:pt x="26" y="46"/>
                    <a:pt x="40" y="54"/>
                  </a:cubicBezTo>
                  <a:cubicBezTo>
                    <a:pt x="62" y="66"/>
                    <a:pt x="90" y="76"/>
                    <a:pt x="123" y="83"/>
                  </a:cubicBezTo>
                  <a:cubicBezTo>
                    <a:pt x="156" y="89"/>
                    <a:pt x="194" y="93"/>
                    <a:pt x="235" y="93"/>
                  </a:cubicBezTo>
                  <a:lnTo>
                    <a:pt x="235" y="60"/>
                  </a:lnTo>
                  <a:close/>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187" name="Freeform 622">
              <a:extLst>
                <a:ext uri="{FF2B5EF4-FFF2-40B4-BE49-F238E27FC236}">
                  <a16:creationId xmlns:a16="http://schemas.microsoft.com/office/drawing/2014/main" id="{7DC0A32D-A937-42DA-BCDF-1E0032EB58F2}"/>
                </a:ext>
              </a:extLst>
            </p:cNvPr>
            <p:cNvSpPr>
              <a:spLocks/>
            </p:cNvSpPr>
            <p:nvPr/>
          </p:nvSpPr>
          <p:spPr bwMode="auto">
            <a:xfrm>
              <a:off x="9086851" y="4643438"/>
              <a:ext cx="169863" cy="52388"/>
            </a:xfrm>
            <a:custGeom>
              <a:avLst/>
              <a:gdLst>
                <a:gd name="T0" fmla="*/ 0 w 833"/>
                <a:gd name="T1" fmla="*/ 0 h 254"/>
                <a:gd name="T2" fmla="*/ 0 w 833"/>
                <a:gd name="T3" fmla="*/ 94 h 254"/>
                <a:gd name="T4" fmla="*/ 12 w 833"/>
                <a:gd name="T5" fmla="*/ 132 h 254"/>
                <a:gd name="T6" fmla="*/ 73 w 833"/>
                <a:gd name="T7" fmla="*/ 183 h 254"/>
                <a:gd name="T8" fmla="*/ 226 w 833"/>
                <a:gd name="T9" fmla="*/ 235 h 254"/>
                <a:gd name="T10" fmla="*/ 416 w 833"/>
                <a:gd name="T11" fmla="*/ 254 h 254"/>
                <a:gd name="T12" fmla="*/ 694 w 833"/>
                <a:gd name="T13" fmla="*/ 211 h 254"/>
                <a:gd name="T14" fmla="*/ 791 w 833"/>
                <a:gd name="T15" fmla="*/ 163 h 254"/>
                <a:gd name="T16" fmla="*/ 821 w 833"/>
                <a:gd name="T17" fmla="*/ 132 h 254"/>
                <a:gd name="T18" fmla="*/ 833 w 833"/>
                <a:gd name="T19" fmla="*/ 94 h 254"/>
                <a:gd name="T20" fmla="*/ 833 w 833"/>
                <a:gd name="T21" fmla="*/ 0 h 254"/>
                <a:gd name="T22" fmla="*/ 800 w 833"/>
                <a:gd name="T23" fmla="*/ 0 h 254"/>
                <a:gd name="T24" fmla="*/ 800 w 833"/>
                <a:gd name="T25" fmla="*/ 94 h 254"/>
                <a:gd name="T26" fmla="*/ 793 w 833"/>
                <a:gd name="T27" fmla="*/ 114 h 254"/>
                <a:gd name="T28" fmla="*/ 744 w 833"/>
                <a:gd name="T29" fmla="*/ 154 h 254"/>
                <a:gd name="T30" fmla="*/ 600 w 833"/>
                <a:gd name="T31" fmla="*/ 202 h 254"/>
                <a:gd name="T32" fmla="*/ 416 w 833"/>
                <a:gd name="T33" fmla="*/ 221 h 254"/>
                <a:gd name="T34" fmla="*/ 149 w 833"/>
                <a:gd name="T35" fmla="*/ 180 h 254"/>
                <a:gd name="T36" fmla="*/ 62 w 833"/>
                <a:gd name="T37" fmla="*/ 137 h 254"/>
                <a:gd name="T38" fmla="*/ 40 w 833"/>
                <a:gd name="T39" fmla="*/ 114 h 254"/>
                <a:gd name="T40" fmla="*/ 33 w 833"/>
                <a:gd name="T41" fmla="*/ 94 h 254"/>
                <a:gd name="T42" fmla="*/ 33 w 833"/>
                <a:gd name="T43" fmla="*/ 0 h 254"/>
                <a:gd name="T44" fmla="*/ 0 w 833"/>
                <a:gd name="T45"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33" h="254">
                  <a:moveTo>
                    <a:pt x="0" y="0"/>
                  </a:moveTo>
                  <a:lnTo>
                    <a:pt x="0" y="94"/>
                  </a:lnTo>
                  <a:cubicBezTo>
                    <a:pt x="0" y="107"/>
                    <a:pt x="4" y="120"/>
                    <a:pt x="12" y="132"/>
                  </a:cubicBezTo>
                  <a:cubicBezTo>
                    <a:pt x="25" y="152"/>
                    <a:pt x="46" y="168"/>
                    <a:pt x="73" y="183"/>
                  </a:cubicBezTo>
                  <a:cubicBezTo>
                    <a:pt x="113" y="205"/>
                    <a:pt x="167" y="222"/>
                    <a:pt x="226" y="235"/>
                  </a:cubicBezTo>
                  <a:cubicBezTo>
                    <a:pt x="286" y="247"/>
                    <a:pt x="352" y="254"/>
                    <a:pt x="416" y="254"/>
                  </a:cubicBezTo>
                  <a:cubicBezTo>
                    <a:pt x="515" y="254"/>
                    <a:pt x="616" y="238"/>
                    <a:pt x="694" y="211"/>
                  </a:cubicBezTo>
                  <a:cubicBezTo>
                    <a:pt x="733" y="198"/>
                    <a:pt x="766" y="182"/>
                    <a:pt x="791" y="163"/>
                  </a:cubicBezTo>
                  <a:cubicBezTo>
                    <a:pt x="803" y="154"/>
                    <a:pt x="814" y="143"/>
                    <a:pt x="821" y="132"/>
                  </a:cubicBezTo>
                  <a:cubicBezTo>
                    <a:pt x="828" y="120"/>
                    <a:pt x="833" y="107"/>
                    <a:pt x="833" y="94"/>
                  </a:cubicBezTo>
                  <a:lnTo>
                    <a:pt x="833" y="0"/>
                  </a:lnTo>
                  <a:lnTo>
                    <a:pt x="800" y="0"/>
                  </a:lnTo>
                  <a:lnTo>
                    <a:pt x="800" y="94"/>
                  </a:lnTo>
                  <a:cubicBezTo>
                    <a:pt x="800" y="100"/>
                    <a:pt x="798" y="106"/>
                    <a:pt x="793" y="114"/>
                  </a:cubicBezTo>
                  <a:cubicBezTo>
                    <a:pt x="785" y="126"/>
                    <a:pt x="768" y="141"/>
                    <a:pt x="744" y="154"/>
                  </a:cubicBezTo>
                  <a:cubicBezTo>
                    <a:pt x="708" y="173"/>
                    <a:pt x="657" y="190"/>
                    <a:pt x="600" y="202"/>
                  </a:cubicBezTo>
                  <a:cubicBezTo>
                    <a:pt x="543" y="214"/>
                    <a:pt x="479" y="221"/>
                    <a:pt x="416" y="221"/>
                  </a:cubicBezTo>
                  <a:cubicBezTo>
                    <a:pt x="322" y="221"/>
                    <a:pt x="223" y="205"/>
                    <a:pt x="149" y="180"/>
                  </a:cubicBezTo>
                  <a:cubicBezTo>
                    <a:pt x="113" y="167"/>
                    <a:pt x="82" y="152"/>
                    <a:pt x="62" y="137"/>
                  </a:cubicBezTo>
                  <a:cubicBezTo>
                    <a:pt x="52" y="129"/>
                    <a:pt x="45" y="121"/>
                    <a:pt x="40" y="114"/>
                  </a:cubicBezTo>
                  <a:cubicBezTo>
                    <a:pt x="35" y="106"/>
                    <a:pt x="33" y="100"/>
                    <a:pt x="33" y="94"/>
                  </a:cubicBezTo>
                  <a:lnTo>
                    <a:pt x="33" y="0"/>
                  </a:lnTo>
                  <a:lnTo>
                    <a:pt x="0" y="0"/>
                  </a:lnTo>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188" name="Freeform 623">
              <a:extLst>
                <a:ext uri="{FF2B5EF4-FFF2-40B4-BE49-F238E27FC236}">
                  <a16:creationId xmlns:a16="http://schemas.microsoft.com/office/drawing/2014/main" id="{C2A2EFC5-84C0-4C12-99F9-5117BE3808F6}"/>
                </a:ext>
              </a:extLst>
            </p:cNvPr>
            <p:cNvSpPr>
              <a:spLocks/>
            </p:cNvSpPr>
            <p:nvPr/>
          </p:nvSpPr>
          <p:spPr bwMode="auto">
            <a:xfrm>
              <a:off x="9137651" y="4665663"/>
              <a:ext cx="7938" cy="7938"/>
            </a:xfrm>
            <a:custGeom>
              <a:avLst/>
              <a:gdLst>
                <a:gd name="T0" fmla="*/ 0 w 33"/>
                <a:gd name="T1" fmla="*/ 0 h 38"/>
                <a:gd name="T2" fmla="*/ 0 w 33"/>
                <a:gd name="T3" fmla="*/ 38 h 38"/>
                <a:gd name="T4" fmla="*/ 33 w 33"/>
                <a:gd name="T5" fmla="*/ 38 h 38"/>
                <a:gd name="T6" fmla="*/ 33 w 33"/>
                <a:gd name="T7" fmla="*/ 0 h 38"/>
              </a:gdLst>
              <a:ahLst/>
              <a:cxnLst>
                <a:cxn ang="0">
                  <a:pos x="T0" y="T1"/>
                </a:cxn>
                <a:cxn ang="0">
                  <a:pos x="T2" y="T3"/>
                </a:cxn>
                <a:cxn ang="0">
                  <a:pos x="T4" y="T5"/>
                </a:cxn>
                <a:cxn ang="0">
                  <a:pos x="T6" y="T7"/>
                </a:cxn>
              </a:cxnLst>
              <a:rect l="0" t="0" r="r" b="b"/>
              <a:pathLst>
                <a:path w="33" h="38">
                  <a:moveTo>
                    <a:pt x="0" y="0"/>
                  </a:moveTo>
                  <a:lnTo>
                    <a:pt x="0" y="38"/>
                  </a:lnTo>
                  <a:lnTo>
                    <a:pt x="33" y="38"/>
                  </a:lnTo>
                  <a:lnTo>
                    <a:pt x="33" y="0"/>
                  </a:lnTo>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189" name="Freeform 624">
              <a:extLst>
                <a:ext uri="{FF2B5EF4-FFF2-40B4-BE49-F238E27FC236}">
                  <a16:creationId xmlns:a16="http://schemas.microsoft.com/office/drawing/2014/main" id="{3BA1A03C-29AB-4F32-8471-E08A97A1B111}"/>
                </a:ext>
              </a:extLst>
            </p:cNvPr>
            <p:cNvSpPr>
              <a:spLocks/>
            </p:cNvSpPr>
            <p:nvPr/>
          </p:nvSpPr>
          <p:spPr bwMode="auto">
            <a:xfrm>
              <a:off x="9197976" y="4665663"/>
              <a:ext cx="7938" cy="7938"/>
            </a:xfrm>
            <a:custGeom>
              <a:avLst/>
              <a:gdLst>
                <a:gd name="T0" fmla="*/ 0 w 33"/>
                <a:gd name="T1" fmla="*/ 0 h 39"/>
                <a:gd name="T2" fmla="*/ 0 w 33"/>
                <a:gd name="T3" fmla="*/ 39 h 39"/>
                <a:gd name="T4" fmla="*/ 33 w 33"/>
                <a:gd name="T5" fmla="*/ 39 h 39"/>
                <a:gd name="T6" fmla="*/ 33 w 33"/>
                <a:gd name="T7" fmla="*/ 0 h 39"/>
              </a:gdLst>
              <a:ahLst/>
              <a:cxnLst>
                <a:cxn ang="0">
                  <a:pos x="T0" y="T1"/>
                </a:cxn>
                <a:cxn ang="0">
                  <a:pos x="T2" y="T3"/>
                </a:cxn>
                <a:cxn ang="0">
                  <a:pos x="T4" y="T5"/>
                </a:cxn>
                <a:cxn ang="0">
                  <a:pos x="T6" y="T7"/>
                </a:cxn>
              </a:cxnLst>
              <a:rect l="0" t="0" r="r" b="b"/>
              <a:pathLst>
                <a:path w="33" h="39">
                  <a:moveTo>
                    <a:pt x="0" y="0"/>
                  </a:moveTo>
                  <a:lnTo>
                    <a:pt x="0" y="39"/>
                  </a:lnTo>
                  <a:lnTo>
                    <a:pt x="33" y="39"/>
                  </a:lnTo>
                  <a:lnTo>
                    <a:pt x="33" y="0"/>
                  </a:lnTo>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190" name="Freeform 625">
              <a:extLst>
                <a:ext uri="{FF2B5EF4-FFF2-40B4-BE49-F238E27FC236}">
                  <a16:creationId xmlns:a16="http://schemas.microsoft.com/office/drawing/2014/main" id="{44DCFCF0-4FBA-4538-ABAD-2B8A383AD01C}"/>
                </a:ext>
              </a:extLst>
            </p:cNvPr>
            <p:cNvSpPr>
              <a:spLocks/>
            </p:cNvSpPr>
            <p:nvPr/>
          </p:nvSpPr>
          <p:spPr bwMode="auto">
            <a:xfrm>
              <a:off x="9167813" y="4668838"/>
              <a:ext cx="7938" cy="7938"/>
            </a:xfrm>
            <a:custGeom>
              <a:avLst/>
              <a:gdLst>
                <a:gd name="T0" fmla="*/ 0 w 33"/>
                <a:gd name="T1" fmla="*/ 0 h 39"/>
                <a:gd name="T2" fmla="*/ 0 w 33"/>
                <a:gd name="T3" fmla="*/ 39 h 39"/>
                <a:gd name="T4" fmla="*/ 33 w 33"/>
                <a:gd name="T5" fmla="*/ 39 h 39"/>
                <a:gd name="T6" fmla="*/ 33 w 33"/>
                <a:gd name="T7" fmla="*/ 0 h 39"/>
              </a:gdLst>
              <a:ahLst/>
              <a:cxnLst>
                <a:cxn ang="0">
                  <a:pos x="T0" y="T1"/>
                </a:cxn>
                <a:cxn ang="0">
                  <a:pos x="T2" y="T3"/>
                </a:cxn>
                <a:cxn ang="0">
                  <a:pos x="T4" y="T5"/>
                </a:cxn>
                <a:cxn ang="0">
                  <a:pos x="T6" y="T7"/>
                </a:cxn>
              </a:cxnLst>
              <a:rect l="0" t="0" r="r" b="b"/>
              <a:pathLst>
                <a:path w="33" h="39">
                  <a:moveTo>
                    <a:pt x="0" y="0"/>
                  </a:moveTo>
                  <a:lnTo>
                    <a:pt x="0" y="39"/>
                  </a:lnTo>
                  <a:lnTo>
                    <a:pt x="33" y="39"/>
                  </a:lnTo>
                  <a:lnTo>
                    <a:pt x="33" y="0"/>
                  </a:lnTo>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191" name="Freeform 626">
              <a:extLst>
                <a:ext uri="{FF2B5EF4-FFF2-40B4-BE49-F238E27FC236}">
                  <a16:creationId xmlns:a16="http://schemas.microsoft.com/office/drawing/2014/main" id="{8ADB54E2-4BCA-4D15-9E30-2F130B94C4AA}"/>
                </a:ext>
              </a:extLst>
            </p:cNvPr>
            <p:cNvSpPr>
              <a:spLocks/>
            </p:cNvSpPr>
            <p:nvPr/>
          </p:nvSpPr>
          <p:spPr bwMode="auto">
            <a:xfrm>
              <a:off x="9086851" y="4672013"/>
              <a:ext cx="169863" cy="47625"/>
            </a:xfrm>
            <a:custGeom>
              <a:avLst/>
              <a:gdLst>
                <a:gd name="T0" fmla="*/ 774 w 833"/>
                <a:gd name="T1" fmla="*/ 29 h 236"/>
                <a:gd name="T2" fmla="*/ 793 w 833"/>
                <a:gd name="T3" fmla="*/ 53 h 236"/>
                <a:gd name="T4" fmla="*/ 800 w 833"/>
                <a:gd name="T5" fmla="*/ 76 h 236"/>
                <a:gd name="T6" fmla="*/ 793 w 833"/>
                <a:gd name="T7" fmla="*/ 96 h 236"/>
                <a:gd name="T8" fmla="*/ 744 w 833"/>
                <a:gd name="T9" fmla="*/ 136 h 236"/>
                <a:gd name="T10" fmla="*/ 600 w 833"/>
                <a:gd name="T11" fmla="*/ 184 h 236"/>
                <a:gd name="T12" fmla="*/ 416 w 833"/>
                <a:gd name="T13" fmla="*/ 203 h 236"/>
                <a:gd name="T14" fmla="*/ 149 w 833"/>
                <a:gd name="T15" fmla="*/ 162 h 236"/>
                <a:gd name="T16" fmla="*/ 62 w 833"/>
                <a:gd name="T17" fmla="*/ 119 h 236"/>
                <a:gd name="T18" fmla="*/ 40 w 833"/>
                <a:gd name="T19" fmla="*/ 96 h 236"/>
                <a:gd name="T20" fmla="*/ 33 w 833"/>
                <a:gd name="T21" fmla="*/ 76 h 236"/>
                <a:gd name="T22" fmla="*/ 40 w 833"/>
                <a:gd name="T23" fmla="*/ 51 h 236"/>
                <a:gd name="T24" fmla="*/ 63 w 833"/>
                <a:gd name="T25" fmla="*/ 26 h 236"/>
                <a:gd name="T26" fmla="*/ 41 w 833"/>
                <a:gd name="T27" fmla="*/ 0 h 236"/>
                <a:gd name="T28" fmla="*/ 11 w 833"/>
                <a:gd name="T29" fmla="*/ 35 h 236"/>
                <a:gd name="T30" fmla="*/ 0 w 833"/>
                <a:gd name="T31" fmla="*/ 76 h 236"/>
                <a:gd name="T32" fmla="*/ 12 w 833"/>
                <a:gd name="T33" fmla="*/ 114 h 236"/>
                <a:gd name="T34" fmla="*/ 73 w 833"/>
                <a:gd name="T35" fmla="*/ 165 h 236"/>
                <a:gd name="T36" fmla="*/ 226 w 833"/>
                <a:gd name="T37" fmla="*/ 217 h 236"/>
                <a:gd name="T38" fmla="*/ 416 w 833"/>
                <a:gd name="T39" fmla="*/ 236 h 236"/>
                <a:gd name="T40" fmla="*/ 694 w 833"/>
                <a:gd name="T41" fmla="*/ 193 h 236"/>
                <a:gd name="T42" fmla="*/ 791 w 833"/>
                <a:gd name="T43" fmla="*/ 145 h 236"/>
                <a:gd name="T44" fmla="*/ 821 w 833"/>
                <a:gd name="T45" fmla="*/ 114 h 236"/>
                <a:gd name="T46" fmla="*/ 833 w 833"/>
                <a:gd name="T47" fmla="*/ 76 h 236"/>
                <a:gd name="T48" fmla="*/ 823 w 833"/>
                <a:gd name="T49" fmla="*/ 37 h 236"/>
                <a:gd name="T50" fmla="*/ 796 w 833"/>
                <a:gd name="T51" fmla="*/ 4 h 236"/>
                <a:gd name="T52" fmla="*/ 774 w 833"/>
                <a:gd name="T53" fmla="*/ 29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33" h="236">
                  <a:moveTo>
                    <a:pt x="774" y="29"/>
                  </a:moveTo>
                  <a:cubicBezTo>
                    <a:pt x="783" y="37"/>
                    <a:pt x="789" y="45"/>
                    <a:pt x="793" y="53"/>
                  </a:cubicBezTo>
                  <a:cubicBezTo>
                    <a:pt x="798" y="61"/>
                    <a:pt x="800" y="68"/>
                    <a:pt x="800" y="76"/>
                  </a:cubicBezTo>
                  <a:cubicBezTo>
                    <a:pt x="800" y="82"/>
                    <a:pt x="798" y="89"/>
                    <a:pt x="793" y="96"/>
                  </a:cubicBezTo>
                  <a:cubicBezTo>
                    <a:pt x="785" y="109"/>
                    <a:pt x="768" y="123"/>
                    <a:pt x="744" y="136"/>
                  </a:cubicBezTo>
                  <a:cubicBezTo>
                    <a:pt x="708" y="155"/>
                    <a:pt x="657" y="172"/>
                    <a:pt x="600" y="184"/>
                  </a:cubicBezTo>
                  <a:cubicBezTo>
                    <a:pt x="543" y="196"/>
                    <a:pt x="479" y="203"/>
                    <a:pt x="416" y="203"/>
                  </a:cubicBezTo>
                  <a:cubicBezTo>
                    <a:pt x="322" y="203"/>
                    <a:pt x="223" y="187"/>
                    <a:pt x="149" y="162"/>
                  </a:cubicBezTo>
                  <a:cubicBezTo>
                    <a:pt x="113" y="149"/>
                    <a:pt x="82" y="134"/>
                    <a:pt x="62" y="119"/>
                  </a:cubicBezTo>
                  <a:cubicBezTo>
                    <a:pt x="52" y="111"/>
                    <a:pt x="45" y="103"/>
                    <a:pt x="40" y="96"/>
                  </a:cubicBezTo>
                  <a:cubicBezTo>
                    <a:pt x="35" y="89"/>
                    <a:pt x="33" y="82"/>
                    <a:pt x="33" y="76"/>
                  </a:cubicBezTo>
                  <a:cubicBezTo>
                    <a:pt x="33" y="68"/>
                    <a:pt x="35" y="60"/>
                    <a:pt x="40" y="51"/>
                  </a:cubicBezTo>
                  <a:cubicBezTo>
                    <a:pt x="45" y="43"/>
                    <a:pt x="52" y="34"/>
                    <a:pt x="63" y="26"/>
                  </a:cubicBezTo>
                  <a:lnTo>
                    <a:pt x="41" y="0"/>
                  </a:lnTo>
                  <a:cubicBezTo>
                    <a:pt x="29" y="11"/>
                    <a:pt x="19" y="22"/>
                    <a:pt x="11" y="35"/>
                  </a:cubicBezTo>
                  <a:cubicBezTo>
                    <a:pt x="4" y="48"/>
                    <a:pt x="0" y="61"/>
                    <a:pt x="0" y="76"/>
                  </a:cubicBezTo>
                  <a:cubicBezTo>
                    <a:pt x="0" y="90"/>
                    <a:pt x="4" y="102"/>
                    <a:pt x="12" y="114"/>
                  </a:cubicBezTo>
                  <a:cubicBezTo>
                    <a:pt x="25" y="134"/>
                    <a:pt x="46" y="150"/>
                    <a:pt x="73" y="165"/>
                  </a:cubicBezTo>
                  <a:cubicBezTo>
                    <a:pt x="113" y="187"/>
                    <a:pt x="167" y="205"/>
                    <a:pt x="226" y="217"/>
                  </a:cubicBezTo>
                  <a:cubicBezTo>
                    <a:pt x="286" y="229"/>
                    <a:pt x="352" y="236"/>
                    <a:pt x="416" y="236"/>
                  </a:cubicBezTo>
                  <a:cubicBezTo>
                    <a:pt x="515" y="236"/>
                    <a:pt x="616" y="220"/>
                    <a:pt x="694" y="193"/>
                  </a:cubicBezTo>
                  <a:cubicBezTo>
                    <a:pt x="733" y="180"/>
                    <a:pt x="766" y="164"/>
                    <a:pt x="791" y="145"/>
                  </a:cubicBezTo>
                  <a:cubicBezTo>
                    <a:pt x="803" y="136"/>
                    <a:pt x="814" y="125"/>
                    <a:pt x="821" y="114"/>
                  </a:cubicBezTo>
                  <a:cubicBezTo>
                    <a:pt x="828" y="102"/>
                    <a:pt x="833" y="90"/>
                    <a:pt x="833" y="76"/>
                  </a:cubicBezTo>
                  <a:cubicBezTo>
                    <a:pt x="833" y="62"/>
                    <a:pt x="829" y="49"/>
                    <a:pt x="823" y="37"/>
                  </a:cubicBezTo>
                  <a:cubicBezTo>
                    <a:pt x="816" y="25"/>
                    <a:pt x="807" y="14"/>
                    <a:pt x="796" y="4"/>
                  </a:cubicBezTo>
                  <a:lnTo>
                    <a:pt x="774" y="29"/>
                  </a:lnTo>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192" name="Freeform 627">
              <a:extLst>
                <a:ext uri="{FF2B5EF4-FFF2-40B4-BE49-F238E27FC236}">
                  <a16:creationId xmlns:a16="http://schemas.microsoft.com/office/drawing/2014/main" id="{24B1C739-024E-4401-8B3C-16DAE36A2A35}"/>
                </a:ext>
              </a:extLst>
            </p:cNvPr>
            <p:cNvSpPr>
              <a:spLocks/>
            </p:cNvSpPr>
            <p:nvPr/>
          </p:nvSpPr>
          <p:spPr bwMode="auto">
            <a:xfrm>
              <a:off x="9086851" y="4703763"/>
              <a:ext cx="169863" cy="53975"/>
            </a:xfrm>
            <a:custGeom>
              <a:avLst/>
              <a:gdLst>
                <a:gd name="T0" fmla="*/ 0 w 833"/>
                <a:gd name="T1" fmla="*/ 0 h 255"/>
                <a:gd name="T2" fmla="*/ 0 w 833"/>
                <a:gd name="T3" fmla="*/ 94 h 255"/>
                <a:gd name="T4" fmla="*/ 12 w 833"/>
                <a:gd name="T5" fmla="*/ 132 h 255"/>
                <a:gd name="T6" fmla="*/ 73 w 833"/>
                <a:gd name="T7" fmla="*/ 184 h 255"/>
                <a:gd name="T8" fmla="*/ 226 w 833"/>
                <a:gd name="T9" fmla="*/ 235 h 255"/>
                <a:gd name="T10" fmla="*/ 416 w 833"/>
                <a:gd name="T11" fmla="*/ 255 h 255"/>
                <a:gd name="T12" fmla="*/ 694 w 833"/>
                <a:gd name="T13" fmla="*/ 212 h 255"/>
                <a:gd name="T14" fmla="*/ 791 w 833"/>
                <a:gd name="T15" fmla="*/ 163 h 255"/>
                <a:gd name="T16" fmla="*/ 821 w 833"/>
                <a:gd name="T17" fmla="*/ 132 h 255"/>
                <a:gd name="T18" fmla="*/ 833 w 833"/>
                <a:gd name="T19" fmla="*/ 94 h 255"/>
                <a:gd name="T20" fmla="*/ 833 w 833"/>
                <a:gd name="T21" fmla="*/ 0 h 255"/>
                <a:gd name="T22" fmla="*/ 800 w 833"/>
                <a:gd name="T23" fmla="*/ 0 h 255"/>
                <a:gd name="T24" fmla="*/ 800 w 833"/>
                <a:gd name="T25" fmla="*/ 94 h 255"/>
                <a:gd name="T26" fmla="*/ 793 w 833"/>
                <a:gd name="T27" fmla="*/ 114 h 255"/>
                <a:gd name="T28" fmla="*/ 744 w 833"/>
                <a:gd name="T29" fmla="*/ 154 h 255"/>
                <a:gd name="T30" fmla="*/ 600 w 833"/>
                <a:gd name="T31" fmla="*/ 203 h 255"/>
                <a:gd name="T32" fmla="*/ 416 w 833"/>
                <a:gd name="T33" fmla="*/ 221 h 255"/>
                <a:gd name="T34" fmla="*/ 149 w 833"/>
                <a:gd name="T35" fmla="*/ 180 h 255"/>
                <a:gd name="T36" fmla="*/ 62 w 833"/>
                <a:gd name="T37" fmla="*/ 137 h 255"/>
                <a:gd name="T38" fmla="*/ 40 w 833"/>
                <a:gd name="T39" fmla="*/ 114 h 255"/>
                <a:gd name="T40" fmla="*/ 33 w 833"/>
                <a:gd name="T41" fmla="*/ 94 h 255"/>
                <a:gd name="T42" fmla="*/ 33 w 833"/>
                <a:gd name="T43" fmla="*/ 0 h 255"/>
                <a:gd name="T44" fmla="*/ 0 w 833"/>
                <a:gd name="T45"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33" h="255">
                  <a:moveTo>
                    <a:pt x="0" y="0"/>
                  </a:moveTo>
                  <a:lnTo>
                    <a:pt x="0" y="94"/>
                  </a:lnTo>
                  <a:cubicBezTo>
                    <a:pt x="0" y="108"/>
                    <a:pt x="4" y="121"/>
                    <a:pt x="12" y="132"/>
                  </a:cubicBezTo>
                  <a:cubicBezTo>
                    <a:pt x="25" y="152"/>
                    <a:pt x="46" y="169"/>
                    <a:pt x="73" y="184"/>
                  </a:cubicBezTo>
                  <a:cubicBezTo>
                    <a:pt x="113" y="205"/>
                    <a:pt x="167" y="223"/>
                    <a:pt x="226" y="235"/>
                  </a:cubicBezTo>
                  <a:cubicBezTo>
                    <a:pt x="286" y="248"/>
                    <a:pt x="352" y="255"/>
                    <a:pt x="416" y="255"/>
                  </a:cubicBezTo>
                  <a:cubicBezTo>
                    <a:pt x="515" y="255"/>
                    <a:pt x="616" y="239"/>
                    <a:pt x="694" y="212"/>
                  </a:cubicBezTo>
                  <a:cubicBezTo>
                    <a:pt x="733" y="198"/>
                    <a:pt x="766" y="182"/>
                    <a:pt x="791" y="163"/>
                  </a:cubicBezTo>
                  <a:cubicBezTo>
                    <a:pt x="803" y="154"/>
                    <a:pt x="814" y="144"/>
                    <a:pt x="821" y="132"/>
                  </a:cubicBezTo>
                  <a:cubicBezTo>
                    <a:pt x="828" y="121"/>
                    <a:pt x="833" y="108"/>
                    <a:pt x="833" y="94"/>
                  </a:cubicBezTo>
                  <a:lnTo>
                    <a:pt x="833" y="0"/>
                  </a:lnTo>
                  <a:lnTo>
                    <a:pt x="800" y="0"/>
                  </a:lnTo>
                  <a:lnTo>
                    <a:pt x="800" y="94"/>
                  </a:lnTo>
                  <a:cubicBezTo>
                    <a:pt x="800" y="101"/>
                    <a:pt x="798" y="107"/>
                    <a:pt x="793" y="114"/>
                  </a:cubicBezTo>
                  <a:cubicBezTo>
                    <a:pt x="785" y="127"/>
                    <a:pt x="768" y="141"/>
                    <a:pt x="744" y="154"/>
                  </a:cubicBezTo>
                  <a:cubicBezTo>
                    <a:pt x="708" y="174"/>
                    <a:pt x="657" y="191"/>
                    <a:pt x="600" y="203"/>
                  </a:cubicBezTo>
                  <a:cubicBezTo>
                    <a:pt x="543" y="215"/>
                    <a:pt x="479" y="221"/>
                    <a:pt x="416" y="221"/>
                  </a:cubicBezTo>
                  <a:cubicBezTo>
                    <a:pt x="322" y="221"/>
                    <a:pt x="223" y="206"/>
                    <a:pt x="149" y="180"/>
                  </a:cubicBezTo>
                  <a:cubicBezTo>
                    <a:pt x="113" y="168"/>
                    <a:pt x="82" y="153"/>
                    <a:pt x="62" y="137"/>
                  </a:cubicBezTo>
                  <a:cubicBezTo>
                    <a:pt x="52" y="129"/>
                    <a:pt x="45" y="122"/>
                    <a:pt x="40" y="114"/>
                  </a:cubicBezTo>
                  <a:cubicBezTo>
                    <a:pt x="35" y="107"/>
                    <a:pt x="33" y="101"/>
                    <a:pt x="33" y="94"/>
                  </a:cubicBezTo>
                  <a:lnTo>
                    <a:pt x="33" y="0"/>
                  </a:lnTo>
                  <a:lnTo>
                    <a:pt x="0" y="0"/>
                  </a:lnTo>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193" name="Freeform 628">
              <a:extLst>
                <a:ext uri="{FF2B5EF4-FFF2-40B4-BE49-F238E27FC236}">
                  <a16:creationId xmlns:a16="http://schemas.microsoft.com/office/drawing/2014/main" id="{DAD4D278-F636-4F49-A9E6-5C50352C9828}"/>
                </a:ext>
              </a:extLst>
            </p:cNvPr>
            <p:cNvSpPr>
              <a:spLocks/>
            </p:cNvSpPr>
            <p:nvPr/>
          </p:nvSpPr>
          <p:spPr bwMode="auto">
            <a:xfrm>
              <a:off x="9137651" y="4727575"/>
              <a:ext cx="7938" cy="7938"/>
            </a:xfrm>
            <a:custGeom>
              <a:avLst/>
              <a:gdLst>
                <a:gd name="T0" fmla="*/ 0 w 33"/>
                <a:gd name="T1" fmla="*/ 0 h 39"/>
                <a:gd name="T2" fmla="*/ 0 w 33"/>
                <a:gd name="T3" fmla="*/ 39 h 39"/>
                <a:gd name="T4" fmla="*/ 33 w 33"/>
                <a:gd name="T5" fmla="*/ 39 h 39"/>
                <a:gd name="T6" fmla="*/ 33 w 33"/>
                <a:gd name="T7" fmla="*/ 0 h 39"/>
              </a:gdLst>
              <a:ahLst/>
              <a:cxnLst>
                <a:cxn ang="0">
                  <a:pos x="T0" y="T1"/>
                </a:cxn>
                <a:cxn ang="0">
                  <a:pos x="T2" y="T3"/>
                </a:cxn>
                <a:cxn ang="0">
                  <a:pos x="T4" y="T5"/>
                </a:cxn>
                <a:cxn ang="0">
                  <a:pos x="T6" y="T7"/>
                </a:cxn>
              </a:cxnLst>
              <a:rect l="0" t="0" r="r" b="b"/>
              <a:pathLst>
                <a:path w="33" h="39">
                  <a:moveTo>
                    <a:pt x="0" y="0"/>
                  </a:moveTo>
                  <a:lnTo>
                    <a:pt x="0" y="39"/>
                  </a:lnTo>
                  <a:lnTo>
                    <a:pt x="33" y="39"/>
                  </a:lnTo>
                  <a:lnTo>
                    <a:pt x="33" y="0"/>
                  </a:lnTo>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194" name="Freeform 629">
              <a:extLst>
                <a:ext uri="{FF2B5EF4-FFF2-40B4-BE49-F238E27FC236}">
                  <a16:creationId xmlns:a16="http://schemas.microsoft.com/office/drawing/2014/main" id="{B5B82433-8DD3-41E9-A5E6-D2EF212050DD}"/>
                </a:ext>
              </a:extLst>
            </p:cNvPr>
            <p:cNvSpPr>
              <a:spLocks/>
            </p:cNvSpPr>
            <p:nvPr/>
          </p:nvSpPr>
          <p:spPr bwMode="auto">
            <a:xfrm>
              <a:off x="9197976" y="4727575"/>
              <a:ext cx="7938" cy="7938"/>
            </a:xfrm>
            <a:custGeom>
              <a:avLst/>
              <a:gdLst>
                <a:gd name="T0" fmla="*/ 0 w 33"/>
                <a:gd name="T1" fmla="*/ 0 h 39"/>
                <a:gd name="T2" fmla="*/ 0 w 33"/>
                <a:gd name="T3" fmla="*/ 39 h 39"/>
                <a:gd name="T4" fmla="*/ 33 w 33"/>
                <a:gd name="T5" fmla="*/ 39 h 39"/>
                <a:gd name="T6" fmla="*/ 33 w 33"/>
                <a:gd name="T7" fmla="*/ 0 h 39"/>
              </a:gdLst>
              <a:ahLst/>
              <a:cxnLst>
                <a:cxn ang="0">
                  <a:pos x="T0" y="T1"/>
                </a:cxn>
                <a:cxn ang="0">
                  <a:pos x="T2" y="T3"/>
                </a:cxn>
                <a:cxn ang="0">
                  <a:pos x="T4" y="T5"/>
                </a:cxn>
                <a:cxn ang="0">
                  <a:pos x="T6" y="T7"/>
                </a:cxn>
              </a:cxnLst>
              <a:rect l="0" t="0" r="r" b="b"/>
              <a:pathLst>
                <a:path w="33" h="39">
                  <a:moveTo>
                    <a:pt x="0" y="0"/>
                  </a:moveTo>
                  <a:lnTo>
                    <a:pt x="0" y="39"/>
                  </a:lnTo>
                  <a:lnTo>
                    <a:pt x="33" y="39"/>
                  </a:lnTo>
                  <a:lnTo>
                    <a:pt x="33" y="0"/>
                  </a:lnTo>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195" name="Freeform 630">
              <a:extLst>
                <a:ext uri="{FF2B5EF4-FFF2-40B4-BE49-F238E27FC236}">
                  <a16:creationId xmlns:a16="http://schemas.microsoft.com/office/drawing/2014/main" id="{333BDAC3-9225-4279-AC73-5440EBA03285}"/>
                </a:ext>
              </a:extLst>
            </p:cNvPr>
            <p:cNvSpPr>
              <a:spLocks/>
            </p:cNvSpPr>
            <p:nvPr/>
          </p:nvSpPr>
          <p:spPr bwMode="auto">
            <a:xfrm>
              <a:off x="9167813" y="4730750"/>
              <a:ext cx="7938" cy="7938"/>
            </a:xfrm>
            <a:custGeom>
              <a:avLst/>
              <a:gdLst>
                <a:gd name="T0" fmla="*/ 0 w 33"/>
                <a:gd name="T1" fmla="*/ 0 h 39"/>
                <a:gd name="T2" fmla="*/ 0 w 33"/>
                <a:gd name="T3" fmla="*/ 39 h 39"/>
                <a:gd name="T4" fmla="*/ 33 w 33"/>
                <a:gd name="T5" fmla="*/ 39 h 39"/>
                <a:gd name="T6" fmla="*/ 33 w 33"/>
                <a:gd name="T7" fmla="*/ 0 h 39"/>
              </a:gdLst>
              <a:ahLst/>
              <a:cxnLst>
                <a:cxn ang="0">
                  <a:pos x="T0" y="T1"/>
                </a:cxn>
                <a:cxn ang="0">
                  <a:pos x="T2" y="T3"/>
                </a:cxn>
                <a:cxn ang="0">
                  <a:pos x="T4" y="T5"/>
                </a:cxn>
                <a:cxn ang="0">
                  <a:pos x="T6" y="T7"/>
                </a:cxn>
              </a:cxnLst>
              <a:rect l="0" t="0" r="r" b="b"/>
              <a:pathLst>
                <a:path w="33" h="39">
                  <a:moveTo>
                    <a:pt x="0" y="0"/>
                  </a:moveTo>
                  <a:lnTo>
                    <a:pt x="0" y="39"/>
                  </a:lnTo>
                  <a:lnTo>
                    <a:pt x="33" y="39"/>
                  </a:lnTo>
                  <a:lnTo>
                    <a:pt x="33" y="0"/>
                  </a:lnTo>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196" name="Freeform 631">
              <a:extLst>
                <a:ext uri="{FF2B5EF4-FFF2-40B4-BE49-F238E27FC236}">
                  <a16:creationId xmlns:a16="http://schemas.microsoft.com/office/drawing/2014/main" id="{F3608E81-6DD4-4346-A34B-28722EA0F406}"/>
                </a:ext>
              </a:extLst>
            </p:cNvPr>
            <p:cNvSpPr>
              <a:spLocks/>
            </p:cNvSpPr>
            <p:nvPr/>
          </p:nvSpPr>
          <p:spPr bwMode="auto">
            <a:xfrm>
              <a:off x="9086851" y="4733925"/>
              <a:ext cx="169863" cy="47625"/>
            </a:xfrm>
            <a:custGeom>
              <a:avLst/>
              <a:gdLst>
                <a:gd name="T0" fmla="*/ 774 w 833"/>
                <a:gd name="T1" fmla="*/ 24 h 232"/>
                <a:gd name="T2" fmla="*/ 793 w 833"/>
                <a:gd name="T3" fmla="*/ 48 h 232"/>
                <a:gd name="T4" fmla="*/ 800 w 833"/>
                <a:gd name="T5" fmla="*/ 71 h 232"/>
                <a:gd name="T6" fmla="*/ 793 w 833"/>
                <a:gd name="T7" fmla="*/ 91 h 232"/>
                <a:gd name="T8" fmla="*/ 744 w 833"/>
                <a:gd name="T9" fmla="*/ 131 h 232"/>
                <a:gd name="T10" fmla="*/ 600 w 833"/>
                <a:gd name="T11" fmla="*/ 180 h 232"/>
                <a:gd name="T12" fmla="*/ 416 w 833"/>
                <a:gd name="T13" fmla="*/ 199 h 232"/>
                <a:gd name="T14" fmla="*/ 149 w 833"/>
                <a:gd name="T15" fmla="*/ 157 h 232"/>
                <a:gd name="T16" fmla="*/ 62 w 833"/>
                <a:gd name="T17" fmla="*/ 114 h 232"/>
                <a:gd name="T18" fmla="*/ 40 w 833"/>
                <a:gd name="T19" fmla="*/ 91 h 232"/>
                <a:gd name="T20" fmla="*/ 33 w 833"/>
                <a:gd name="T21" fmla="*/ 71 h 232"/>
                <a:gd name="T22" fmla="*/ 39 w 833"/>
                <a:gd name="T23" fmla="*/ 48 h 232"/>
                <a:gd name="T24" fmla="*/ 59 w 833"/>
                <a:gd name="T25" fmla="*/ 24 h 232"/>
                <a:gd name="T26" fmla="*/ 37 w 833"/>
                <a:gd name="T27" fmla="*/ 0 h 232"/>
                <a:gd name="T28" fmla="*/ 10 w 833"/>
                <a:gd name="T29" fmla="*/ 33 h 232"/>
                <a:gd name="T30" fmla="*/ 0 w 833"/>
                <a:gd name="T31" fmla="*/ 71 h 232"/>
                <a:gd name="T32" fmla="*/ 12 w 833"/>
                <a:gd name="T33" fmla="*/ 110 h 232"/>
                <a:gd name="T34" fmla="*/ 73 w 833"/>
                <a:gd name="T35" fmla="*/ 161 h 232"/>
                <a:gd name="T36" fmla="*/ 226 w 833"/>
                <a:gd name="T37" fmla="*/ 213 h 232"/>
                <a:gd name="T38" fmla="*/ 416 w 833"/>
                <a:gd name="T39" fmla="*/ 232 h 232"/>
                <a:gd name="T40" fmla="*/ 694 w 833"/>
                <a:gd name="T41" fmla="*/ 189 h 232"/>
                <a:gd name="T42" fmla="*/ 791 w 833"/>
                <a:gd name="T43" fmla="*/ 141 h 232"/>
                <a:gd name="T44" fmla="*/ 821 w 833"/>
                <a:gd name="T45" fmla="*/ 110 h 232"/>
                <a:gd name="T46" fmla="*/ 833 w 833"/>
                <a:gd name="T47" fmla="*/ 71 h 232"/>
                <a:gd name="T48" fmla="*/ 823 w 833"/>
                <a:gd name="T49" fmla="*/ 33 h 232"/>
                <a:gd name="T50" fmla="*/ 796 w 833"/>
                <a:gd name="T51" fmla="*/ 0 h 232"/>
                <a:gd name="T52" fmla="*/ 774 w 833"/>
                <a:gd name="T53" fmla="*/ 2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33" h="232">
                  <a:moveTo>
                    <a:pt x="774" y="24"/>
                  </a:moveTo>
                  <a:cubicBezTo>
                    <a:pt x="783" y="32"/>
                    <a:pt x="789" y="41"/>
                    <a:pt x="793" y="48"/>
                  </a:cubicBezTo>
                  <a:cubicBezTo>
                    <a:pt x="798" y="56"/>
                    <a:pt x="800" y="64"/>
                    <a:pt x="800" y="71"/>
                  </a:cubicBezTo>
                  <a:cubicBezTo>
                    <a:pt x="800" y="78"/>
                    <a:pt x="798" y="84"/>
                    <a:pt x="793" y="91"/>
                  </a:cubicBezTo>
                  <a:cubicBezTo>
                    <a:pt x="785" y="104"/>
                    <a:pt x="768" y="118"/>
                    <a:pt x="744" y="131"/>
                  </a:cubicBezTo>
                  <a:cubicBezTo>
                    <a:pt x="708" y="151"/>
                    <a:pt x="657" y="168"/>
                    <a:pt x="600" y="180"/>
                  </a:cubicBezTo>
                  <a:cubicBezTo>
                    <a:pt x="543" y="192"/>
                    <a:pt x="479" y="199"/>
                    <a:pt x="416" y="199"/>
                  </a:cubicBezTo>
                  <a:cubicBezTo>
                    <a:pt x="322" y="199"/>
                    <a:pt x="223" y="183"/>
                    <a:pt x="149" y="157"/>
                  </a:cubicBezTo>
                  <a:cubicBezTo>
                    <a:pt x="113" y="145"/>
                    <a:pt x="82" y="130"/>
                    <a:pt x="62" y="114"/>
                  </a:cubicBezTo>
                  <a:cubicBezTo>
                    <a:pt x="52" y="107"/>
                    <a:pt x="45" y="99"/>
                    <a:pt x="40" y="91"/>
                  </a:cubicBezTo>
                  <a:cubicBezTo>
                    <a:pt x="35" y="84"/>
                    <a:pt x="33" y="78"/>
                    <a:pt x="33" y="71"/>
                  </a:cubicBezTo>
                  <a:cubicBezTo>
                    <a:pt x="33" y="64"/>
                    <a:pt x="35" y="56"/>
                    <a:pt x="39" y="48"/>
                  </a:cubicBezTo>
                  <a:cubicBezTo>
                    <a:pt x="44" y="41"/>
                    <a:pt x="50" y="32"/>
                    <a:pt x="59" y="24"/>
                  </a:cubicBezTo>
                  <a:lnTo>
                    <a:pt x="37" y="0"/>
                  </a:lnTo>
                  <a:cubicBezTo>
                    <a:pt x="26" y="10"/>
                    <a:pt x="16" y="21"/>
                    <a:pt x="10" y="33"/>
                  </a:cubicBezTo>
                  <a:cubicBezTo>
                    <a:pt x="4" y="45"/>
                    <a:pt x="0" y="58"/>
                    <a:pt x="0" y="71"/>
                  </a:cubicBezTo>
                  <a:cubicBezTo>
                    <a:pt x="0" y="85"/>
                    <a:pt x="4" y="98"/>
                    <a:pt x="12" y="110"/>
                  </a:cubicBezTo>
                  <a:cubicBezTo>
                    <a:pt x="25" y="130"/>
                    <a:pt x="46" y="146"/>
                    <a:pt x="73" y="161"/>
                  </a:cubicBezTo>
                  <a:cubicBezTo>
                    <a:pt x="113" y="183"/>
                    <a:pt x="167" y="200"/>
                    <a:pt x="226" y="213"/>
                  </a:cubicBezTo>
                  <a:cubicBezTo>
                    <a:pt x="286" y="225"/>
                    <a:pt x="352" y="232"/>
                    <a:pt x="416" y="232"/>
                  </a:cubicBezTo>
                  <a:cubicBezTo>
                    <a:pt x="515" y="232"/>
                    <a:pt x="616" y="216"/>
                    <a:pt x="694" y="189"/>
                  </a:cubicBezTo>
                  <a:cubicBezTo>
                    <a:pt x="733" y="175"/>
                    <a:pt x="766" y="160"/>
                    <a:pt x="791" y="141"/>
                  </a:cubicBezTo>
                  <a:cubicBezTo>
                    <a:pt x="803" y="131"/>
                    <a:pt x="814" y="121"/>
                    <a:pt x="821" y="110"/>
                  </a:cubicBezTo>
                  <a:cubicBezTo>
                    <a:pt x="828" y="98"/>
                    <a:pt x="833" y="85"/>
                    <a:pt x="833" y="71"/>
                  </a:cubicBezTo>
                  <a:cubicBezTo>
                    <a:pt x="833" y="58"/>
                    <a:pt x="829" y="45"/>
                    <a:pt x="823" y="33"/>
                  </a:cubicBezTo>
                  <a:cubicBezTo>
                    <a:pt x="816" y="21"/>
                    <a:pt x="807" y="10"/>
                    <a:pt x="796" y="0"/>
                  </a:cubicBezTo>
                  <a:lnTo>
                    <a:pt x="774" y="24"/>
                  </a:lnTo>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197" name="Freeform 632">
              <a:extLst>
                <a:ext uri="{FF2B5EF4-FFF2-40B4-BE49-F238E27FC236}">
                  <a16:creationId xmlns:a16="http://schemas.microsoft.com/office/drawing/2014/main" id="{665B0C0B-8E23-4895-B1E4-852C21089098}"/>
                </a:ext>
              </a:extLst>
            </p:cNvPr>
            <p:cNvSpPr>
              <a:spLocks/>
            </p:cNvSpPr>
            <p:nvPr/>
          </p:nvSpPr>
          <p:spPr bwMode="auto">
            <a:xfrm>
              <a:off x="9086851" y="4765675"/>
              <a:ext cx="169863" cy="52388"/>
            </a:xfrm>
            <a:custGeom>
              <a:avLst/>
              <a:gdLst>
                <a:gd name="T0" fmla="*/ 0 w 833"/>
                <a:gd name="T1" fmla="*/ 0 h 254"/>
                <a:gd name="T2" fmla="*/ 0 w 833"/>
                <a:gd name="T3" fmla="*/ 94 h 254"/>
                <a:gd name="T4" fmla="*/ 12 w 833"/>
                <a:gd name="T5" fmla="*/ 132 h 254"/>
                <a:gd name="T6" fmla="*/ 73 w 833"/>
                <a:gd name="T7" fmla="*/ 183 h 254"/>
                <a:gd name="T8" fmla="*/ 226 w 833"/>
                <a:gd name="T9" fmla="*/ 235 h 254"/>
                <a:gd name="T10" fmla="*/ 416 w 833"/>
                <a:gd name="T11" fmla="*/ 254 h 254"/>
                <a:gd name="T12" fmla="*/ 694 w 833"/>
                <a:gd name="T13" fmla="*/ 211 h 254"/>
                <a:gd name="T14" fmla="*/ 791 w 833"/>
                <a:gd name="T15" fmla="*/ 163 h 254"/>
                <a:gd name="T16" fmla="*/ 821 w 833"/>
                <a:gd name="T17" fmla="*/ 132 h 254"/>
                <a:gd name="T18" fmla="*/ 833 w 833"/>
                <a:gd name="T19" fmla="*/ 94 h 254"/>
                <a:gd name="T20" fmla="*/ 833 w 833"/>
                <a:gd name="T21" fmla="*/ 0 h 254"/>
                <a:gd name="T22" fmla="*/ 800 w 833"/>
                <a:gd name="T23" fmla="*/ 0 h 254"/>
                <a:gd name="T24" fmla="*/ 800 w 833"/>
                <a:gd name="T25" fmla="*/ 94 h 254"/>
                <a:gd name="T26" fmla="*/ 793 w 833"/>
                <a:gd name="T27" fmla="*/ 114 h 254"/>
                <a:gd name="T28" fmla="*/ 744 w 833"/>
                <a:gd name="T29" fmla="*/ 154 h 254"/>
                <a:gd name="T30" fmla="*/ 600 w 833"/>
                <a:gd name="T31" fmla="*/ 202 h 254"/>
                <a:gd name="T32" fmla="*/ 416 w 833"/>
                <a:gd name="T33" fmla="*/ 221 h 254"/>
                <a:gd name="T34" fmla="*/ 149 w 833"/>
                <a:gd name="T35" fmla="*/ 180 h 254"/>
                <a:gd name="T36" fmla="*/ 62 w 833"/>
                <a:gd name="T37" fmla="*/ 137 h 254"/>
                <a:gd name="T38" fmla="*/ 40 w 833"/>
                <a:gd name="T39" fmla="*/ 114 h 254"/>
                <a:gd name="T40" fmla="*/ 33 w 833"/>
                <a:gd name="T41" fmla="*/ 94 h 254"/>
                <a:gd name="T42" fmla="*/ 33 w 833"/>
                <a:gd name="T43" fmla="*/ 0 h 254"/>
                <a:gd name="T44" fmla="*/ 0 w 833"/>
                <a:gd name="T45"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33" h="254">
                  <a:moveTo>
                    <a:pt x="0" y="0"/>
                  </a:moveTo>
                  <a:lnTo>
                    <a:pt x="0" y="94"/>
                  </a:lnTo>
                  <a:cubicBezTo>
                    <a:pt x="0" y="108"/>
                    <a:pt x="4" y="121"/>
                    <a:pt x="12" y="132"/>
                  </a:cubicBezTo>
                  <a:cubicBezTo>
                    <a:pt x="25" y="152"/>
                    <a:pt x="46" y="169"/>
                    <a:pt x="73" y="183"/>
                  </a:cubicBezTo>
                  <a:cubicBezTo>
                    <a:pt x="113" y="205"/>
                    <a:pt x="167" y="223"/>
                    <a:pt x="226" y="235"/>
                  </a:cubicBezTo>
                  <a:cubicBezTo>
                    <a:pt x="286" y="247"/>
                    <a:pt x="352" y="254"/>
                    <a:pt x="416" y="254"/>
                  </a:cubicBezTo>
                  <a:cubicBezTo>
                    <a:pt x="515" y="254"/>
                    <a:pt x="616" y="238"/>
                    <a:pt x="694" y="211"/>
                  </a:cubicBezTo>
                  <a:cubicBezTo>
                    <a:pt x="733" y="198"/>
                    <a:pt x="766" y="182"/>
                    <a:pt x="791" y="163"/>
                  </a:cubicBezTo>
                  <a:cubicBezTo>
                    <a:pt x="803" y="154"/>
                    <a:pt x="814" y="144"/>
                    <a:pt x="821" y="132"/>
                  </a:cubicBezTo>
                  <a:cubicBezTo>
                    <a:pt x="828" y="121"/>
                    <a:pt x="833" y="108"/>
                    <a:pt x="833" y="94"/>
                  </a:cubicBezTo>
                  <a:lnTo>
                    <a:pt x="833" y="0"/>
                  </a:lnTo>
                  <a:lnTo>
                    <a:pt x="800" y="0"/>
                  </a:lnTo>
                  <a:lnTo>
                    <a:pt x="800" y="94"/>
                  </a:lnTo>
                  <a:cubicBezTo>
                    <a:pt x="800" y="100"/>
                    <a:pt x="798" y="107"/>
                    <a:pt x="793" y="114"/>
                  </a:cubicBezTo>
                  <a:cubicBezTo>
                    <a:pt x="785" y="127"/>
                    <a:pt x="768" y="141"/>
                    <a:pt x="744" y="154"/>
                  </a:cubicBezTo>
                  <a:cubicBezTo>
                    <a:pt x="708" y="174"/>
                    <a:pt x="657" y="191"/>
                    <a:pt x="600" y="202"/>
                  </a:cubicBezTo>
                  <a:cubicBezTo>
                    <a:pt x="543" y="214"/>
                    <a:pt x="479" y="221"/>
                    <a:pt x="416" y="221"/>
                  </a:cubicBezTo>
                  <a:cubicBezTo>
                    <a:pt x="322" y="221"/>
                    <a:pt x="223" y="205"/>
                    <a:pt x="149" y="180"/>
                  </a:cubicBezTo>
                  <a:cubicBezTo>
                    <a:pt x="113" y="167"/>
                    <a:pt x="82" y="152"/>
                    <a:pt x="62" y="137"/>
                  </a:cubicBezTo>
                  <a:cubicBezTo>
                    <a:pt x="52" y="129"/>
                    <a:pt x="45" y="121"/>
                    <a:pt x="40" y="114"/>
                  </a:cubicBezTo>
                  <a:cubicBezTo>
                    <a:pt x="35" y="107"/>
                    <a:pt x="33" y="100"/>
                    <a:pt x="33" y="94"/>
                  </a:cubicBezTo>
                  <a:lnTo>
                    <a:pt x="33" y="0"/>
                  </a:lnTo>
                  <a:lnTo>
                    <a:pt x="0" y="0"/>
                  </a:lnTo>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198" name="Freeform 633">
              <a:extLst>
                <a:ext uri="{FF2B5EF4-FFF2-40B4-BE49-F238E27FC236}">
                  <a16:creationId xmlns:a16="http://schemas.microsoft.com/office/drawing/2014/main" id="{E4EF9C8D-1EF9-4A68-B0DE-8EEF9C6655FB}"/>
                </a:ext>
              </a:extLst>
            </p:cNvPr>
            <p:cNvSpPr>
              <a:spLocks/>
            </p:cNvSpPr>
            <p:nvPr/>
          </p:nvSpPr>
          <p:spPr bwMode="auto">
            <a:xfrm>
              <a:off x="9137651" y="4787900"/>
              <a:ext cx="7938" cy="7938"/>
            </a:xfrm>
            <a:custGeom>
              <a:avLst/>
              <a:gdLst>
                <a:gd name="T0" fmla="*/ 0 w 33"/>
                <a:gd name="T1" fmla="*/ 0 h 38"/>
                <a:gd name="T2" fmla="*/ 0 w 33"/>
                <a:gd name="T3" fmla="*/ 38 h 38"/>
                <a:gd name="T4" fmla="*/ 33 w 33"/>
                <a:gd name="T5" fmla="*/ 38 h 38"/>
                <a:gd name="T6" fmla="*/ 33 w 33"/>
                <a:gd name="T7" fmla="*/ 0 h 38"/>
              </a:gdLst>
              <a:ahLst/>
              <a:cxnLst>
                <a:cxn ang="0">
                  <a:pos x="T0" y="T1"/>
                </a:cxn>
                <a:cxn ang="0">
                  <a:pos x="T2" y="T3"/>
                </a:cxn>
                <a:cxn ang="0">
                  <a:pos x="T4" y="T5"/>
                </a:cxn>
                <a:cxn ang="0">
                  <a:pos x="T6" y="T7"/>
                </a:cxn>
              </a:cxnLst>
              <a:rect l="0" t="0" r="r" b="b"/>
              <a:pathLst>
                <a:path w="33" h="38">
                  <a:moveTo>
                    <a:pt x="0" y="0"/>
                  </a:moveTo>
                  <a:lnTo>
                    <a:pt x="0" y="38"/>
                  </a:lnTo>
                  <a:lnTo>
                    <a:pt x="33" y="38"/>
                  </a:lnTo>
                  <a:lnTo>
                    <a:pt x="33" y="0"/>
                  </a:lnTo>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199" name="Freeform 634">
              <a:extLst>
                <a:ext uri="{FF2B5EF4-FFF2-40B4-BE49-F238E27FC236}">
                  <a16:creationId xmlns:a16="http://schemas.microsoft.com/office/drawing/2014/main" id="{4E9B3948-FE59-4808-8095-EB7D8F8E27DD}"/>
                </a:ext>
              </a:extLst>
            </p:cNvPr>
            <p:cNvSpPr>
              <a:spLocks/>
            </p:cNvSpPr>
            <p:nvPr/>
          </p:nvSpPr>
          <p:spPr bwMode="auto">
            <a:xfrm>
              <a:off x="9197976" y="4789488"/>
              <a:ext cx="7938" cy="7938"/>
            </a:xfrm>
            <a:custGeom>
              <a:avLst/>
              <a:gdLst>
                <a:gd name="T0" fmla="*/ 0 w 33"/>
                <a:gd name="T1" fmla="*/ 0 h 38"/>
                <a:gd name="T2" fmla="*/ 0 w 33"/>
                <a:gd name="T3" fmla="*/ 38 h 38"/>
                <a:gd name="T4" fmla="*/ 33 w 33"/>
                <a:gd name="T5" fmla="*/ 38 h 38"/>
                <a:gd name="T6" fmla="*/ 33 w 33"/>
                <a:gd name="T7" fmla="*/ 0 h 38"/>
              </a:gdLst>
              <a:ahLst/>
              <a:cxnLst>
                <a:cxn ang="0">
                  <a:pos x="T0" y="T1"/>
                </a:cxn>
                <a:cxn ang="0">
                  <a:pos x="T2" y="T3"/>
                </a:cxn>
                <a:cxn ang="0">
                  <a:pos x="T4" y="T5"/>
                </a:cxn>
                <a:cxn ang="0">
                  <a:pos x="T6" y="T7"/>
                </a:cxn>
              </a:cxnLst>
              <a:rect l="0" t="0" r="r" b="b"/>
              <a:pathLst>
                <a:path w="33" h="38">
                  <a:moveTo>
                    <a:pt x="0" y="0"/>
                  </a:moveTo>
                  <a:lnTo>
                    <a:pt x="0" y="38"/>
                  </a:lnTo>
                  <a:lnTo>
                    <a:pt x="33" y="38"/>
                  </a:lnTo>
                  <a:lnTo>
                    <a:pt x="33" y="0"/>
                  </a:lnTo>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200" name="Freeform 635">
              <a:extLst>
                <a:ext uri="{FF2B5EF4-FFF2-40B4-BE49-F238E27FC236}">
                  <a16:creationId xmlns:a16="http://schemas.microsoft.com/office/drawing/2014/main" id="{934B9A21-5CE5-43F1-B941-BCD7F54D7B85}"/>
                </a:ext>
              </a:extLst>
            </p:cNvPr>
            <p:cNvSpPr>
              <a:spLocks/>
            </p:cNvSpPr>
            <p:nvPr/>
          </p:nvSpPr>
          <p:spPr bwMode="auto">
            <a:xfrm>
              <a:off x="9167813" y="4791075"/>
              <a:ext cx="7938" cy="7938"/>
            </a:xfrm>
            <a:custGeom>
              <a:avLst/>
              <a:gdLst>
                <a:gd name="T0" fmla="*/ 0 w 33"/>
                <a:gd name="T1" fmla="*/ 0 h 38"/>
                <a:gd name="T2" fmla="*/ 0 w 33"/>
                <a:gd name="T3" fmla="*/ 38 h 38"/>
                <a:gd name="T4" fmla="*/ 33 w 33"/>
                <a:gd name="T5" fmla="*/ 38 h 38"/>
                <a:gd name="T6" fmla="*/ 33 w 33"/>
                <a:gd name="T7" fmla="*/ 0 h 38"/>
              </a:gdLst>
              <a:ahLst/>
              <a:cxnLst>
                <a:cxn ang="0">
                  <a:pos x="T0" y="T1"/>
                </a:cxn>
                <a:cxn ang="0">
                  <a:pos x="T2" y="T3"/>
                </a:cxn>
                <a:cxn ang="0">
                  <a:pos x="T4" y="T5"/>
                </a:cxn>
                <a:cxn ang="0">
                  <a:pos x="T6" y="T7"/>
                </a:cxn>
              </a:cxnLst>
              <a:rect l="0" t="0" r="r" b="b"/>
              <a:pathLst>
                <a:path w="33" h="38">
                  <a:moveTo>
                    <a:pt x="0" y="0"/>
                  </a:moveTo>
                  <a:lnTo>
                    <a:pt x="0" y="38"/>
                  </a:lnTo>
                  <a:lnTo>
                    <a:pt x="33" y="38"/>
                  </a:lnTo>
                  <a:lnTo>
                    <a:pt x="33" y="0"/>
                  </a:lnTo>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201" name="Freeform 636">
              <a:extLst>
                <a:ext uri="{FF2B5EF4-FFF2-40B4-BE49-F238E27FC236}">
                  <a16:creationId xmlns:a16="http://schemas.microsoft.com/office/drawing/2014/main" id="{DB9AA3B5-D056-446C-89CD-C0A79091B8A8}"/>
                </a:ext>
              </a:extLst>
            </p:cNvPr>
            <p:cNvSpPr>
              <a:spLocks/>
            </p:cNvSpPr>
            <p:nvPr/>
          </p:nvSpPr>
          <p:spPr bwMode="auto">
            <a:xfrm>
              <a:off x="9167813" y="4814888"/>
              <a:ext cx="7938" cy="12700"/>
            </a:xfrm>
            <a:custGeom>
              <a:avLst/>
              <a:gdLst>
                <a:gd name="T0" fmla="*/ 0 w 33"/>
                <a:gd name="T1" fmla="*/ 0 h 58"/>
                <a:gd name="T2" fmla="*/ 0 w 33"/>
                <a:gd name="T3" fmla="*/ 58 h 58"/>
                <a:gd name="T4" fmla="*/ 33 w 33"/>
                <a:gd name="T5" fmla="*/ 58 h 58"/>
                <a:gd name="T6" fmla="*/ 33 w 33"/>
                <a:gd name="T7" fmla="*/ 0 h 58"/>
              </a:gdLst>
              <a:ahLst/>
              <a:cxnLst>
                <a:cxn ang="0">
                  <a:pos x="T0" y="T1"/>
                </a:cxn>
                <a:cxn ang="0">
                  <a:pos x="T2" y="T3"/>
                </a:cxn>
                <a:cxn ang="0">
                  <a:pos x="T4" y="T5"/>
                </a:cxn>
                <a:cxn ang="0">
                  <a:pos x="T6" y="T7"/>
                </a:cxn>
              </a:cxnLst>
              <a:rect l="0" t="0" r="r" b="b"/>
              <a:pathLst>
                <a:path w="33" h="58">
                  <a:moveTo>
                    <a:pt x="0" y="0"/>
                  </a:moveTo>
                  <a:lnTo>
                    <a:pt x="0" y="58"/>
                  </a:lnTo>
                  <a:lnTo>
                    <a:pt x="33" y="58"/>
                  </a:lnTo>
                  <a:lnTo>
                    <a:pt x="33" y="0"/>
                  </a:lnTo>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202" name="Freeform 637">
              <a:extLst>
                <a:ext uri="{FF2B5EF4-FFF2-40B4-BE49-F238E27FC236}">
                  <a16:creationId xmlns:a16="http://schemas.microsoft.com/office/drawing/2014/main" id="{2181ECFB-F79E-40CC-9338-2866BA4B9C59}"/>
                </a:ext>
              </a:extLst>
            </p:cNvPr>
            <p:cNvSpPr>
              <a:spLocks/>
            </p:cNvSpPr>
            <p:nvPr/>
          </p:nvSpPr>
          <p:spPr bwMode="auto">
            <a:xfrm>
              <a:off x="9150351" y="4822825"/>
              <a:ext cx="42863" cy="42863"/>
            </a:xfrm>
            <a:custGeom>
              <a:avLst/>
              <a:gdLst>
                <a:gd name="T0" fmla="*/ 186 w 203"/>
                <a:gd name="T1" fmla="*/ 101 h 202"/>
                <a:gd name="T2" fmla="*/ 169 w 203"/>
                <a:gd name="T3" fmla="*/ 101 h 202"/>
                <a:gd name="T4" fmla="*/ 149 w 203"/>
                <a:gd name="T5" fmla="*/ 149 h 202"/>
                <a:gd name="T6" fmla="*/ 102 w 203"/>
                <a:gd name="T7" fmla="*/ 169 h 202"/>
                <a:gd name="T8" fmla="*/ 54 w 203"/>
                <a:gd name="T9" fmla="*/ 149 h 202"/>
                <a:gd name="T10" fmla="*/ 34 w 203"/>
                <a:gd name="T11" fmla="*/ 101 h 202"/>
                <a:gd name="T12" fmla="*/ 54 w 203"/>
                <a:gd name="T13" fmla="*/ 53 h 202"/>
                <a:gd name="T14" fmla="*/ 102 w 203"/>
                <a:gd name="T15" fmla="*/ 33 h 202"/>
                <a:gd name="T16" fmla="*/ 149 w 203"/>
                <a:gd name="T17" fmla="*/ 53 h 202"/>
                <a:gd name="T18" fmla="*/ 169 w 203"/>
                <a:gd name="T19" fmla="*/ 101 h 202"/>
                <a:gd name="T20" fmla="*/ 186 w 203"/>
                <a:gd name="T21" fmla="*/ 101 h 202"/>
                <a:gd name="T22" fmla="*/ 203 w 203"/>
                <a:gd name="T23" fmla="*/ 101 h 202"/>
                <a:gd name="T24" fmla="*/ 102 w 203"/>
                <a:gd name="T25" fmla="*/ 0 h 202"/>
                <a:gd name="T26" fmla="*/ 0 w 203"/>
                <a:gd name="T27" fmla="*/ 101 h 202"/>
                <a:gd name="T28" fmla="*/ 102 w 203"/>
                <a:gd name="T29" fmla="*/ 202 h 202"/>
                <a:gd name="T30" fmla="*/ 203 w 203"/>
                <a:gd name="T31" fmla="*/ 101 h 202"/>
                <a:gd name="T32" fmla="*/ 186 w 203"/>
                <a:gd name="T33" fmla="*/ 101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3" h="202">
                  <a:moveTo>
                    <a:pt x="186" y="101"/>
                  </a:moveTo>
                  <a:lnTo>
                    <a:pt x="169" y="101"/>
                  </a:lnTo>
                  <a:cubicBezTo>
                    <a:pt x="169" y="120"/>
                    <a:pt x="162" y="136"/>
                    <a:pt x="149" y="149"/>
                  </a:cubicBezTo>
                  <a:cubicBezTo>
                    <a:pt x="137" y="161"/>
                    <a:pt x="120" y="169"/>
                    <a:pt x="102" y="169"/>
                  </a:cubicBezTo>
                  <a:cubicBezTo>
                    <a:pt x="83" y="169"/>
                    <a:pt x="66" y="161"/>
                    <a:pt x="54" y="149"/>
                  </a:cubicBezTo>
                  <a:cubicBezTo>
                    <a:pt x="41" y="136"/>
                    <a:pt x="34" y="120"/>
                    <a:pt x="34" y="101"/>
                  </a:cubicBezTo>
                  <a:cubicBezTo>
                    <a:pt x="34" y="82"/>
                    <a:pt x="41" y="65"/>
                    <a:pt x="54" y="53"/>
                  </a:cubicBezTo>
                  <a:cubicBezTo>
                    <a:pt x="66" y="41"/>
                    <a:pt x="83" y="33"/>
                    <a:pt x="102" y="33"/>
                  </a:cubicBezTo>
                  <a:cubicBezTo>
                    <a:pt x="120" y="33"/>
                    <a:pt x="137" y="41"/>
                    <a:pt x="149" y="53"/>
                  </a:cubicBezTo>
                  <a:cubicBezTo>
                    <a:pt x="162" y="65"/>
                    <a:pt x="169" y="82"/>
                    <a:pt x="169" y="101"/>
                  </a:cubicBezTo>
                  <a:lnTo>
                    <a:pt x="186" y="101"/>
                  </a:lnTo>
                  <a:lnTo>
                    <a:pt x="203" y="101"/>
                  </a:lnTo>
                  <a:cubicBezTo>
                    <a:pt x="203" y="45"/>
                    <a:pt x="157" y="0"/>
                    <a:pt x="102" y="0"/>
                  </a:cubicBezTo>
                  <a:cubicBezTo>
                    <a:pt x="46" y="0"/>
                    <a:pt x="0" y="45"/>
                    <a:pt x="0" y="101"/>
                  </a:cubicBezTo>
                  <a:cubicBezTo>
                    <a:pt x="0" y="157"/>
                    <a:pt x="46" y="202"/>
                    <a:pt x="102" y="202"/>
                  </a:cubicBezTo>
                  <a:cubicBezTo>
                    <a:pt x="157" y="202"/>
                    <a:pt x="203" y="157"/>
                    <a:pt x="203" y="101"/>
                  </a:cubicBezTo>
                  <a:lnTo>
                    <a:pt x="186" y="101"/>
                  </a:lnTo>
                  <a:close/>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203" name="Freeform 638">
              <a:extLst>
                <a:ext uri="{FF2B5EF4-FFF2-40B4-BE49-F238E27FC236}">
                  <a16:creationId xmlns:a16="http://schemas.microsoft.com/office/drawing/2014/main" id="{C4D83E2F-09BA-4EFF-A0C9-6A8D7FBBD62B}"/>
                </a:ext>
              </a:extLst>
            </p:cNvPr>
            <p:cNvSpPr>
              <a:spLocks/>
            </p:cNvSpPr>
            <p:nvPr/>
          </p:nvSpPr>
          <p:spPr bwMode="auto">
            <a:xfrm>
              <a:off x="9188451" y="4840288"/>
              <a:ext cx="53975" cy="7938"/>
            </a:xfrm>
            <a:custGeom>
              <a:avLst/>
              <a:gdLst>
                <a:gd name="T0" fmla="*/ 0 w 262"/>
                <a:gd name="T1" fmla="*/ 34 h 34"/>
                <a:gd name="T2" fmla="*/ 262 w 262"/>
                <a:gd name="T3" fmla="*/ 34 h 34"/>
                <a:gd name="T4" fmla="*/ 262 w 262"/>
                <a:gd name="T5" fmla="*/ 0 h 34"/>
                <a:gd name="T6" fmla="*/ 0 w 262"/>
                <a:gd name="T7" fmla="*/ 0 h 34"/>
              </a:gdLst>
              <a:ahLst/>
              <a:cxnLst>
                <a:cxn ang="0">
                  <a:pos x="T0" y="T1"/>
                </a:cxn>
                <a:cxn ang="0">
                  <a:pos x="T2" y="T3"/>
                </a:cxn>
                <a:cxn ang="0">
                  <a:pos x="T4" y="T5"/>
                </a:cxn>
                <a:cxn ang="0">
                  <a:pos x="T6" y="T7"/>
                </a:cxn>
              </a:cxnLst>
              <a:rect l="0" t="0" r="r" b="b"/>
              <a:pathLst>
                <a:path w="262" h="34">
                  <a:moveTo>
                    <a:pt x="0" y="34"/>
                  </a:moveTo>
                  <a:lnTo>
                    <a:pt x="262" y="34"/>
                  </a:lnTo>
                  <a:lnTo>
                    <a:pt x="262" y="0"/>
                  </a:lnTo>
                  <a:lnTo>
                    <a:pt x="0" y="0"/>
                  </a:lnTo>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204" name="Freeform 639">
              <a:extLst>
                <a:ext uri="{FF2B5EF4-FFF2-40B4-BE49-F238E27FC236}">
                  <a16:creationId xmlns:a16="http://schemas.microsoft.com/office/drawing/2014/main" id="{D9B6424D-9D33-46BE-9E13-5F4A8C281E85}"/>
                </a:ext>
              </a:extLst>
            </p:cNvPr>
            <p:cNvSpPr>
              <a:spLocks/>
            </p:cNvSpPr>
            <p:nvPr/>
          </p:nvSpPr>
          <p:spPr bwMode="auto">
            <a:xfrm>
              <a:off x="9104313" y="4840288"/>
              <a:ext cx="53975" cy="7938"/>
            </a:xfrm>
            <a:custGeom>
              <a:avLst/>
              <a:gdLst>
                <a:gd name="T0" fmla="*/ 0 w 262"/>
                <a:gd name="T1" fmla="*/ 34 h 34"/>
                <a:gd name="T2" fmla="*/ 262 w 262"/>
                <a:gd name="T3" fmla="*/ 34 h 34"/>
                <a:gd name="T4" fmla="*/ 262 w 262"/>
                <a:gd name="T5" fmla="*/ 0 h 34"/>
                <a:gd name="T6" fmla="*/ 0 w 262"/>
                <a:gd name="T7" fmla="*/ 0 h 34"/>
              </a:gdLst>
              <a:ahLst/>
              <a:cxnLst>
                <a:cxn ang="0">
                  <a:pos x="T0" y="T1"/>
                </a:cxn>
                <a:cxn ang="0">
                  <a:pos x="T2" y="T3"/>
                </a:cxn>
                <a:cxn ang="0">
                  <a:pos x="T4" y="T5"/>
                </a:cxn>
                <a:cxn ang="0">
                  <a:pos x="T6" y="T7"/>
                </a:cxn>
              </a:cxnLst>
              <a:rect l="0" t="0" r="r" b="b"/>
              <a:pathLst>
                <a:path w="262" h="34">
                  <a:moveTo>
                    <a:pt x="0" y="34"/>
                  </a:moveTo>
                  <a:lnTo>
                    <a:pt x="262" y="34"/>
                  </a:lnTo>
                  <a:lnTo>
                    <a:pt x="262" y="0"/>
                  </a:lnTo>
                  <a:lnTo>
                    <a:pt x="0" y="0"/>
                  </a:lnTo>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grpSp>
      <p:pic>
        <p:nvPicPr>
          <p:cNvPr id="208" name="Graphic 17" descr="Plug outline">
            <a:extLst>
              <a:ext uri="{FF2B5EF4-FFF2-40B4-BE49-F238E27FC236}">
                <a16:creationId xmlns:a16="http://schemas.microsoft.com/office/drawing/2014/main" id="{F79B8D43-B73D-4024-A9CD-EE7B150B43C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4344179" y="8564162"/>
            <a:ext cx="509668" cy="509984"/>
          </a:xfrm>
          <a:prstGeom prst="rect">
            <a:avLst/>
          </a:prstGeom>
        </p:spPr>
      </p:pic>
      <p:cxnSp>
        <p:nvCxnSpPr>
          <p:cNvPr id="213" name="Connector: Elbow 212">
            <a:extLst>
              <a:ext uri="{FF2B5EF4-FFF2-40B4-BE49-F238E27FC236}">
                <a16:creationId xmlns:a16="http://schemas.microsoft.com/office/drawing/2014/main" id="{2FF70BBB-4ED4-47DC-ABD7-2D7E657C289C}"/>
              </a:ext>
            </a:extLst>
          </p:cNvPr>
          <p:cNvCxnSpPr>
            <a:cxnSpLocks/>
          </p:cNvCxnSpPr>
          <p:nvPr/>
        </p:nvCxnSpPr>
        <p:spPr>
          <a:xfrm>
            <a:off x="11365130" y="8327721"/>
            <a:ext cx="3449136" cy="1432950"/>
          </a:xfrm>
          <a:prstGeom prst="bentConnector3">
            <a:avLst>
              <a:gd name="adj1" fmla="val 99903"/>
            </a:avLst>
          </a:prstGeom>
          <a:ln w="57150">
            <a:solidFill>
              <a:srgbClr val="2C5B7C"/>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18" name="Graphic 17" descr="Plug outline">
            <a:extLst>
              <a:ext uri="{FF2B5EF4-FFF2-40B4-BE49-F238E27FC236}">
                <a16:creationId xmlns:a16="http://schemas.microsoft.com/office/drawing/2014/main" id="{FBFD5274-F2C5-4656-A46C-232668A0FDA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9728381" y="10466437"/>
            <a:ext cx="509668" cy="509984"/>
          </a:xfrm>
          <a:prstGeom prst="rect">
            <a:avLst/>
          </a:prstGeom>
        </p:spPr>
      </p:pic>
      <p:grpSp>
        <p:nvGrpSpPr>
          <p:cNvPr id="219" name="Data_management" descr="{&quot;Key&quot;:&quot;POWER_USER_SHAPE_ICON&quot;,&quot;Value&quot;:&quot;POWER_USER_SHAPE_ICON_STYLE_1&quot;}">
            <a:extLst>
              <a:ext uri="{FF2B5EF4-FFF2-40B4-BE49-F238E27FC236}">
                <a16:creationId xmlns:a16="http://schemas.microsoft.com/office/drawing/2014/main" id="{7E64267C-A366-49E1-9B0E-DBA88D05E4B0}"/>
              </a:ext>
            </a:extLst>
          </p:cNvPr>
          <p:cNvGrpSpPr>
            <a:grpSpLocks noChangeAspect="1"/>
          </p:cNvGrpSpPr>
          <p:nvPr/>
        </p:nvGrpSpPr>
        <p:grpSpPr>
          <a:xfrm>
            <a:off x="5680361" y="10192677"/>
            <a:ext cx="1493210" cy="1294725"/>
            <a:chOff x="7723188" y="4413251"/>
            <a:chExt cx="776288" cy="673100"/>
          </a:xfrm>
          <a:noFill/>
        </p:grpSpPr>
        <p:sp>
          <p:nvSpPr>
            <p:cNvPr id="220" name="Freeform 425">
              <a:extLst>
                <a:ext uri="{FF2B5EF4-FFF2-40B4-BE49-F238E27FC236}">
                  <a16:creationId xmlns:a16="http://schemas.microsoft.com/office/drawing/2014/main" id="{5AB7FC85-21E7-4D35-BBD8-1AA75E35F82A}"/>
                </a:ext>
              </a:extLst>
            </p:cNvPr>
            <p:cNvSpPr>
              <a:spLocks/>
            </p:cNvSpPr>
            <p:nvPr/>
          </p:nvSpPr>
          <p:spPr bwMode="auto">
            <a:xfrm>
              <a:off x="7727951" y="4570413"/>
              <a:ext cx="82550" cy="504825"/>
            </a:xfrm>
            <a:custGeom>
              <a:avLst/>
              <a:gdLst>
                <a:gd name="T0" fmla="*/ 65 w 122"/>
                <a:gd name="T1" fmla="*/ 748 h 748"/>
                <a:gd name="T2" fmla="*/ 65 w 122"/>
                <a:gd name="T3" fmla="*/ 748 h 748"/>
                <a:gd name="T4" fmla="*/ 0 w 122"/>
                <a:gd name="T5" fmla="*/ 683 h 748"/>
                <a:gd name="T6" fmla="*/ 0 w 122"/>
                <a:gd name="T7" fmla="*/ 0 h 748"/>
                <a:gd name="T8" fmla="*/ 122 w 122"/>
                <a:gd name="T9" fmla="*/ 0 h 748"/>
                <a:gd name="T10" fmla="*/ 122 w 122"/>
                <a:gd name="T11" fmla="*/ 691 h 748"/>
                <a:gd name="T12" fmla="*/ 65 w 122"/>
                <a:gd name="T13" fmla="*/ 748 h 748"/>
              </a:gdLst>
              <a:ahLst/>
              <a:cxnLst>
                <a:cxn ang="0">
                  <a:pos x="T0" y="T1"/>
                </a:cxn>
                <a:cxn ang="0">
                  <a:pos x="T2" y="T3"/>
                </a:cxn>
                <a:cxn ang="0">
                  <a:pos x="T4" y="T5"/>
                </a:cxn>
                <a:cxn ang="0">
                  <a:pos x="T6" y="T7"/>
                </a:cxn>
                <a:cxn ang="0">
                  <a:pos x="T8" y="T9"/>
                </a:cxn>
                <a:cxn ang="0">
                  <a:pos x="T10" y="T11"/>
                </a:cxn>
                <a:cxn ang="0">
                  <a:pos x="T12" y="T13"/>
                </a:cxn>
              </a:cxnLst>
              <a:rect l="0" t="0" r="r" b="b"/>
              <a:pathLst>
                <a:path w="122" h="748">
                  <a:moveTo>
                    <a:pt x="65" y="748"/>
                  </a:moveTo>
                  <a:lnTo>
                    <a:pt x="65" y="748"/>
                  </a:lnTo>
                  <a:cubicBezTo>
                    <a:pt x="29" y="748"/>
                    <a:pt x="0" y="719"/>
                    <a:pt x="0" y="683"/>
                  </a:cubicBezTo>
                  <a:lnTo>
                    <a:pt x="0" y="0"/>
                  </a:lnTo>
                  <a:lnTo>
                    <a:pt x="122" y="0"/>
                  </a:lnTo>
                  <a:lnTo>
                    <a:pt x="122" y="691"/>
                  </a:lnTo>
                  <a:cubicBezTo>
                    <a:pt x="122" y="722"/>
                    <a:pt x="96" y="748"/>
                    <a:pt x="65" y="748"/>
                  </a:cubicBezTo>
                  <a:close/>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221" name="Freeform 426">
              <a:extLst>
                <a:ext uri="{FF2B5EF4-FFF2-40B4-BE49-F238E27FC236}">
                  <a16:creationId xmlns:a16="http://schemas.microsoft.com/office/drawing/2014/main" id="{AF732B23-01BB-4157-A9E2-9F98AB560B24}"/>
                </a:ext>
              </a:extLst>
            </p:cNvPr>
            <p:cNvSpPr>
              <a:spLocks/>
            </p:cNvSpPr>
            <p:nvPr/>
          </p:nvSpPr>
          <p:spPr bwMode="auto">
            <a:xfrm>
              <a:off x="7872413" y="4418013"/>
              <a:ext cx="563563" cy="165100"/>
            </a:xfrm>
            <a:custGeom>
              <a:avLst/>
              <a:gdLst>
                <a:gd name="T0" fmla="*/ 837 w 837"/>
                <a:gd name="T1" fmla="*/ 243 h 243"/>
                <a:gd name="T2" fmla="*/ 300 w 837"/>
                <a:gd name="T3" fmla="*/ 243 h 243"/>
                <a:gd name="T4" fmla="*/ 230 w 837"/>
                <a:gd name="T5" fmla="*/ 146 h 243"/>
                <a:gd name="T6" fmla="*/ 0 w 837"/>
                <a:gd name="T7" fmla="*/ 146 h 243"/>
                <a:gd name="T8" fmla="*/ 0 w 837"/>
                <a:gd name="T9" fmla="*/ 0 h 243"/>
                <a:gd name="T10" fmla="*/ 837 w 837"/>
                <a:gd name="T11" fmla="*/ 0 h 243"/>
                <a:gd name="T12" fmla="*/ 837 w 837"/>
                <a:gd name="T13" fmla="*/ 243 h 243"/>
              </a:gdLst>
              <a:ahLst/>
              <a:cxnLst>
                <a:cxn ang="0">
                  <a:pos x="T0" y="T1"/>
                </a:cxn>
                <a:cxn ang="0">
                  <a:pos x="T2" y="T3"/>
                </a:cxn>
                <a:cxn ang="0">
                  <a:pos x="T4" y="T5"/>
                </a:cxn>
                <a:cxn ang="0">
                  <a:pos x="T6" y="T7"/>
                </a:cxn>
                <a:cxn ang="0">
                  <a:pos x="T8" y="T9"/>
                </a:cxn>
                <a:cxn ang="0">
                  <a:pos x="T10" y="T11"/>
                </a:cxn>
                <a:cxn ang="0">
                  <a:pos x="T12" y="T13"/>
                </a:cxn>
              </a:cxnLst>
              <a:rect l="0" t="0" r="r" b="b"/>
              <a:pathLst>
                <a:path w="837" h="243">
                  <a:moveTo>
                    <a:pt x="837" y="243"/>
                  </a:moveTo>
                  <a:lnTo>
                    <a:pt x="300" y="243"/>
                  </a:lnTo>
                  <a:cubicBezTo>
                    <a:pt x="277" y="210"/>
                    <a:pt x="253" y="178"/>
                    <a:pt x="230" y="146"/>
                  </a:cubicBezTo>
                  <a:cubicBezTo>
                    <a:pt x="154" y="146"/>
                    <a:pt x="77" y="146"/>
                    <a:pt x="0" y="146"/>
                  </a:cubicBezTo>
                  <a:lnTo>
                    <a:pt x="0" y="0"/>
                  </a:lnTo>
                  <a:lnTo>
                    <a:pt x="837" y="0"/>
                  </a:lnTo>
                  <a:lnTo>
                    <a:pt x="837" y="243"/>
                  </a:lnTo>
                  <a:close/>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222" name="Freeform 428">
              <a:extLst>
                <a:ext uri="{FF2B5EF4-FFF2-40B4-BE49-F238E27FC236}">
                  <a16:creationId xmlns:a16="http://schemas.microsoft.com/office/drawing/2014/main" id="{E629A017-21CF-44BC-8401-D41A75AF5934}"/>
                </a:ext>
              </a:extLst>
            </p:cNvPr>
            <p:cNvSpPr>
              <a:spLocks/>
            </p:cNvSpPr>
            <p:nvPr/>
          </p:nvSpPr>
          <p:spPr bwMode="auto">
            <a:xfrm>
              <a:off x="8023226" y="4991101"/>
              <a:ext cx="187325" cy="95250"/>
            </a:xfrm>
            <a:custGeom>
              <a:avLst/>
              <a:gdLst>
                <a:gd name="T0" fmla="*/ 0 w 280"/>
                <a:gd name="T1" fmla="*/ 140 h 140"/>
                <a:gd name="T2" fmla="*/ 140 w 280"/>
                <a:gd name="T3" fmla="*/ 0 h 140"/>
                <a:gd name="T4" fmla="*/ 280 w 280"/>
                <a:gd name="T5" fmla="*/ 140 h 140"/>
                <a:gd name="T6" fmla="*/ 0 w 280"/>
                <a:gd name="T7" fmla="*/ 140 h 140"/>
              </a:gdLst>
              <a:ahLst/>
              <a:cxnLst>
                <a:cxn ang="0">
                  <a:pos x="T0" y="T1"/>
                </a:cxn>
                <a:cxn ang="0">
                  <a:pos x="T2" y="T3"/>
                </a:cxn>
                <a:cxn ang="0">
                  <a:pos x="T4" y="T5"/>
                </a:cxn>
                <a:cxn ang="0">
                  <a:pos x="T6" y="T7"/>
                </a:cxn>
              </a:cxnLst>
              <a:rect l="0" t="0" r="r" b="b"/>
              <a:pathLst>
                <a:path w="280" h="140">
                  <a:moveTo>
                    <a:pt x="0" y="140"/>
                  </a:moveTo>
                  <a:cubicBezTo>
                    <a:pt x="0" y="63"/>
                    <a:pt x="62" y="0"/>
                    <a:pt x="140" y="0"/>
                  </a:cubicBezTo>
                  <a:cubicBezTo>
                    <a:pt x="217" y="0"/>
                    <a:pt x="280" y="63"/>
                    <a:pt x="280" y="140"/>
                  </a:cubicBezTo>
                  <a:lnTo>
                    <a:pt x="0" y="140"/>
                  </a:lnTo>
                  <a:close/>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223" name="Freeform 429">
              <a:extLst>
                <a:ext uri="{FF2B5EF4-FFF2-40B4-BE49-F238E27FC236}">
                  <a16:creationId xmlns:a16="http://schemas.microsoft.com/office/drawing/2014/main" id="{9D4683C1-6C96-4D8E-99D0-F43965CFBEDF}"/>
                </a:ext>
              </a:extLst>
            </p:cNvPr>
            <p:cNvSpPr>
              <a:spLocks/>
            </p:cNvSpPr>
            <p:nvPr/>
          </p:nvSpPr>
          <p:spPr bwMode="auto">
            <a:xfrm>
              <a:off x="7907338" y="4876801"/>
              <a:ext cx="417513" cy="209550"/>
            </a:xfrm>
            <a:custGeom>
              <a:avLst/>
              <a:gdLst>
                <a:gd name="T0" fmla="*/ 619 w 619"/>
                <a:gd name="T1" fmla="*/ 310 h 310"/>
                <a:gd name="T2" fmla="*/ 619 w 619"/>
                <a:gd name="T3" fmla="*/ 275 h 310"/>
                <a:gd name="T4" fmla="*/ 592 w 619"/>
                <a:gd name="T5" fmla="*/ 248 h 310"/>
                <a:gd name="T6" fmla="*/ 573 w 619"/>
                <a:gd name="T7" fmla="*/ 248 h 310"/>
                <a:gd name="T8" fmla="*/ 544 w 619"/>
                <a:gd name="T9" fmla="*/ 227 h 310"/>
                <a:gd name="T10" fmla="*/ 533 w 619"/>
                <a:gd name="T11" fmla="*/ 202 h 310"/>
                <a:gd name="T12" fmla="*/ 539 w 619"/>
                <a:gd name="T13" fmla="*/ 169 h 310"/>
                <a:gd name="T14" fmla="*/ 552 w 619"/>
                <a:gd name="T15" fmla="*/ 156 h 310"/>
                <a:gd name="T16" fmla="*/ 554 w 619"/>
                <a:gd name="T17" fmla="*/ 116 h 310"/>
                <a:gd name="T18" fmla="*/ 504 w 619"/>
                <a:gd name="T19" fmla="*/ 66 h 310"/>
                <a:gd name="T20" fmla="*/ 465 w 619"/>
                <a:gd name="T21" fmla="*/ 66 h 310"/>
                <a:gd name="T22" fmla="*/ 452 w 619"/>
                <a:gd name="T23" fmla="*/ 80 h 310"/>
                <a:gd name="T24" fmla="*/ 417 w 619"/>
                <a:gd name="T25" fmla="*/ 86 h 310"/>
                <a:gd name="T26" fmla="*/ 392 w 619"/>
                <a:gd name="T27" fmla="*/ 76 h 310"/>
                <a:gd name="T28" fmla="*/ 372 w 619"/>
                <a:gd name="T29" fmla="*/ 47 h 310"/>
                <a:gd name="T30" fmla="*/ 372 w 619"/>
                <a:gd name="T31" fmla="*/ 28 h 310"/>
                <a:gd name="T32" fmla="*/ 345 w 619"/>
                <a:gd name="T33" fmla="*/ 0 h 310"/>
                <a:gd name="T34" fmla="*/ 275 w 619"/>
                <a:gd name="T35" fmla="*/ 0 h 310"/>
                <a:gd name="T36" fmla="*/ 247 w 619"/>
                <a:gd name="T37" fmla="*/ 28 h 310"/>
                <a:gd name="T38" fmla="*/ 247 w 619"/>
                <a:gd name="T39" fmla="*/ 47 h 310"/>
                <a:gd name="T40" fmla="*/ 227 w 619"/>
                <a:gd name="T41" fmla="*/ 76 h 310"/>
                <a:gd name="T42" fmla="*/ 202 w 619"/>
                <a:gd name="T43" fmla="*/ 86 h 310"/>
                <a:gd name="T44" fmla="*/ 169 w 619"/>
                <a:gd name="T45" fmla="*/ 81 h 310"/>
                <a:gd name="T46" fmla="*/ 156 w 619"/>
                <a:gd name="T47" fmla="*/ 68 h 310"/>
                <a:gd name="T48" fmla="*/ 116 w 619"/>
                <a:gd name="T49" fmla="*/ 66 h 310"/>
                <a:gd name="T50" fmla="*/ 66 w 619"/>
                <a:gd name="T51" fmla="*/ 116 h 310"/>
                <a:gd name="T52" fmla="*/ 66 w 619"/>
                <a:gd name="T53" fmla="*/ 154 h 310"/>
                <a:gd name="T54" fmla="*/ 80 w 619"/>
                <a:gd name="T55" fmla="*/ 168 h 310"/>
                <a:gd name="T56" fmla="*/ 86 w 619"/>
                <a:gd name="T57" fmla="*/ 203 h 310"/>
                <a:gd name="T58" fmla="*/ 76 w 619"/>
                <a:gd name="T59" fmla="*/ 228 h 310"/>
                <a:gd name="T60" fmla="*/ 48 w 619"/>
                <a:gd name="T61" fmla="*/ 248 h 310"/>
                <a:gd name="T62" fmla="*/ 30 w 619"/>
                <a:gd name="T63" fmla="*/ 248 h 310"/>
                <a:gd name="T64" fmla="*/ 0 w 619"/>
                <a:gd name="T65" fmla="*/ 275 h 310"/>
                <a:gd name="T66" fmla="*/ 0 w 619"/>
                <a:gd name="T67" fmla="*/ 31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9" h="310">
                  <a:moveTo>
                    <a:pt x="619" y="310"/>
                  </a:moveTo>
                  <a:lnTo>
                    <a:pt x="619" y="275"/>
                  </a:lnTo>
                  <a:cubicBezTo>
                    <a:pt x="619" y="260"/>
                    <a:pt x="607" y="248"/>
                    <a:pt x="592" y="248"/>
                  </a:cubicBezTo>
                  <a:lnTo>
                    <a:pt x="573" y="248"/>
                  </a:lnTo>
                  <a:cubicBezTo>
                    <a:pt x="560" y="248"/>
                    <a:pt x="548" y="240"/>
                    <a:pt x="544" y="227"/>
                  </a:cubicBezTo>
                  <a:cubicBezTo>
                    <a:pt x="541" y="219"/>
                    <a:pt x="537" y="210"/>
                    <a:pt x="533" y="202"/>
                  </a:cubicBezTo>
                  <a:cubicBezTo>
                    <a:pt x="528" y="191"/>
                    <a:pt x="530" y="178"/>
                    <a:pt x="539" y="169"/>
                  </a:cubicBezTo>
                  <a:lnTo>
                    <a:pt x="552" y="156"/>
                  </a:lnTo>
                  <a:cubicBezTo>
                    <a:pt x="564" y="144"/>
                    <a:pt x="564" y="127"/>
                    <a:pt x="554" y="116"/>
                  </a:cubicBezTo>
                  <a:lnTo>
                    <a:pt x="504" y="66"/>
                  </a:lnTo>
                  <a:cubicBezTo>
                    <a:pt x="493" y="56"/>
                    <a:pt x="476" y="56"/>
                    <a:pt x="465" y="66"/>
                  </a:cubicBezTo>
                  <a:lnTo>
                    <a:pt x="452" y="80"/>
                  </a:lnTo>
                  <a:cubicBezTo>
                    <a:pt x="442" y="89"/>
                    <a:pt x="429" y="92"/>
                    <a:pt x="417" y="86"/>
                  </a:cubicBezTo>
                  <a:cubicBezTo>
                    <a:pt x="409" y="82"/>
                    <a:pt x="401" y="79"/>
                    <a:pt x="392" y="76"/>
                  </a:cubicBezTo>
                  <a:cubicBezTo>
                    <a:pt x="380" y="72"/>
                    <a:pt x="372" y="60"/>
                    <a:pt x="372" y="47"/>
                  </a:cubicBezTo>
                  <a:lnTo>
                    <a:pt x="372" y="28"/>
                  </a:lnTo>
                  <a:cubicBezTo>
                    <a:pt x="372" y="13"/>
                    <a:pt x="360" y="0"/>
                    <a:pt x="345" y="0"/>
                  </a:cubicBezTo>
                  <a:lnTo>
                    <a:pt x="275" y="0"/>
                  </a:lnTo>
                  <a:cubicBezTo>
                    <a:pt x="260" y="0"/>
                    <a:pt x="247" y="13"/>
                    <a:pt x="247" y="28"/>
                  </a:cubicBezTo>
                  <a:lnTo>
                    <a:pt x="247" y="47"/>
                  </a:lnTo>
                  <a:cubicBezTo>
                    <a:pt x="247" y="60"/>
                    <a:pt x="239" y="72"/>
                    <a:pt x="227" y="76"/>
                  </a:cubicBezTo>
                  <a:cubicBezTo>
                    <a:pt x="219" y="79"/>
                    <a:pt x="210" y="83"/>
                    <a:pt x="202" y="86"/>
                  </a:cubicBezTo>
                  <a:cubicBezTo>
                    <a:pt x="191" y="92"/>
                    <a:pt x="177" y="89"/>
                    <a:pt x="169" y="81"/>
                  </a:cubicBezTo>
                  <a:lnTo>
                    <a:pt x="156" y="68"/>
                  </a:lnTo>
                  <a:cubicBezTo>
                    <a:pt x="144" y="56"/>
                    <a:pt x="126" y="56"/>
                    <a:pt x="116" y="66"/>
                  </a:cubicBezTo>
                  <a:lnTo>
                    <a:pt x="66" y="116"/>
                  </a:lnTo>
                  <a:cubicBezTo>
                    <a:pt x="55" y="127"/>
                    <a:pt x="55" y="144"/>
                    <a:pt x="66" y="154"/>
                  </a:cubicBezTo>
                  <a:lnTo>
                    <a:pt x="80" y="168"/>
                  </a:lnTo>
                  <a:cubicBezTo>
                    <a:pt x="89" y="177"/>
                    <a:pt x="92" y="191"/>
                    <a:pt x="86" y="203"/>
                  </a:cubicBezTo>
                  <a:cubicBezTo>
                    <a:pt x="82" y="211"/>
                    <a:pt x="79" y="220"/>
                    <a:pt x="76" y="228"/>
                  </a:cubicBezTo>
                  <a:cubicBezTo>
                    <a:pt x="72" y="240"/>
                    <a:pt x="60" y="248"/>
                    <a:pt x="48" y="248"/>
                  </a:cubicBezTo>
                  <a:lnTo>
                    <a:pt x="30" y="248"/>
                  </a:lnTo>
                  <a:cubicBezTo>
                    <a:pt x="12" y="248"/>
                    <a:pt x="0" y="260"/>
                    <a:pt x="0" y="275"/>
                  </a:cubicBezTo>
                  <a:lnTo>
                    <a:pt x="0" y="310"/>
                  </a:lnTo>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224" name="Freeform 430">
              <a:extLst>
                <a:ext uri="{FF2B5EF4-FFF2-40B4-BE49-F238E27FC236}">
                  <a16:creationId xmlns:a16="http://schemas.microsoft.com/office/drawing/2014/main" id="{33F38075-48BB-46BE-8DBD-5B56137F340B}"/>
                </a:ext>
              </a:extLst>
            </p:cNvPr>
            <p:cNvSpPr>
              <a:spLocks/>
            </p:cNvSpPr>
            <p:nvPr/>
          </p:nvSpPr>
          <p:spPr bwMode="auto">
            <a:xfrm>
              <a:off x="8023226" y="4991101"/>
              <a:ext cx="187325" cy="95250"/>
            </a:xfrm>
            <a:custGeom>
              <a:avLst/>
              <a:gdLst>
                <a:gd name="T0" fmla="*/ 0 w 280"/>
                <a:gd name="T1" fmla="*/ 140 h 140"/>
                <a:gd name="T2" fmla="*/ 140 w 280"/>
                <a:gd name="T3" fmla="*/ 0 h 140"/>
                <a:gd name="T4" fmla="*/ 280 w 280"/>
                <a:gd name="T5" fmla="*/ 140 h 140"/>
                <a:gd name="T6" fmla="*/ 0 w 280"/>
                <a:gd name="T7" fmla="*/ 140 h 140"/>
              </a:gdLst>
              <a:ahLst/>
              <a:cxnLst>
                <a:cxn ang="0">
                  <a:pos x="T0" y="T1"/>
                </a:cxn>
                <a:cxn ang="0">
                  <a:pos x="T2" y="T3"/>
                </a:cxn>
                <a:cxn ang="0">
                  <a:pos x="T4" y="T5"/>
                </a:cxn>
                <a:cxn ang="0">
                  <a:pos x="T6" y="T7"/>
                </a:cxn>
              </a:cxnLst>
              <a:rect l="0" t="0" r="r" b="b"/>
              <a:pathLst>
                <a:path w="280" h="140">
                  <a:moveTo>
                    <a:pt x="0" y="140"/>
                  </a:moveTo>
                  <a:cubicBezTo>
                    <a:pt x="0" y="63"/>
                    <a:pt x="62" y="0"/>
                    <a:pt x="140" y="0"/>
                  </a:cubicBezTo>
                  <a:cubicBezTo>
                    <a:pt x="217" y="0"/>
                    <a:pt x="280" y="63"/>
                    <a:pt x="280" y="140"/>
                  </a:cubicBezTo>
                  <a:lnTo>
                    <a:pt x="0" y="140"/>
                  </a:lnTo>
                  <a:close/>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225" name="Freeform 431">
              <a:extLst>
                <a:ext uri="{FF2B5EF4-FFF2-40B4-BE49-F238E27FC236}">
                  <a16:creationId xmlns:a16="http://schemas.microsoft.com/office/drawing/2014/main" id="{8D383B28-2E1C-4172-8926-B85FFB1BD419}"/>
                </a:ext>
              </a:extLst>
            </p:cNvPr>
            <p:cNvSpPr>
              <a:spLocks/>
            </p:cNvSpPr>
            <p:nvPr/>
          </p:nvSpPr>
          <p:spPr bwMode="auto">
            <a:xfrm>
              <a:off x="8291513" y="4643438"/>
              <a:ext cx="207963" cy="419100"/>
            </a:xfrm>
            <a:custGeom>
              <a:avLst/>
              <a:gdLst>
                <a:gd name="T0" fmla="*/ 309 w 309"/>
                <a:gd name="T1" fmla="*/ 0 h 619"/>
                <a:gd name="T2" fmla="*/ 274 w 309"/>
                <a:gd name="T3" fmla="*/ 0 h 619"/>
                <a:gd name="T4" fmla="*/ 247 w 309"/>
                <a:gd name="T5" fmla="*/ 27 h 619"/>
                <a:gd name="T6" fmla="*/ 247 w 309"/>
                <a:gd name="T7" fmla="*/ 47 h 619"/>
                <a:gd name="T8" fmla="*/ 227 w 309"/>
                <a:gd name="T9" fmla="*/ 76 h 619"/>
                <a:gd name="T10" fmla="*/ 201 w 309"/>
                <a:gd name="T11" fmla="*/ 86 h 619"/>
                <a:gd name="T12" fmla="*/ 168 w 309"/>
                <a:gd name="T13" fmla="*/ 80 h 619"/>
                <a:gd name="T14" fmla="*/ 156 w 309"/>
                <a:gd name="T15" fmla="*/ 68 h 619"/>
                <a:gd name="T16" fmla="*/ 115 w 309"/>
                <a:gd name="T17" fmla="*/ 66 h 619"/>
                <a:gd name="T18" fmla="*/ 66 w 309"/>
                <a:gd name="T19" fmla="*/ 116 h 619"/>
                <a:gd name="T20" fmla="*/ 66 w 309"/>
                <a:gd name="T21" fmla="*/ 154 h 619"/>
                <a:gd name="T22" fmla="*/ 79 w 309"/>
                <a:gd name="T23" fmla="*/ 168 h 619"/>
                <a:gd name="T24" fmla="*/ 85 w 309"/>
                <a:gd name="T25" fmla="*/ 203 h 619"/>
                <a:gd name="T26" fmla="*/ 75 w 309"/>
                <a:gd name="T27" fmla="*/ 227 h 619"/>
                <a:gd name="T28" fmla="*/ 46 w 309"/>
                <a:gd name="T29" fmla="*/ 247 h 619"/>
                <a:gd name="T30" fmla="*/ 27 w 309"/>
                <a:gd name="T31" fmla="*/ 247 h 619"/>
                <a:gd name="T32" fmla="*/ 0 w 309"/>
                <a:gd name="T33" fmla="*/ 274 h 619"/>
                <a:gd name="T34" fmla="*/ 0 w 309"/>
                <a:gd name="T35" fmla="*/ 345 h 619"/>
                <a:gd name="T36" fmla="*/ 27 w 309"/>
                <a:gd name="T37" fmla="*/ 372 h 619"/>
                <a:gd name="T38" fmla="*/ 46 w 309"/>
                <a:gd name="T39" fmla="*/ 372 h 619"/>
                <a:gd name="T40" fmla="*/ 75 w 309"/>
                <a:gd name="T41" fmla="*/ 392 h 619"/>
                <a:gd name="T42" fmla="*/ 86 w 309"/>
                <a:gd name="T43" fmla="*/ 418 h 619"/>
                <a:gd name="T44" fmla="*/ 80 w 309"/>
                <a:gd name="T45" fmla="*/ 451 h 619"/>
                <a:gd name="T46" fmla="*/ 67 w 309"/>
                <a:gd name="T47" fmla="*/ 463 h 619"/>
                <a:gd name="T48" fmla="*/ 66 w 309"/>
                <a:gd name="T49" fmla="*/ 504 h 619"/>
                <a:gd name="T50" fmla="*/ 115 w 309"/>
                <a:gd name="T51" fmla="*/ 553 h 619"/>
                <a:gd name="T52" fmla="*/ 154 w 309"/>
                <a:gd name="T53" fmla="*/ 553 h 619"/>
                <a:gd name="T54" fmla="*/ 167 w 309"/>
                <a:gd name="T55" fmla="*/ 540 h 619"/>
                <a:gd name="T56" fmla="*/ 202 w 309"/>
                <a:gd name="T57" fmla="*/ 533 h 619"/>
                <a:gd name="T58" fmla="*/ 228 w 309"/>
                <a:gd name="T59" fmla="*/ 544 h 619"/>
                <a:gd name="T60" fmla="*/ 247 w 309"/>
                <a:gd name="T61" fmla="*/ 572 h 619"/>
                <a:gd name="T62" fmla="*/ 247 w 309"/>
                <a:gd name="T63" fmla="*/ 589 h 619"/>
                <a:gd name="T64" fmla="*/ 274 w 309"/>
                <a:gd name="T65" fmla="*/ 619 h 619"/>
                <a:gd name="T66" fmla="*/ 309 w 309"/>
                <a:gd name="T67" fmla="*/ 619 h 619"/>
                <a:gd name="T68" fmla="*/ 309 w 309"/>
                <a:gd name="T69" fmla="*/ 0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9" h="619">
                  <a:moveTo>
                    <a:pt x="309" y="0"/>
                  </a:moveTo>
                  <a:lnTo>
                    <a:pt x="274" y="0"/>
                  </a:lnTo>
                  <a:cubicBezTo>
                    <a:pt x="259" y="0"/>
                    <a:pt x="247" y="12"/>
                    <a:pt x="247" y="27"/>
                  </a:cubicBezTo>
                  <a:lnTo>
                    <a:pt x="247" y="47"/>
                  </a:lnTo>
                  <a:cubicBezTo>
                    <a:pt x="247" y="60"/>
                    <a:pt x="239" y="71"/>
                    <a:pt x="227" y="76"/>
                  </a:cubicBezTo>
                  <a:cubicBezTo>
                    <a:pt x="218" y="79"/>
                    <a:pt x="210" y="82"/>
                    <a:pt x="201" y="86"/>
                  </a:cubicBezTo>
                  <a:cubicBezTo>
                    <a:pt x="190" y="92"/>
                    <a:pt x="177" y="89"/>
                    <a:pt x="168" y="80"/>
                  </a:cubicBezTo>
                  <a:lnTo>
                    <a:pt x="156" y="68"/>
                  </a:lnTo>
                  <a:cubicBezTo>
                    <a:pt x="143" y="55"/>
                    <a:pt x="126" y="55"/>
                    <a:pt x="115" y="66"/>
                  </a:cubicBezTo>
                  <a:lnTo>
                    <a:pt x="66" y="116"/>
                  </a:lnTo>
                  <a:cubicBezTo>
                    <a:pt x="55" y="126"/>
                    <a:pt x="55" y="143"/>
                    <a:pt x="66" y="154"/>
                  </a:cubicBezTo>
                  <a:lnTo>
                    <a:pt x="79" y="168"/>
                  </a:lnTo>
                  <a:cubicBezTo>
                    <a:pt x="88" y="177"/>
                    <a:pt x="91" y="191"/>
                    <a:pt x="85" y="203"/>
                  </a:cubicBezTo>
                  <a:cubicBezTo>
                    <a:pt x="82" y="211"/>
                    <a:pt x="78" y="219"/>
                    <a:pt x="75" y="227"/>
                  </a:cubicBezTo>
                  <a:cubicBezTo>
                    <a:pt x="71" y="239"/>
                    <a:pt x="59" y="247"/>
                    <a:pt x="46" y="247"/>
                  </a:cubicBezTo>
                  <a:lnTo>
                    <a:pt x="27" y="247"/>
                  </a:lnTo>
                  <a:cubicBezTo>
                    <a:pt x="12" y="247"/>
                    <a:pt x="0" y="259"/>
                    <a:pt x="0" y="274"/>
                  </a:cubicBezTo>
                  <a:lnTo>
                    <a:pt x="0" y="345"/>
                  </a:lnTo>
                  <a:cubicBezTo>
                    <a:pt x="0" y="360"/>
                    <a:pt x="12" y="372"/>
                    <a:pt x="27" y="372"/>
                  </a:cubicBezTo>
                  <a:lnTo>
                    <a:pt x="46" y="372"/>
                  </a:lnTo>
                  <a:cubicBezTo>
                    <a:pt x="59" y="372"/>
                    <a:pt x="71" y="380"/>
                    <a:pt x="75" y="392"/>
                  </a:cubicBezTo>
                  <a:cubicBezTo>
                    <a:pt x="78" y="401"/>
                    <a:pt x="82" y="409"/>
                    <a:pt x="86" y="418"/>
                  </a:cubicBezTo>
                  <a:cubicBezTo>
                    <a:pt x="91" y="429"/>
                    <a:pt x="89" y="442"/>
                    <a:pt x="80" y="451"/>
                  </a:cubicBezTo>
                  <a:lnTo>
                    <a:pt x="67" y="463"/>
                  </a:lnTo>
                  <a:cubicBezTo>
                    <a:pt x="55" y="476"/>
                    <a:pt x="55" y="493"/>
                    <a:pt x="66" y="504"/>
                  </a:cubicBezTo>
                  <a:lnTo>
                    <a:pt x="115" y="553"/>
                  </a:lnTo>
                  <a:cubicBezTo>
                    <a:pt x="126" y="564"/>
                    <a:pt x="143" y="564"/>
                    <a:pt x="154" y="553"/>
                  </a:cubicBezTo>
                  <a:lnTo>
                    <a:pt x="167" y="540"/>
                  </a:lnTo>
                  <a:cubicBezTo>
                    <a:pt x="177" y="531"/>
                    <a:pt x="191" y="528"/>
                    <a:pt x="202" y="533"/>
                  </a:cubicBezTo>
                  <a:cubicBezTo>
                    <a:pt x="211" y="537"/>
                    <a:pt x="219" y="541"/>
                    <a:pt x="228" y="544"/>
                  </a:cubicBezTo>
                  <a:cubicBezTo>
                    <a:pt x="239" y="548"/>
                    <a:pt x="247" y="559"/>
                    <a:pt x="247" y="572"/>
                  </a:cubicBezTo>
                  <a:lnTo>
                    <a:pt x="247" y="589"/>
                  </a:lnTo>
                  <a:cubicBezTo>
                    <a:pt x="247" y="607"/>
                    <a:pt x="259" y="619"/>
                    <a:pt x="274" y="619"/>
                  </a:cubicBezTo>
                  <a:lnTo>
                    <a:pt x="309" y="619"/>
                  </a:lnTo>
                  <a:lnTo>
                    <a:pt x="309" y="0"/>
                  </a:lnTo>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226" name="Freeform 432">
              <a:extLst>
                <a:ext uri="{FF2B5EF4-FFF2-40B4-BE49-F238E27FC236}">
                  <a16:creationId xmlns:a16="http://schemas.microsoft.com/office/drawing/2014/main" id="{ECCA0C44-F981-4659-A10A-FAEC80425B8E}"/>
                </a:ext>
              </a:extLst>
            </p:cNvPr>
            <p:cNvSpPr>
              <a:spLocks/>
            </p:cNvSpPr>
            <p:nvPr/>
          </p:nvSpPr>
          <p:spPr bwMode="auto">
            <a:xfrm>
              <a:off x="8404226" y="4759326"/>
              <a:ext cx="95250" cy="188913"/>
            </a:xfrm>
            <a:custGeom>
              <a:avLst/>
              <a:gdLst>
                <a:gd name="T0" fmla="*/ 140 w 140"/>
                <a:gd name="T1" fmla="*/ 280 h 280"/>
                <a:gd name="T2" fmla="*/ 0 w 140"/>
                <a:gd name="T3" fmla="*/ 140 h 280"/>
                <a:gd name="T4" fmla="*/ 140 w 140"/>
                <a:gd name="T5" fmla="*/ 0 h 280"/>
                <a:gd name="T6" fmla="*/ 140 w 140"/>
                <a:gd name="T7" fmla="*/ 280 h 280"/>
              </a:gdLst>
              <a:ahLst/>
              <a:cxnLst>
                <a:cxn ang="0">
                  <a:pos x="T0" y="T1"/>
                </a:cxn>
                <a:cxn ang="0">
                  <a:pos x="T2" y="T3"/>
                </a:cxn>
                <a:cxn ang="0">
                  <a:pos x="T4" y="T5"/>
                </a:cxn>
                <a:cxn ang="0">
                  <a:pos x="T6" y="T7"/>
                </a:cxn>
              </a:cxnLst>
              <a:rect l="0" t="0" r="r" b="b"/>
              <a:pathLst>
                <a:path w="140" h="280">
                  <a:moveTo>
                    <a:pt x="140" y="280"/>
                  </a:moveTo>
                  <a:cubicBezTo>
                    <a:pt x="63" y="280"/>
                    <a:pt x="0" y="217"/>
                    <a:pt x="0" y="140"/>
                  </a:cubicBezTo>
                  <a:cubicBezTo>
                    <a:pt x="0" y="62"/>
                    <a:pt x="63" y="0"/>
                    <a:pt x="140" y="0"/>
                  </a:cubicBezTo>
                  <a:lnTo>
                    <a:pt x="140" y="280"/>
                  </a:lnTo>
                  <a:close/>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227" name="Freeform 433">
              <a:extLst>
                <a:ext uri="{FF2B5EF4-FFF2-40B4-BE49-F238E27FC236}">
                  <a16:creationId xmlns:a16="http://schemas.microsoft.com/office/drawing/2014/main" id="{EB7B6DEA-F627-40D7-90FD-B9F10CD8946D}"/>
                </a:ext>
              </a:extLst>
            </p:cNvPr>
            <p:cNvSpPr>
              <a:spLocks/>
            </p:cNvSpPr>
            <p:nvPr/>
          </p:nvSpPr>
          <p:spPr bwMode="auto">
            <a:xfrm>
              <a:off x="8399463" y="4752976"/>
              <a:ext cx="100013" cy="200025"/>
            </a:xfrm>
            <a:custGeom>
              <a:avLst/>
              <a:gdLst>
                <a:gd name="T0" fmla="*/ 148 w 148"/>
                <a:gd name="T1" fmla="*/ 297 h 297"/>
                <a:gd name="T2" fmla="*/ 0 w 148"/>
                <a:gd name="T3" fmla="*/ 149 h 297"/>
                <a:gd name="T4" fmla="*/ 148 w 148"/>
                <a:gd name="T5" fmla="*/ 0 h 297"/>
                <a:gd name="T6" fmla="*/ 148 w 148"/>
                <a:gd name="T7" fmla="*/ 17 h 297"/>
                <a:gd name="T8" fmla="*/ 17 w 148"/>
                <a:gd name="T9" fmla="*/ 149 h 297"/>
                <a:gd name="T10" fmla="*/ 148 w 148"/>
                <a:gd name="T11" fmla="*/ 280 h 297"/>
                <a:gd name="T12" fmla="*/ 148 w 148"/>
                <a:gd name="T13" fmla="*/ 297 h 297"/>
              </a:gdLst>
              <a:ahLst/>
              <a:cxnLst>
                <a:cxn ang="0">
                  <a:pos x="T0" y="T1"/>
                </a:cxn>
                <a:cxn ang="0">
                  <a:pos x="T2" y="T3"/>
                </a:cxn>
                <a:cxn ang="0">
                  <a:pos x="T4" y="T5"/>
                </a:cxn>
                <a:cxn ang="0">
                  <a:pos x="T6" y="T7"/>
                </a:cxn>
                <a:cxn ang="0">
                  <a:pos x="T8" y="T9"/>
                </a:cxn>
                <a:cxn ang="0">
                  <a:pos x="T10" y="T11"/>
                </a:cxn>
                <a:cxn ang="0">
                  <a:pos x="T12" y="T13"/>
                </a:cxn>
              </a:cxnLst>
              <a:rect l="0" t="0" r="r" b="b"/>
              <a:pathLst>
                <a:path w="148" h="297">
                  <a:moveTo>
                    <a:pt x="148" y="297"/>
                  </a:moveTo>
                  <a:cubicBezTo>
                    <a:pt x="66" y="297"/>
                    <a:pt x="0" y="230"/>
                    <a:pt x="0" y="149"/>
                  </a:cubicBezTo>
                  <a:cubicBezTo>
                    <a:pt x="0" y="67"/>
                    <a:pt x="66" y="0"/>
                    <a:pt x="148" y="0"/>
                  </a:cubicBezTo>
                  <a:lnTo>
                    <a:pt x="148" y="17"/>
                  </a:lnTo>
                  <a:cubicBezTo>
                    <a:pt x="76" y="17"/>
                    <a:pt x="17" y="76"/>
                    <a:pt x="17" y="149"/>
                  </a:cubicBezTo>
                  <a:cubicBezTo>
                    <a:pt x="17" y="221"/>
                    <a:pt x="76" y="280"/>
                    <a:pt x="148" y="280"/>
                  </a:cubicBezTo>
                  <a:lnTo>
                    <a:pt x="148" y="297"/>
                  </a:lnTo>
                  <a:close/>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228" name="Freeform 434">
              <a:extLst>
                <a:ext uri="{FF2B5EF4-FFF2-40B4-BE49-F238E27FC236}">
                  <a16:creationId xmlns:a16="http://schemas.microsoft.com/office/drawing/2014/main" id="{A05F5A34-387A-4D29-B288-7A59599B66AF}"/>
                </a:ext>
              </a:extLst>
            </p:cNvPr>
            <p:cNvSpPr>
              <a:spLocks/>
            </p:cNvSpPr>
            <p:nvPr/>
          </p:nvSpPr>
          <p:spPr bwMode="auto">
            <a:xfrm>
              <a:off x="8285163" y="4638676"/>
              <a:ext cx="214313" cy="430213"/>
            </a:xfrm>
            <a:custGeom>
              <a:avLst/>
              <a:gdLst>
                <a:gd name="T0" fmla="*/ 283 w 318"/>
                <a:gd name="T1" fmla="*/ 636 h 636"/>
                <a:gd name="T2" fmla="*/ 248 w 318"/>
                <a:gd name="T3" fmla="*/ 580 h 636"/>
                <a:gd name="T4" fmla="*/ 208 w 318"/>
                <a:gd name="T5" fmla="*/ 549 h 636"/>
                <a:gd name="T6" fmla="*/ 169 w 318"/>
                <a:gd name="T7" fmla="*/ 567 h 636"/>
                <a:gd name="T8" fmla="*/ 69 w 318"/>
                <a:gd name="T9" fmla="*/ 518 h 636"/>
                <a:gd name="T10" fmla="*/ 83 w 318"/>
                <a:gd name="T11" fmla="*/ 453 h 636"/>
                <a:gd name="T12" fmla="*/ 77 w 318"/>
                <a:gd name="T13" fmla="*/ 403 h 636"/>
                <a:gd name="T14" fmla="*/ 36 w 318"/>
                <a:gd name="T15" fmla="*/ 388 h 636"/>
                <a:gd name="T16" fmla="*/ 0 w 318"/>
                <a:gd name="T17" fmla="*/ 282 h 636"/>
                <a:gd name="T18" fmla="*/ 55 w 318"/>
                <a:gd name="T19" fmla="*/ 247 h 636"/>
                <a:gd name="T20" fmla="*/ 87 w 318"/>
                <a:gd name="T21" fmla="*/ 207 h 636"/>
                <a:gd name="T22" fmla="*/ 69 w 318"/>
                <a:gd name="T23" fmla="*/ 168 h 636"/>
                <a:gd name="T24" fmla="*/ 69 w 318"/>
                <a:gd name="T25" fmla="*/ 118 h 636"/>
                <a:gd name="T26" fmla="*/ 144 w 318"/>
                <a:gd name="T27" fmla="*/ 58 h 636"/>
                <a:gd name="T28" fmla="*/ 183 w 318"/>
                <a:gd name="T29" fmla="*/ 82 h 636"/>
                <a:gd name="T30" fmla="*/ 233 w 318"/>
                <a:gd name="T31" fmla="*/ 76 h 636"/>
                <a:gd name="T32" fmla="*/ 248 w 318"/>
                <a:gd name="T33" fmla="*/ 35 h 636"/>
                <a:gd name="T34" fmla="*/ 318 w 318"/>
                <a:gd name="T35" fmla="*/ 0 h 636"/>
                <a:gd name="T36" fmla="*/ 283 w 318"/>
                <a:gd name="T37" fmla="*/ 16 h 636"/>
                <a:gd name="T38" fmla="*/ 264 w 318"/>
                <a:gd name="T39" fmla="*/ 55 h 636"/>
                <a:gd name="T40" fmla="*/ 214 w 318"/>
                <a:gd name="T41" fmla="*/ 102 h 636"/>
                <a:gd name="T42" fmla="*/ 159 w 318"/>
                <a:gd name="T43" fmla="*/ 82 h 636"/>
                <a:gd name="T44" fmla="*/ 130 w 318"/>
                <a:gd name="T45" fmla="*/ 80 h 636"/>
                <a:gd name="T46" fmla="*/ 75 w 318"/>
                <a:gd name="T47" fmla="*/ 143 h 636"/>
                <a:gd name="T48" fmla="*/ 94 w 318"/>
                <a:gd name="T49" fmla="*/ 170 h 636"/>
                <a:gd name="T50" fmla="*/ 92 w 318"/>
                <a:gd name="T51" fmla="*/ 238 h 636"/>
                <a:gd name="T52" fmla="*/ 36 w 318"/>
                <a:gd name="T53" fmla="*/ 264 h 636"/>
                <a:gd name="T54" fmla="*/ 17 w 318"/>
                <a:gd name="T55" fmla="*/ 353 h 636"/>
                <a:gd name="T56" fmla="*/ 55 w 318"/>
                <a:gd name="T57" fmla="*/ 372 h 636"/>
                <a:gd name="T58" fmla="*/ 102 w 318"/>
                <a:gd name="T59" fmla="*/ 422 h 636"/>
                <a:gd name="T60" fmla="*/ 82 w 318"/>
                <a:gd name="T61" fmla="*/ 477 h 636"/>
                <a:gd name="T62" fmla="*/ 130 w 318"/>
                <a:gd name="T63" fmla="*/ 556 h 636"/>
                <a:gd name="T64" fmla="*/ 171 w 318"/>
                <a:gd name="T65" fmla="*/ 542 h 636"/>
                <a:gd name="T66" fmla="*/ 239 w 318"/>
                <a:gd name="T67" fmla="*/ 544 h 636"/>
                <a:gd name="T68" fmla="*/ 264 w 318"/>
                <a:gd name="T69" fmla="*/ 597 h 636"/>
                <a:gd name="T70" fmla="*/ 318 w 318"/>
                <a:gd name="T71" fmla="*/ 619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8" h="636">
                  <a:moveTo>
                    <a:pt x="318" y="636"/>
                  </a:moveTo>
                  <a:lnTo>
                    <a:pt x="283" y="636"/>
                  </a:lnTo>
                  <a:cubicBezTo>
                    <a:pt x="263" y="636"/>
                    <a:pt x="248" y="619"/>
                    <a:pt x="248" y="597"/>
                  </a:cubicBezTo>
                  <a:lnTo>
                    <a:pt x="248" y="580"/>
                  </a:lnTo>
                  <a:cubicBezTo>
                    <a:pt x="248" y="571"/>
                    <a:pt x="242" y="563"/>
                    <a:pt x="234" y="560"/>
                  </a:cubicBezTo>
                  <a:cubicBezTo>
                    <a:pt x="225" y="557"/>
                    <a:pt x="216" y="553"/>
                    <a:pt x="208" y="549"/>
                  </a:cubicBezTo>
                  <a:cubicBezTo>
                    <a:pt x="199" y="545"/>
                    <a:pt x="189" y="547"/>
                    <a:pt x="182" y="554"/>
                  </a:cubicBezTo>
                  <a:lnTo>
                    <a:pt x="169" y="567"/>
                  </a:lnTo>
                  <a:cubicBezTo>
                    <a:pt x="155" y="581"/>
                    <a:pt x="132" y="581"/>
                    <a:pt x="118" y="567"/>
                  </a:cubicBezTo>
                  <a:lnTo>
                    <a:pt x="69" y="518"/>
                  </a:lnTo>
                  <a:cubicBezTo>
                    <a:pt x="54" y="503"/>
                    <a:pt x="55" y="481"/>
                    <a:pt x="71" y="465"/>
                  </a:cubicBezTo>
                  <a:lnTo>
                    <a:pt x="83" y="453"/>
                  </a:lnTo>
                  <a:cubicBezTo>
                    <a:pt x="89" y="447"/>
                    <a:pt x="91" y="437"/>
                    <a:pt x="87" y="429"/>
                  </a:cubicBezTo>
                  <a:cubicBezTo>
                    <a:pt x="83" y="421"/>
                    <a:pt x="80" y="412"/>
                    <a:pt x="77" y="403"/>
                  </a:cubicBezTo>
                  <a:cubicBezTo>
                    <a:pt x="73" y="394"/>
                    <a:pt x="65" y="388"/>
                    <a:pt x="55" y="388"/>
                  </a:cubicBezTo>
                  <a:lnTo>
                    <a:pt x="36" y="388"/>
                  </a:lnTo>
                  <a:cubicBezTo>
                    <a:pt x="16" y="388"/>
                    <a:pt x="0" y="372"/>
                    <a:pt x="0" y="353"/>
                  </a:cubicBezTo>
                  <a:lnTo>
                    <a:pt x="0" y="282"/>
                  </a:lnTo>
                  <a:cubicBezTo>
                    <a:pt x="0" y="263"/>
                    <a:pt x="16" y="247"/>
                    <a:pt x="36" y="247"/>
                  </a:cubicBezTo>
                  <a:lnTo>
                    <a:pt x="55" y="247"/>
                  </a:lnTo>
                  <a:cubicBezTo>
                    <a:pt x="65" y="247"/>
                    <a:pt x="73" y="241"/>
                    <a:pt x="77" y="232"/>
                  </a:cubicBezTo>
                  <a:cubicBezTo>
                    <a:pt x="80" y="224"/>
                    <a:pt x="83" y="215"/>
                    <a:pt x="87" y="207"/>
                  </a:cubicBezTo>
                  <a:cubicBezTo>
                    <a:pt x="91" y="199"/>
                    <a:pt x="89" y="188"/>
                    <a:pt x="82" y="182"/>
                  </a:cubicBezTo>
                  <a:lnTo>
                    <a:pt x="69" y="168"/>
                  </a:lnTo>
                  <a:cubicBezTo>
                    <a:pt x="62" y="161"/>
                    <a:pt x="58" y="152"/>
                    <a:pt x="58" y="143"/>
                  </a:cubicBezTo>
                  <a:cubicBezTo>
                    <a:pt x="58" y="133"/>
                    <a:pt x="62" y="124"/>
                    <a:pt x="69" y="118"/>
                  </a:cubicBezTo>
                  <a:lnTo>
                    <a:pt x="118" y="68"/>
                  </a:lnTo>
                  <a:cubicBezTo>
                    <a:pt x="125" y="61"/>
                    <a:pt x="134" y="57"/>
                    <a:pt x="144" y="58"/>
                  </a:cubicBezTo>
                  <a:cubicBezTo>
                    <a:pt x="154" y="58"/>
                    <a:pt x="163" y="62"/>
                    <a:pt x="170" y="70"/>
                  </a:cubicBezTo>
                  <a:lnTo>
                    <a:pt x="183" y="82"/>
                  </a:lnTo>
                  <a:cubicBezTo>
                    <a:pt x="189" y="89"/>
                    <a:pt x="199" y="90"/>
                    <a:pt x="207" y="87"/>
                  </a:cubicBezTo>
                  <a:cubicBezTo>
                    <a:pt x="215" y="83"/>
                    <a:pt x="224" y="79"/>
                    <a:pt x="233" y="76"/>
                  </a:cubicBezTo>
                  <a:cubicBezTo>
                    <a:pt x="242" y="73"/>
                    <a:pt x="248" y="64"/>
                    <a:pt x="248" y="55"/>
                  </a:cubicBezTo>
                  <a:lnTo>
                    <a:pt x="248" y="35"/>
                  </a:lnTo>
                  <a:cubicBezTo>
                    <a:pt x="248" y="16"/>
                    <a:pt x="264" y="0"/>
                    <a:pt x="283" y="0"/>
                  </a:cubicBezTo>
                  <a:lnTo>
                    <a:pt x="318" y="0"/>
                  </a:lnTo>
                  <a:lnTo>
                    <a:pt x="318" y="16"/>
                  </a:lnTo>
                  <a:lnTo>
                    <a:pt x="283" y="16"/>
                  </a:lnTo>
                  <a:cubicBezTo>
                    <a:pt x="273" y="16"/>
                    <a:pt x="264" y="25"/>
                    <a:pt x="264" y="35"/>
                  </a:cubicBezTo>
                  <a:lnTo>
                    <a:pt x="264" y="55"/>
                  </a:lnTo>
                  <a:cubicBezTo>
                    <a:pt x="264" y="71"/>
                    <a:pt x="254" y="86"/>
                    <a:pt x="238" y="92"/>
                  </a:cubicBezTo>
                  <a:cubicBezTo>
                    <a:pt x="230" y="95"/>
                    <a:pt x="222" y="98"/>
                    <a:pt x="214" y="102"/>
                  </a:cubicBezTo>
                  <a:cubicBezTo>
                    <a:pt x="200" y="109"/>
                    <a:pt x="183" y="106"/>
                    <a:pt x="171" y="94"/>
                  </a:cubicBezTo>
                  <a:lnTo>
                    <a:pt x="159" y="82"/>
                  </a:lnTo>
                  <a:cubicBezTo>
                    <a:pt x="154" y="77"/>
                    <a:pt x="149" y="75"/>
                    <a:pt x="144" y="75"/>
                  </a:cubicBezTo>
                  <a:cubicBezTo>
                    <a:pt x="139" y="74"/>
                    <a:pt x="134" y="76"/>
                    <a:pt x="130" y="80"/>
                  </a:cubicBezTo>
                  <a:lnTo>
                    <a:pt x="80" y="130"/>
                  </a:lnTo>
                  <a:cubicBezTo>
                    <a:pt x="77" y="133"/>
                    <a:pt x="75" y="138"/>
                    <a:pt x="75" y="143"/>
                  </a:cubicBezTo>
                  <a:cubicBezTo>
                    <a:pt x="75" y="148"/>
                    <a:pt x="77" y="153"/>
                    <a:pt x="80" y="156"/>
                  </a:cubicBezTo>
                  <a:lnTo>
                    <a:pt x="94" y="170"/>
                  </a:lnTo>
                  <a:cubicBezTo>
                    <a:pt x="106" y="182"/>
                    <a:pt x="109" y="199"/>
                    <a:pt x="102" y="214"/>
                  </a:cubicBezTo>
                  <a:cubicBezTo>
                    <a:pt x="98" y="222"/>
                    <a:pt x="95" y="230"/>
                    <a:pt x="92" y="238"/>
                  </a:cubicBezTo>
                  <a:cubicBezTo>
                    <a:pt x="87" y="253"/>
                    <a:pt x="72" y="264"/>
                    <a:pt x="55" y="264"/>
                  </a:cubicBezTo>
                  <a:lnTo>
                    <a:pt x="36" y="264"/>
                  </a:lnTo>
                  <a:cubicBezTo>
                    <a:pt x="26" y="264"/>
                    <a:pt x="17" y="272"/>
                    <a:pt x="17" y="282"/>
                  </a:cubicBezTo>
                  <a:lnTo>
                    <a:pt x="17" y="353"/>
                  </a:lnTo>
                  <a:cubicBezTo>
                    <a:pt x="17" y="363"/>
                    <a:pt x="26" y="372"/>
                    <a:pt x="36" y="372"/>
                  </a:cubicBezTo>
                  <a:lnTo>
                    <a:pt x="55" y="372"/>
                  </a:lnTo>
                  <a:cubicBezTo>
                    <a:pt x="72" y="372"/>
                    <a:pt x="87" y="382"/>
                    <a:pt x="92" y="398"/>
                  </a:cubicBezTo>
                  <a:cubicBezTo>
                    <a:pt x="95" y="406"/>
                    <a:pt x="99" y="414"/>
                    <a:pt x="102" y="422"/>
                  </a:cubicBezTo>
                  <a:cubicBezTo>
                    <a:pt x="109" y="436"/>
                    <a:pt x="106" y="453"/>
                    <a:pt x="95" y="465"/>
                  </a:cubicBezTo>
                  <a:lnTo>
                    <a:pt x="82" y="477"/>
                  </a:lnTo>
                  <a:cubicBezTo>
                    <a:pt x="74" y="486"/>
                    <a:pt x="73" y="498"/>
                    <a:pt x="80" y="506"/>
                  </a:cubicBezTo>
                  <a:lnTo>
                    <a:pt x="130" y="556"/>
                  </a:lnTo>
                  <a:cubicBezTo>
                    <a:pt x="138" y="563"/>
                    <a:pt x="150" y="563"/>
                    <a:pt x="157" y="556"/>
                  </a:cubicBezTo>
                  <a:lnTo>
                    <a:pt x="171" y="542"/>
                  </a:lnTo>
                  <a:cubicBezTo>
                    <a:pt x="182" y="530"/>
                    <a:pt x="200" y="527"/>
                    <a:pt x="215" y="534"/>
                  </a:cubicBezTo>
                  <a:cubicBezTo>
                    <a:pt x="223" y="538"/>
                    <a:pt x="231" y="541"/>
                    <a:pt x="239" y="544"/>
                  </a:cubicBezTo>
                  <a:cubicBezTo>
                    <a:pt x="254" y="549"/>
                    <a:pt x="264" y="564"/>
                    <a:pt x="264" y="580"/>
                  </a:cubicBezTo>
                  <a:lnTo>
                    <a:pt x="264" y="597"/>
                  </a:lnTo>
                  <a:cubicBezTo>
                    <a:pt x="264" y="610"/>
                    <a:pt x="272" y="619"/>
                    <a:pt x="283" y="619"/>
                  </a:cubicBezTo>
                  <a:lnTo>
                    <a:pt x="318" y="619"/>
                  </a:lnTo>
                  <a:lnTo>
                    <a:pt x="318" y="636"/>
                  </a:lnTo>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229" name="Freeform 435">
              <a:extLst>
                <a:ext uri="{FF2B5EF4-FFF2-40B4-BE49-F238E27FC236}">
                  <a16:creationId xmlns:a16="http://schemas.microsoft.com/office/drawing/2014/main" id="{04CACC7C-05FE-4996-B429-505868DC675C}"/>
                </a:ext>
              </a:extLst>
            </p:cNvPr>
            <p:cNvSpPr>
              <a:spLocks/>
            </p:cNvSpPr>
            <p:nvPr/>
          </p:nvSpPr>
          <p:spPr bwMode="auto">
            <a:xfrm>
              <a:off x="8016876" y="4986338"/>
              <a:ext cx="200025" cy="100013"/>
            </a:xfrm>
            <a:custGeom>
              <a:avLst/>
              <a:gdLst>
                <a:gd name="T0" fmla="*/ 297 w 297"/>
                <a:gd name="T1" fmla="*/ 149 h 149"/>
                <a:gd name="T2" fmla="*/ 281 w 297"/>
                <a:gd name="T3" fmla="*/ 149 h 149"/>
                <a:gd name="T4" fmla="*/ 149 w 297"/>
                <a:gd name="T5" fmla="*/ 17 h 149"/>
                <a:gd name="T6" fmla="*/ 17 w 297"/>
                <a:gd name="T7" fmla="*/ 149 h 149"/>
                <a:gd name="T8" fmla="*/ 0 w 297"/>
                <a:gd name="T9" fmla="*/ 149 h 149"/>
                <a:gd name="T10" fmla="*/ 149 w 297"/>
                <a:gd name="T11" fmla="*/ 0 h 149"/>
                <a:gd name="T12" fmla="*/ 297 w 297"/>
                <a:gd name="T13" fmla="*/ 149 h 149"/>
              </a:gdLst>
              <a:ahLst/>
              <a:cxnLst>
                <a:cxn ang="0">
                  <a:pos x="T0" y="T1"/>
                </a:cxn>
                <a:cxn ang="0">
                  <a:pos x="T2" y="T3"/>
                </a:cxn>
                <a:cxn ang="0">
                  <a:pos x="T4" y="T5"/>
                </a:cxn>
                <a:cxn ang="0">
                  <a:pos x="T6" y="T7"/>
                </a:cxn>
                <a:cxn ang="0">
                  <a:pos x="T8" y="T9"/>
                </a:cxn>
                <a:cxn ang="0">
                  <a:pos x="T10" y="T11"/>
                </a:cxn>
                <a:cxn ang="0">
                  <a:pos x="T12" y="T13"/>
                </a:cxn>
              </a:cxnLst>
              <a:rect l="0" t="0" r="r" b="b"/>
              <a:pathLst>
                <a:path w="297" h="149">
                  <a:moveTo>
                    <a:pt x="297" y="149"/>
                  </a:moveTo>
                  <a:lnTo>
                    <a:pt x="281" y="149"/>
                  </a:lnTo>
                  <a:cubicBezTo>
                    <a:pt x="281" y="76"/>
                    <a:pt x="221" y="17"/>
                    <a:pt x="149" y="17"/>
                  </a:cubicBezTo>
                  <a:cubicBezTo>
                    <a:pt x="76" y="17"/>
                    <a:pt x="17" y="76"/>
                    <a:pt x="17" y="149"/>
                  </a:cubicBezTo>
                  <a:lnTo>
                    <a:pt x="0" y="149"/>
                  </a:lnTo>
                  <a:cubicBezTo>
                    <a:pt x="0" y="67"/>
                    <a:pt x="67" y="0"/>
                    <a:pt x="149" y="0"/>
                  </a:cubicBezTo>
                  <a:cubicBezTo>
                    <a:pt x="231" y="0"/>
                    <a:pt x="297" y="67"/>
                    <a:pt x="297" y="149"/>
                  </a:cubicBezTo>
                  <a:close/>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230" name="Freeform 436">
              <a:extLst>
                <a:ext uri="{FF2B5EF4-FFF2-40B4-BE49-F238E27FC236}">
                  <a16:creationId xmlns:a16="http://schemas.microsoft.com/office/drawing/2014/main" id="{C596C323-EF0D-4153-9811-C98EBE1230B3}"/>
                </a:ext>
              </a:extLst>
            </p:cNvPr>
            <p:cNvSpPr>
              <a:spLocks/>
            </p:cNvSpPr>
            <p:nvPr/>
          </p:nvSpPr>
          <p:spPr bwMode="auto">
            <a:xfrm>
              <a:off x="7902576" y="4872038"/>
              <a:ext cx="428625" cy="214313"/>
            </a:xfrm>
            <a:custGeom>
              <a:avLst/>
              <a:gdLst>
                <a:gd name="T0" fmla="*/ 619 w 636"/>
                <a:gd name="T1" fmla="*/ 318 h 318"/>
                <a:gd name="T2" fmla="*/ 600 w 636"/>
                <a:gd name="T3" fmla="*/ 264 h 318"/>
                <a:gd name="T4" fmla="*/ 544 w 636"/>
                <a:gd name="T5" fmla="*/ 238 h 318"/>
                <a:gd name="T6" fmla="*/ 541 w 636"/>
                <a:gd name="T7" fmla="*/ 171 h 318"/>
                <a:gd name="T8" fmla="*/ 556 w 636"/>
                <a:gd name="T9" fmla="*/ 130 h 318"/>
                <a:gd name="T10" fmla="*/ 479 w 636"/>
                <a:gd name="T11" fmla="*/ 80 h 318"/>
                <a:gd name="T12" fmla="*/ 421 w 636"/>
                <a:gd name="T13" fmla="*/ 102 h 318"/>
                <a:gd name="T14" fmla="*/ 372 w 636"/>
                <a:gd name="T15" fmla="*/ 55 h 318"/>
                <a:gd name="T16" fmla="*/ 353 w 636"/>
                <a:gd name="T17" fmla="*/ 17 h 318"/>
                <a:gd name="T18" fmla="*/ 264 w 636"/>
                <a:gd name="T19" fmla="*/ 36 h 318"/>
                <a:gd name="T20" fmla="*/ 238 w 636"/>
                <a:gd name="T21" fmla="*/ 92 h 318"/>
                <a:gd name="T22" fmla="*/ 171 w 636"/>
                <a:gd name="T23" fmla="*/ 94 h 318"/>
                <a:gd name="T24" fmla="*/ 143 w 636"/>
                <a:gd name="T25" fmla="*/ 75 h 318"/>
                <a:gd name="T26" fmla="*/ 80 w 636"/>
                <a:gd name="T27" fmla="*/ 130 h 318"/>
                <a:gd name="T28" fmla="*/ 94 w 636"/>
                <a:gd name="T29" fmla="*/ 170 h 318"/>
                <a:gd name="T30" fmla="*/ 91 w 636"/>
                <a:gd name="T31" fmla="*/ 239 h 318"/>
                <a:gd name="T32" fmla="*/ 38 w 636"/>
                <a:gd name="T33" fmla="*/ 264 h 318"/>
                <a:gd name="T34" fmla="*/ 17 w 636"/>
                <a:gd name="T35" fmla="*/ 318 h 318"/>
                <a:gd name="T36" fmla="*/ 0 w 636"/>
                <a:gd name="T37" fmla="*/ 283 h 318"/>
                <a:gd name="T38" fmla="*/ 56 w 636"/>
                <a:gd name="T39" fmla="*/ 247 h 318"/>
                <a:gd name="T40" fmla="*/ 86 w 636"/>
                <a:gd name="T41" fmla="*/ 207 h 318"/>
                <a:gd name="T42" fmla="*/ 68 w 636"/>
                <a:gd name="T43" fmla="*/ 168 h 318"/>
                <a:gd name="T44" fmla="*/ 68 w 636"/>
                <a:gd name="T45" fmla="*/ 118 h 318"/>
                <a:gd name="T46" fmla="*/ 144 w 636"/>
                <a:gd name="T47" fmla="*/ 58 h 318"/>
                <a:gd name="T48" fmla="*/ 183 w 636"/>
                <a:gd name="T49" fmla="*/ 83 h 318"/>
                <a:gd name="T50" fmla="*/ 232 w 636"/>
                <a:gd name="T51" fmla="*/ 76 h 318"/>
                <a:gd name="T52" fmla="*/ 247 w 636"/>
                <a:gd name="T53" fmla="*/ 36 h 318"/>
                <a:gd name="T54" fmla="*/ 353 w 636"/>
                <a:gd name="T55" fmla="*/ 0 h 318"/>
                <a:gd name="T56" fmla="*/ 389 w 636"/>
                <a:gd name="T57" fmla="*/ 55 h 318"/>
                <a:gd name="T58" fmla="*/ 428 w 636"/>
                <a:gd name="T59" fmla="*/ 87 h 318"/>
                <a:gd name="T60" fmla="*/ 467 w 636"/>
                <a:gd name="T61" fmla="*/ 68 h 318"/>
                <a:gd name="T62" fmla="*/ 567 w 636"/>
                <a:gd name="T63" fmla="*/ 118 h 318"/>
                <a:gd name="T64" fmla="*/ 553 w 636"/>
                <a:gd name="T65" fmla="*/ 183 h 318"/>
                <a:gd name="T66" fmla="*/ 560 w 636"/>
                <a:gd name="T67" fmla="*/ 232 h 318"/>
                <a:gd name="T68" fmla="*/ 600 w 636"/>
                <a:gd name="T69" fmla="*/ 247 h 318"/>
                <a:gd name="T70" fmla="*/ 636 w 636"/>
                <a:gd name="T71" fmla="*/ 318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36" h="318">
                  <a:moveTo>
                    <a:pt x="636" y="318"/>
                  </a:moveTo>
                  <a:lnTo>
                    <a:pt x="619" y="318"/>
                  </a:lnTo>
                  <a:lnTo>
                    <a:pt x="619" y="283"/>
                  </a:lnTo>
                  <a:cubicBezTo>
                    <a:pt x="619" y="272"/>
                    <a:pt x="611" y="264"/>
                    <a:pt x="600" y="264"/>
                  </a:cubicBezTo>
                  <a:lnTo>
                    <a:pt x="581" y="264"/>
                  </a:lnTo>
                  <a:cubicBezTo>
                    <a:pt x="564" y="264"/>
                    <a:pt x="549" y="253"/>
                    <a:pt x="544" y="238"/>
                  </a:cubicBezTo>
                  <a:cubicBezTo>
                    <a:pt x="541" y="230"/>
                    <a:pt x="538" y="221"/>
                    <a:pt x="534" y="214"/>
                  </a:cubicBezTo>
                  <a:cubicBezTo>
                    <a:pt x="527" y="199"/>
                    <a:pt x="530" y="182"/>
                    <a:pt x="541" y="171"/>
                  </a:cubicBezTo>
                  <a:lnTo>
                    <a:pt x="554" y="158"/>
                  </a:lnTo>
                  <a:cubicBezTo>
                    <a:pt x="563" y="149"/>
                    <a:pt x="563" y="137"/>
                    <a:pt x="556" y="130"/>
                  </a:cubicBezTo>
                  <a:lnTo>
                    <a:pt x="506" y="80"/>
                  </a:lnTo>
                  <a:cubicBezTo>
                    <a:pt x="499" y="73"/>
                    <a:pt x="486" y="73"/>
                    <a:pt x="479" y="80"/>
                  </a:cubicBezTo>
                  <a:lnTo>
                    <a:pt x="466" y="94"/>
                  </a:lnTo>
                  <a:cubicBezTo>
                    <a:pt x="454" y="105"/>
                    <a:pt x="436" y="109"/>
                    <a:pt x="421" y="102"/>
                  </a:cubicBezTo>
                  <a:cubicBezTo>
                    <a:pt x="414" y="98"/>
                    <a:pt x="406" y="95"/>
                    <a:pt x="398" y="92"/>
                  </a:cubicBezTo>
                  <a:cubicBezTo>
                    <a:pt x="382" y="86"/>
                    <a:pt x="372" y="72"/>
                    <a:pt x="372" y="55"/>
                  </a:cubicBezTo>
                  <a:lnTo>
                    <a:pt x="372" y="36"/>
                  </a:lnTo>
                  <a:cubicBezTo>
                    <a:pt x="372" y="25"/>
                    <a:pt x="363" y="17"/>
                    <a:pt x="353" y="17"/>
                  </a:cubicBezTo>
                  <a:lnTo>
                    <a:pt x="283" y="17"/>
                  </a:lnTo>
                  <a:cubicBezTo>
                    <a:pt x="272" y="17"/>
                    <a:pt x="264" y="25"/>
                    <a:pt x="264" y="36"/>
                  </a:cubicBezTo>
                  <a:lnTo>
                    <a:pt x="264" y="55"/>
                  </a:lnTo>
                  <a:cubicBezTo>
                    <a:pt x="264" y="72"/>
                    <a:pt x="253" y="86"/>
                    <a:pt x="238" y="92"/>
                  </a:cubicBezTo>
                  <a:cubicBezTo>
                    <a:pt x="230" y="95"/>
                    <a:pt x="221" y="98"/>
                    <a:pt x="214" y="102"/>
                  </a:cubicBezTo>
                  <a:cubicBezTo>
                    <a:pt x="199" y="109"/>
                    <a:pt x="182" y="106"/>
                    <a:pt x="171" y="94"/>
                  </a:cubicBezTo>
                  <a:lnTo>
                    <a:pt x="158" y="82"/>
                  </a:lnTo>
                  <a:cubicBezTo>
                    <a:pt x="154" y="77"/>
                    <a:pt x="148" y="75"/>
                    <a:pt x="143" y="75"/>
                  </a:cubicBezTo>
                  <a:cubicBezTo>
                    <a:pt x="138" y="74"/>
                    <a:pt x="133" y="76"/>
                    <a:pt x="130" y="80"/>
                  </a:cubicBezTo>
                  <a:lnTo>
                    <a:pt x="80" y="130"/>
                  </a:lnTo>
                  <a:cubicBezTo>
                    <a:pt x="73" y="137"/>
                    <a:pt x="73" y="149"/>
                    <a:pt x="80" y="156"/>
                  </a:cubicBezTo>
                  <a:lnTo>
                    <a:pt x="94" y="170"/>
                  </a:lnTo>
                  <a:cubicBezTo>
                    <a:pt x="105" y="182"/>
                    <a:pt x="109" y="200"/>
                    <a:pt x="101" y="214"/>
                  </a:cubicBezTo>
                  <a:cubicBezTo>
                    <a:pt x="98" y="222"/>
                    <a:pt x="94" y="231"/>
                    <a:pt x="91" y="239"/>
                  </a:cubicBezTo>
                  <a:cubicBezTo>
                    <a:pt x="86" y="254"/>
                    <a:pt x="72" y="264"/>
                    <a:pt x="56" y="264"/>
                  </a:cubicBezTo>
                  <a:lnTo>
                    <a:pt x="38" y="264"/>
                  </a:lnTo>
                  <a:cubicBezTo>
                    <a:pt x="26" y="264"/>
                    <a:pt x="17" y="272"/>
                    <a:pt x="17" y="283"/>
                  </a:cubicBezTo>
                  <a:lnTo>
                    <a:pt x="17" y="318"/>
                  </a:lnTo>
                  <a:lnTo>
                    <a:pt x="0" y="318"/>
                  </a:lnTo>
                  <a:lnTo>
                    <a:pt x="0" y="283"/>
                  </a:lnTo>
                  <a:cubicBezTo>
                    <a:pt x="0" y="262"/>
                    <a:pt x="16" y="247"/>
                    <a:pt x="38" y="247"/>
                  </a:cubicBezTo>
                  <a:lnTo>
                    <a:pt x="56" y="247"/>
                  </a:lnTo>
                  <a:cubicBezTo>
                    <a:pt x="65" y="247"/>
                    <a:pt x="73" y="242"/>
                    <a:pt x="76" y="233"/>
                  </a:cubicBezTo>
                  <a:cubicBezTo>
                    <a:pt x="79" y="225"/>
                    <a:pt x="82" y="216"/>
                    <a:pt x="86" y="207"/>
                  </a:cubicBezTo>
                  <a:cubicBezTo>
                    <a:pt x="90" y="199"/>
                    <a:pt x="89" y="189"/>
                    <a:pt x="82" y="182"/>
                  </a:cubicBezTo>
                  <a:lnTo>
                    <a:pt x="68" y="168"/>
                  </a:lnTo>
                  <a:cubicBezTo>
                    <a:pt x="61" y="162"/>
                    <a:pt x="58" y="153"/>
                    <a:pt x="58" y="143"/>
                  </a:cubicBezTo>
                  <a:cubicBezTo>
                    <a:pt x="58" y="134"/>
                    <a:pt x="61" y="125"/>
                    <a:pt x="68" y="118"/>
                  </a:cubicBezTo>
                  <a:lnTo>
                    <a:pt x="118" y="68"/>
                  </a:lnTo>
                  <a:cubicBezTo>
                    <a:pt x="125" y="61"/>
                    <a:pt x="133" y="58"/>
                    <a:pt x="144" y="58"/>
                  </a:cubicBezTo>
                  <a:cubicBezTo>
                    <a:pt x="153" y="58"/>
                    <a:pt x="163" y="63"/>
                    <a:pt x="170" y="70"/>
                  </a:cubicBezTo>
                  <a:lnTo>
                    <a:pt x="183" y="83"/>
                  </a:lnTo>
                  <a:cubicBezTo>
                    <a:pt x="189" y="89"/>
                    <a:pt x="198" y="91"/>
                    <a:pt x="206" y="87"/>
                  </a:cubicBezTo>
                  <a:cubicBezTo>
                    <a:pt x="215" y="83"/>
                    <a:pt x="223" y="79"/>
                    <a:pt x="232" y="76"/>
                  </a:cubicBezTo>
                  <a:cubicBezTo>
                    <a:pt x="241" y="73"/>
                    <a:pt x="247" y="64"/>
                    <a:pt x="247" y="55"/>
                  </a:cubicBezTo>
                  <a:lnTo>
                    <a:pt x="247" y="36"/>
                  </a:lnTo>
                  <a:cubicBezTo>
                    <a:pt x="247" y="16"/>
                    <a:pt x="263" y="0"/>
                    <a:pt x="283" y="0"/>
                  </a:cubicBezTo>
                  <a:lnTo>
                    <a:pt x="353" y="0"/>
                  </a:lnTo>
                  <a:cubicBezTo>
                    <a:pt x="373" y="0"/>
                    <a:pt x="389" y="16"/>
                    <a:pt x="389" y="36"/>
                  </a:cubicBezTo>
                  <a:lnTo>
                    <a:pt x="389" y="55"/>
                  </a:lnTo>
                  <a:cubicBezTo>
                    <a:pt x="389" y="64"/>
                    <a:pt x="394" y="73"/>
                    <a:pt x="403" y="76"/>
                  </a:cubicBezTo>
                  <a:cubicBezTo>
                    <a:pt x="412" y="79"/>
                    <a:pt x="420" y="83"/>
                    <a:pt x="428" y="87"/>
                  </a:cubicBezTo>
                  <a:cubicBezTo>
                    <a:pt x="437" y="91"/>
                    <a:pt x="447" y="89"/>
                    <a:pt x="454" y="82"/>
                  </a:cubicBezTo>
                  <a:lnTo>
                    <a:pt x="467" y="68"/>
                  </a:lnTo>
                  <a:cubicBezTo>
                    <a:pt x="481" y="55"/>
                    <a:pt x="504" y="55"/>
                    <a:pt x="518" y="68"/>
                  </a:cubicBezTo>
                  <a:lnTo>
                    <a:pt x="567" y="118"/>
                  </a:lnTo>
                  <a:cubicBezTo>
                    <a:pt x="582" y="132"/>
                    <a:pt x="581" y="155"/>
                    <a:pt x="566" y="170"/>
                  </a:cubicBezTo>
                  <a:lnTo>
                    <a:pt x="553" y="183"/>
                  </a:lnTo>
                  <a:cubicBezTo>
                    <a:pt x="547" y="189"/>
                    <a:pt x="545" y="199"/>
                    <a:pt x="549" y="206"/>
                  </a:cubicBezTo>
                  <a:cubicBezTo>
                    <a:pt x="553" y="215"/>
                    <a:pt x="556" y="224"/>
                    <a:pt x="560" y="232"/>
                  </a:cubicBezTo>
                  <a:cubicBezTo>
                    <a:pt x="563" y="241"/>
                    <a:pt x="571" y="247"/>
                    <a:pt x="581" y="247"/>
                  </a:cubicBezTo>
                  <a:lnTo>
                    <a:pt x="600" y="247"/>
                  </a:lnTo>
                  <a:cubicBezTo>
                    <a:pt x="620" y="247"/>
                    <a:pt x="636" y="263"/>
                    <a:pt x="636" y="283"/>
                  </a:cubicBezTo>
                  <a:lnTo>
                    <a:pt x="636" y="318"/>
                  </a:lnTo>
                  <a:close/>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231" name="Freeform 437">
              <a:extLst>
                <a:ext uri="{FF2B5EF4-FFF2-40B4-BE49-F238E27FC236}">
                  <a16:creationId xmlns:a16="http://schemas.microsoft.com/office/drawing/2014/main" id="{BD6337C1-AF09-462B-B12E-757E26C8BEE2}"/>
                </a:ext>
              </a:extLst>
            </p:cNvPr>
            <p:cNvSpPr>
              <a:spLocks noEditPoints="1"/>
            </p:cNvSpPr>
            <p:nvPr/>
          </p:nvSpPr>
          <p:spPr bwMode="auto">
            <a:xfrm>
              <a:off x="7723188" y="4511676"/>
              <a:ext cx="769938" cy="569913"/>
            </a:xfrm>
            <a:custGeom>
              <a:avLst/>
              <a:gdLst>
                <a:gd name="T0" fmla="*/ 17 w 1143"/>
                <a:gd name="T1" fmla="*/ 96 h 844"/>
                <a:gd name="T2" fmla="*/ 17 w 1143"/>
                <a:gd name="T3" fmla="*/ 775 h 844"/>
                <a:gd name="T4" fmla="*/ 69 w 1143"/>
                <a:gd name="T5" fmla="*/ 827 h 844"/>
                <a:gd name="T6" fmla="*/ 122 w 1143"/>
                <a:gd name="T7" fmla="*/ 775 h 844"/>
                <a:gd name="T8" fmla="*/ 122 w 1143"/>
                <a:gd name="T9" fmla="*/ 96 h 844"/>
                <a:gd name="T10" fmla="*/ 17 w 1143"/>
                <a:gd name="T11" fmla="*/ 96 h 844"/>
                <a:gd name="T12" fmla="*/ 69 w 1143"/>
                <a:gd name="T13" fmla="*/ 844 h 844"/>
                <a:gd name="T14" fmla="*/ 0 w 1143"/>
                <a:gd name="T15" fmla="*/ 775 h 844"/>
                <a:gd name="T16" fmla="*/ 0 w 1143"/>
                <a:gd name="T17" fmla="*/ 80 h 844"/>
                <a:gd name="T18" fmla="*/ 122 w 1143"/>
                <a:gd name="T19" fmla="*/ 80 h 844"/>
                <a:gd name="T20" fmla="*/ 122 w 1143"/>
                <a:gd name="T21" fmla="*/ 0 h 844"/>
                <a:gd name="T22" fmla="*/ 455 w 1143"/>
                <a:gd name="T23" fmla="*/ 0 h 844"/>
                <a:gd name="T24" fmla="*/ 525 w 1143"/>
                <a:gd name="T25" fmla="*/ 98 h 844"/>
                <a:gd name="T26" fmla="*/ 1143 w 1143"/>
                <a:gd name="T27" fmla="*/ 98 h 844"/>
                <a:gd name="T28" fmla="*/ 1143 w 1143"/>
                <a:gd name="T29" fmla="*/ 150 h 844"/>
                <a:gd name="T30" fmla="*/ 1126 w 1143"/>
                <a:gd name="T31" fmla="*/ 150 h 844"/>
                <a:gd name="T32" fmla="*/ 1126 w 1143"/>
                <a:gd name="T33" fmla="*/ 114 h 844"/>
                <a:gd name="T34" fmla="*/ 516 w 1143"/>
                <a:gd name="T35" fmla="*/ 114 h 844"/>
                <a:gd name="T36" fmla="*/ 447 w 1143"/>
                <a:gd name="T37" fmla="*/ 17 h 844"/>
                <a:gd name="T38" fmla="*/ 138 w 1143"/>
                <a:gd name="T39" fmla="*/ 17 h 844"/>
                <a:gd name="T40" fmla="*/ 138 w 1143"/>
                <a:gd name="T41" fmla="*/ 775 h 844"/>
                <a:gd name="T42" fmla="*/ 69 w 1143"/>
                <a:gd name="T43" fmla="*/ 84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43" h="844">
                  <a:moveTo>
                    <a:pt x="17" y="96"/>
                  </a:moveTo>
                  <a:lnTo>
                    <a:pt x="17" y="775"/>
                  </a:lnTo>
                  <a:cubicBezTo>
                    <a:pt x="17" y="804"/>
                    <a:pt x="40" y="827"/>
                    <a:pt x="69" y="827"/>
                  </a:cubicBezTo>
                  <a:cubicBezTo>
                    <a:pt x="98" y="827"/>
                    <a:pt x="122" y="804"/>
                    <a:pt x="122" y="775"/>
                  </a:cubicBezTo>
                  <a:lnTo>
                    <a:pt x="122" y="96"/>
                  </a:lnTo>
                  <a:lnTo>
                    <a:pt x="17" y="96"/>
                  </a:lnTo>
                  <a:close/>
                  <a:moveTo>
                    <a:pt x="69" y="844"/>
                  </a:moveTo>
                  <a:cubicBezTo>
                    <a:pt x="31" y="844"/>
                    <a:pt x="0" y="813"/>
                    <a:pt x="0" y="775"/>
                  </a:cubicBezTo>
                  <a:lnTo>
                    <a:pt x="0" y="80"/>
                  </a:lnTo>
                  <a:lnTo>
                    <a:pt x="122" y="80"/>
                  </a:lnTo>
                  <a:lnTo>
                    <a:pt x="122" y="0"/>
                  </a:lnTo>
                  <a:lnTo>
                    <a:pt x="455" y="0"/>
                  </a:lnTo>
                  <a:lnTo>
                    <a:pt x="525" y="98"/>
                  </a:lnTo>
                  <a:lnTo>
                    <a:pt x="1143" y="98"/>
                  </a:lnTo>
                  <a:lnTo>
                    <a:pt x="1143" y="150"/>
                  </a:lnTo>
                  <a:lnTo>
                    <a:pt x="1126" y="150"/>
                  </a:lnTo>
                  <a:lnTo>
                    <a:pt x="1126" y="114"/>
                  </a:lnTo>
                  <a:lnTo>
                    <a:pt x="516" y="114"/>
                  </a:lnTo>
                  <a:lnTo>
                    <a:pt x="447" y="17"/>
                  </a:lnTo>
                  <a:lnTo>
                    <a:pt x="138" y="17"/>
                  </a:lnTo>
                  <a:lnTo>
                    <a:pt x="138" y="775"/>
                  </a:lnTo>
                  <a:cubicBezTo>
                    <a:pt x="138" y="813"/>
                    <a:pt x="107" y="844"/>
                    <a:pt x="69" y="844"/>
                  </a:cubicBezTo>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232" name="Freeform 438">
              <a:extLst>
                <a:ext uri="{FF2B5EF4-FFF2-40B4-BE49-F238E27FC236}">
                  <a16:creationId xmlns:a16="http://schemas.microsoft.com/office/drawing/2014/main" id="{C93EF311-BE5B-40E3-AA36-95706AD75192}"/>
                </a:ext>
              </a:extLst>
            </p:cNvPr>
            <p:cNvSpPr>
              <a:spLocks/>
            </p:cNvSpPr>
            <p:nvPr/>
          </p:nvSpPr>
          <p:spPr bwMode="auto">
            <a:xfrm>
              <a:off x="7866063" y="4413251"/>
              <a:ext cx="576263" cy="169863"/>
            </a:xfrm>
            <a:custGeom>
              <a:avLst/>
              <a:gdLst>
                <a:gd name="T0" fmla="*/ 363 w 363"/>
                <a:gd name="T1" fmla="*/ 107 h 107"/>
                <a:gd name="T2" fmla="*/ 355 w 363"/>
                <a:gd name="T3" fmla="*/ 107 h 107"/>
                <a:gd name="T4" fmla="*/ 355 w 363"/>
                <a:gd name="T5" fmla="*/ 7 h 107"/>
                <a:gd name="T6" fmla="*/ 8 w 363"/>
                <a:gd name="T7" fmla="*/ 7 h 107"/>
                <a:gd name="T8" fmla="*/ 8 w 363"/>
                <a:gd name="T9" fmla="*/ 65 h 107"/>
                <a:gd name="T10" fmla="*/ 0 w 363"/>
                <a:gd name="T11" fmla="*/ 65 h 107"/>
                <a:gd name="T12" fmla="*/ 0 w 363"/>
                <a:gd name="T13" fmla="*/ 0 h 107"/>
                <a:gd name="T14" fmla="*/ 363 w 363"/>
                <a:gd name="T15" fmla="*/ 0 h 107"/>
                <a:gd name="T16" fmla="*/ 363 w 363"/>
                <a:gd name="T17"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3" h="107">
                  <a:moveTo>
                    <a:pt x="363" y="107"/>
                  </a:moveTo>
                  <a:lnTo>
                    <a:pt x="355" y="107"/>
                  </a:lnTo>
                  <a:lnTo>
                    <a:pt x="355" y="7"/>
                  </a:lnTo>
                  <a:lnTo>
                    <a:pt x="8" y="7"/>
                  </a:lnTo>
                  <a:lnTo>
                    <a:pt x="8" y="65"/>
                  </a:lnTo>
                  <a:lnTo>
                    <a:pt x="0" y="65"/>
                  </a:lnTo>
                  <a:lnTo>
                    <a:pt x="0" y="0"/>
                  </a:lnTo>
                  <a:lnTo>
                    <a:pt x="363" y="0"/>
                  </a:lnTo>
                  <a:lnTo>
                    <a:pt x="363" y="107"/>
                  </a:lnTo>
                  <a:close/>
                </a:path>
              </a:pathLst>
            </a:custGeom>
            <a:grpFill/>
            <a:ln w="9525">
              <a:solidFill>
                <a:srgbClr val="2C5B7C"/>
              </a:solidFill>
              <a:round/>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sp>
          <p:nvSpPr>
            <p:cNvPr id="233" name="Rectangle 439">
              <a:extLst>
                <a:ext uri="{FF2B5EF4-FFF2-40B4-BE49-F238E27FC236}">
                  <a16:creationId xmlns:a16="http://schemas.microsoft.com/office/drawing/2014/main" id="{5773F5E1-A6AE-434C-A1D1-991AC9C313B6}"/>
                </a:ext>
              </a:extLst>
            </p:cNvPr>
            <p:cNvSpPr>
              <a:spLocks noChangeArrowheads="1"/>
            </p:cNvSpPr>
            <p:nvPr/>
          </p:nvSpPr>
          <p:spPr bwMode="auto">
            <a:xfrm>
              <a:off x="7769226" y="5068888"/>
              <a:ext cx="101600" cy="12700"/>
            </a:xfrm>
            <a:prstGeom prst="rect">
              <a:avLst/>
            </a:prstGeom>
            <a:grpFill/>
            <a:ln w="9525">
              <a:solidFill>
                <a:srgbClr val="2C5B7C"/>
              </a:solidFill>
              <a:miter lim="800000"/>
              <a:headEnd/>
              <a:tailEnd/>
            </a:ln>
          </p:spPr>
          <p:txBody>
            <a:bodyPr vert="horz" wrap="square" lIns="182785" tIns="91392" rIns="182785" bIns="91392" numCol="1" anchor="t" anchorCtr="0" compatLnSpc="1">
              <a:prstTxWarp prst="textNoShape">
                <a:avLst/>
              </a:prstTxWarp>
            </a:bodyPr>
            <a:lstStyle/>
            <a:p>
              <a:pPr defTabSz="1827886">
                <a:defRPr/>
              </a:pPr>
              <a:endParaRPr lang="fr-FR" sz="3598">
                <a:solidFill>
                  <a:prstClr val="black"/>
                </a:solidFill>
                <a:latin typeface="Calibri" panose="020F0502020204030204"/>
              </a:endParaRPr>
            </a:p>
          </p:txBody>
        </p:sp>
      </p:grpSp>
      <p:sp>
        <p:nvSpPr>
          <p:cNvPr id="252" name="TextBox 251">
            <a:extLst>
              <a:ext uri="{FF2B5EF4-FFF2-40B4-BE49-F238E27FC236}">
                <a16:creationId xmlns:a16="http://schemas.microsoft.com/office/drawing/2014/main" id="{027CB16B-2522-4CB4-983C-C944B2204103}"/>
              </a:ext>
            </a:extLst>
          </p:cNvPr>
          <p:cNvSpPr txBox="1"/>
          <p:nvPr/>
        </p:nvSpPr>
        <p:spPr>
          <a:xfrm>
            <a:off x="2250126" y="11375817"/>
            <a:ext cx="2368394" cy="400110"/>
          </a:xfrm>
          <a:prstGeom prst="rect">
            <a:avLst/>
          </a:prstGeom>
          <a:noFill/>
        </p:spPr>
        <p:txBody>
          <a:bodyPr wrap="square" rtlCol="0">
            <a:spAutoFit/>
          </a:bodyPr>
          <a:lstStyle/>
          <a:p>
            <a:r>
              <a:rPr lang="en-GB" sz="2000">
                <a:latin typeface="Arial" panose="020B0604020202020204" pitchFamily="34" charset="0"/>
                <a:cs typeface="Arial" panose="020B0604020202020204" pitchFamily="34" charset="0"/>
              </a:rPr>
              <a:t>Gateway</a:t>
            </a:r>
            <a:endParaRPr lang="en-US" sz="2000">
              <a:latin typeface="Arial" panose="020B0604020202020204" pitchFamily="34" charset="0"/>
              <a:cs typeface="Arial" panose="020B0604020202020204" pitchFamily="34" charset="0"/>
            </a:endParaRPr>
          </a:p>
        </p:txBody>
      </p:sp>
      <p:sp>
        <p:nvSpPr>
          <p:cNvPr id="253" name="TextBox 252">
            <a:extLst>
              <a:ext uri="{FF2B5EF4-FFF2-40B4-BE49-F238E27FC236}">
                <a16:creationId xmlns:a16="http://schemas.microsoft.com/office/drawing/2014/main" id="{C4ED8AAB-676D-4ACA-AC64-BC1F48120738}"/>
              </a:ext>
            </a:extLst>
          </p:cNvPr>
          <p:cNvSpPr txBox="1"/>
          <p:nvPr/>
        </p:nvSpPr>
        <p:spPr>
          <a:xfrm>
            <a:off x="5656810" y="8984692"/>
            <a:ext cx="2368394" cy="400110"/>
          </a:xfrm>
          <a:prstGeom prst="rect">
            <a:avLst/>
          </a:prstGeom>
          <a:noFill/>
        </p:spPr>
        <p:txBody>
          <a:bodyPr wrap="square" rtlCol="0">
            <a:spAutoFit/>
          </a:bodyPr>
          <a:lstStyle/>
          <a:p>
            <a:r>
              <a:rPr lang="en-GB" sz="2000">
                <a:latin typeface="Arial" panose="020B0604020202020204" pitchFamily="34" charset="0"/>
                <a:cs typeface="Arial" panose="020B0604020202020204" pitchFamily="34" charset="0"/>
              </a:rPr>
              <a:t>TPPP OCR/ AI </a:t>
            </a:r>
            <a:endParaRPr lang="en-US" sz="2000">
              <a:latin typeface="Arial" panose="020B0604020202020204" pitchFamily="34" charset="0"/>
              <a:cs typeface="Arial" panose="020B0604020202020204" pitchFamily="34" charset="0"/>
            </a:endParaRPr>
          </a:p>
        </p:txBody>
      </p:sp>
      <p:pic>
        <p:nvPicPr>
          <p:cNvPr id="254" name="Graphic 17" descr="Plug outline">
            <a:extLst>
              <a:ext uri="{FF2B5EF4-FFF2-40B4-BE49-F238E27FC236}">
                <a16:creationId xmlns:a16="http://schemas.microsoft.com/office/drawing/2014/main" id="{CF68C7BF-C5BE-4D70-845F-03BDD60D318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336066" y="11084112"/>
            <a:ext cx="509668" cy="509984"/>
          </a:xfrm>
          <a:prstGeom prst="rect">
            <a:avLst/>
          </a:prstGeom>
        </p:spPr>
      </p:pic>
      <p:sp>
        <p:nvSpPr>
          <p:cNvPr id="255" name="TextBox 254">
            <a:extLst>
              <a:ext uri="{FF2B5EF4-FFF2-40B4-BE49-F238E27FC236}">
                <a16:creationId xmlns:a16="http://schemas.microsoft.com/office/drawing/2014/main" id="{2C50D0B4-3630-4C95-B6BF-1FEF04B0F3D6}"/>
              </a:ext>
            </a:extLst>
          </p:cNvPr>
          <p:cNvSpPr txBox="1"/>
          <p:nvPr/>
        </p:nvSpPr>
        <p:spPr>
          <a:xfrm>
            <a:off x="10325647" y="9169080"/>
            <a:ext cx="2368394" cy="400110"/>
          </a:xfrm>
          <a:prstGeom prst="rect">
            <a:avLst/>
          </a:prstGeom>
          <a:noFill/>
        </p:spPr>
        <p:txBody>
          <a:bodyPr wrap="square" rtlCol="0">
            <a:spAutoFit/>
          </a:bodyPr>
          <a:lstStyle/>
          <a:p>
            <a:r>
              <a:rPr lang="en-GB" sz="2000">
                <a:latin typeface="Arial" panose="020B0604020202020204" pitchFamily="34" charset="0"/>
                <a:cs typeface="Arial" panose="020B0604020202020204" pitchFamily="34" charset="0"/>
              </a:rPr>
              <a:t>Data</a:t>
            </a:r>
            <a:endParaRPr lang="en-US" sz="2000">
              <a:latin typeface="Arial" panose="020B0604020202020204" pitchFamily="34" charset="0"/>
              <a:cs typeface="Arial" panose="020B0604020202020204" pitchFamily="34" charset="0"/>
            </a:endParaRPr>
          </a:p>
        </p:txBody>
      </p:sp>
      <p:sp>
        <p:nvSpPr>
          <p:cNvPr id="256" name="TextBox 255">
            <a:extLst>
              <a:ext uri="{FF2B5EF4-FFF2-40B4-BE49-F238E27FC236}">
                <a16:creationId xmlns:a16="http://schemas.microsoft.com/office/drawing/2014/main" id="{ED653C18-BEFF-49AF-9ED7-34B4ED05F5B8}"/>
              </a:ext>
            </a:extLst>
          </p:cNvPr>
          <p:cNvSpPr txBox="1"/>
          <p:nvPr/>
        </p:nvSpPr>
        <p:spPr>
          <a:xfrm>
            <a:off x="10223941" y="11329399"/>
            <a:ext cx="2368394" cy="400110"/>
          </a:xfrm>
          <a:prstGeom prst="rect">
            <a:avLst/>
          </a:prstGeom>
          <a:noFill/>
        </p:spPr>
        <p:txBody>
          <a:bodyPr wrap="square" rtlCol="0">
            <a:spAutoFit/>
          </a:bodyPr>
          <a:lstStyle/>
          <a:p>
            <a:r>
              <a:rPr lang="en-GB" sz="2000">
                <a:latin typeface="Arial" panose="020B0604020202020204" pitchFamily="34" charset="0"/>
                <a:cs typeface="Arial" panose="020B0604020202020204" pitchFamily="34" charset="0"/>
              </a:rPr>
              <a:t>Gateway</a:t>
            </a:r>
            <a:endParaRPr lang="en-US" sz="2000">
              <a:latin typeface="Arial" panose="020B0604020202020204" pitchFamily="34" charset="0"/>
              <a:cs typeface="Arial" panose="020B0604020202020204" pitchFamily="34" charset="0"/>
            </a:endParaRPr>
          </a:p>
        </p:txBody>
      </p:sp>
      <p:sp>
        <p:nvSpPr>
          <p:cNvPr id="257" name="TextBox 256">
            <a:extLst>
              <a:ext uri="{FF2B5EF4-FFF2-40B4-BE49-F238E27FC236}">
                <a16:creationId xmlns:a16="http://schemas.microsoft.com/office/drawing/2014/main" id="{C3CE8956-A5B6-4203-91FA-07737F859940}"/>
              </a:ext>
            </a:extLst>
          </p:cNvPr>
          <p:cNvSpPr txBox="1"/>
          <p:nvPr/>
        </p:nvSpPr>
        <p:spPr>
          <a:xfrm>
            <a:off x="14271598" y="11429808"/>
            <a:ext cx="2368394" cy="400110"/>
          </a:xfrm>
          <a:prstGeom prst="rect">
            <a:avLst/>
          </a:prstGeom>
          <a:noFill/>
        </p:spPr>
        <p:txBody>
          <a:bodyPr wrap="square" rtlCol="0">
            <a:spAutoFit/>
          </a:bodyPr>
          <a:lstStyle/>
          <a:p>
            <a:r>
              <a:rPr lang="en-GB" sz="2000">
                <a:latin typeface="Arial" panose="020B0604020202020204" pitchFamily="34" charset="0"/>
                <a:cs typeface="Arial" panose="020B0604020202020204" pitchFamily="34" charset="0"/>
              </a:rPr>
              <a:t>TPPP</a:t>
            </a:r>
            <a:endParaRPr lang="en-US" sz="2000">
              <a:latin typeface="Arial" panose="020B0604020202020204" pitchFamily="34" charset="0"/>
              <a:cs typeface="Arial" panose="020B0604020202020204" pitchFamily="34" charset="0"/>
            </a:endParaRPr>
          </a:p>
        </p:txBody>
      </p:sp>
      <p:sp>
        <p:nvSpPr>
          <p:cNvPr id="258" name="TextBox 257">
            <a:extLst>
              <a:ext uri="{FF2B5EF4-FFF2-40B4-BE49-F238E27FC236}">
                <a16:creationId xmlns:a16="http://schemas.microsoft.com/office/drawing/2014/main" id="{D725A7F6-424B-45E7-9F9C-D4AF60088895}"/>
              </a:ext>
            </a:extLst>
          </p:cNvPr>
          <p:cNvSpPr txBox="1"/>
          <p:nvPr/>
        </p:nvSpPr>
        <p:spPr>
          <a:xfrm>
            <a:off x="16783897" y="9089317"/>
            <a:ext cx="2368394" cy="400110"/>
          </a:xfrm>
          <a:prstGeom prst="rect">
            <a:avLst/>
          </a:prstGeom>
          <a:noFill/>
        </p:spPr>
        <p:txBody>
          <a:bodyPr wrap="square" rtlCol="0">
            <a:spAutoFit/>
          </a:bodyPr>
          <a:lstStyle/>
          <a:p>
            <a:r>
              <a:rPr lang="en-GB" sz="2000">
                <a:latin typeface="Arial" panose="020B0604020202020204" pitchFamily="34" charset="0"/>
                <a:cs typeface="Arial" panose="020B0604020202020204" pitchFamily="34" charset="0"/>
              </a:rPr>
              <a:t>Broker</a:t>
            </a:r>
            <a:endParaRPr lang="en-US" sz="2000">
              <a:latin typeface="Arial" panose="020B0604020202020204" pitchFamily="34" charset="0"/>
              <a:cs typeface="Arial" panose="020B0604020202020204" pitchFamily="34" charset="0"/>
            </a:endParaRPr>
          </a:p>
        </p:txBody>
      </p:sp>
      <p:sp>
        <p:nvSpPr>
          <p:cNvPr id="259" name="TextBox 258">
            <a:extLst>
              <a:ext uri="{FF2B5EF4-FFF2-40B4-BE49-F238E27FC236}">
                <a16:creationId xmlns:a16="http://schemas.microsoft.com/office/drawing/2014/main" id="{B162FEF5-97EF-484B-B416-2B05E64539F6}"/>
              </a:ext>
            </a:extLst>
          </p:cNvPr>
          <p:cNvSpPr txBox="1"/>
          <p:nvPr/>
        </p:nvSpPr>
        <p:spPr>
          <a:xfrm>
            <a:off x="22414729" y="9160827"/>
            <a:ext cx="2368394" cy="400110"/>
          </a:xfrm>
          <a:prstGeom prst="rect">
            <a:avLst/>
          </a:prstGeom>
          <a:noFill/>
        </p:spPr>
        <p:txBody>
          <a:bodyPr wrap="square" rtlCol="0">
            <a:spAutoFit/>
          </a:bodyPr>
          <a:lstStyle/>
          <a:p>
            <a:r>
              <a:rPr lang="en-GB" sz="2000">
                <a:latin typeface="Arial" panose="020B0604020202020204" pitchFamily="34" charset="0"/>
                <a:cs typeface="Arial" panose="020B0604020202020204" pitchFamily="34" charset="0"/>
              </a:rPr>
              <a:t>Carrier</a:t>
            </a:r>
            <a:endParaRPr lang="en-US" sz="2000">
              <a:latin typeface="Arial" panose="020B0604020202020204" pitchFamily="34" charset="0"/>
              <a:cs typeface="Arial" panose="020B0604020202020204" pitchFamily="34" charset="0"/>
            </a:endParaRPr>
          </a:p>
        </p:txBody>
      </p:sp>
      <p:sp>
        <p:nvSpPr>
          <p:cNvPr id="260" name="TextBox 259">
            <a:extLst>
              <a:ext uri="{FF2B5EF4-FFF2-40B4-BE49-F238E27FC236}">
                <a16:creationId xmlns:a16="http://schemas.microsoft.com/office/drawing/2014/main" id="{87D45C23-6EEA-43BA-8E94-8BE0C13A06F8}"/>
              </a:ext>
            </a:extLst>
          </p:cNvPr>
          <p:cNvSpPr txBox="1"/>
          <p:nvPr/>
        </p:nvSpPr>
        <p:spPr>
          <a:xfrm>
            <a:off x="18790721" y="9669889"/>
            <a:ext cx="2368394" cy="400110"/>
          </a:xfrm>
          <a:prstGeom prst="rect">
            <a:avLst/>
          </a:prstGeom>
          <a:noFill/>
        </p:spPr>
        <p:txBody>
          <a:bodyPr wrap="square" rtlCol="0">
            <a:spAutoFit/>
          </a:bodyPr>
          <a:lstStyle/>
          <a:p>
            <a:r>
              <a:rPr lang="en-GB" sz="2000">
                <a:latin typeface="Arial" panose="020B0604020202020204" pitchFamily="34" charset="0"/>
                <a:cs typeface="Arial" panose="020B0604020202020204" pitchFamily="34" charset="0"/>
              </a:rPr>
              <a:t>Data</a:t>
            </a:r>
            <a:endParaRPr lang="en-US" sz="2000">
              <a:latin typeface="Arial" panose="020B0604020202020204" pitchFamily="34" charset="0"/>
              <a:cs typeface="Arial" panose="020B0604020202020204" pitchFamily="34" charset="0"/>
            </a:endParaRPr>
          </a:p>
        </p:txBody>
      </p:sp>
      <p:sp>
        <p:nvSpPr>
          <p:cNvPr id="261" name="TextBox 260">
            <a:extLst>
              <a:ext uri="{FF2B5EF4-FFF2-40B4-BE49-F238E27FC236}">
                <a16:creationId xmlns:a16="http://schemas.microsoft.com/office/drawing/2014/main" id="{E4A31662-FC53-422E-A890-6F9CAC069688}"/>
              </a:ext>
            </a:extLst>
          </p:cNvPr>
          <p:cNvSpPr txBox="1"/>
          <p:nvPr/>
        </p:nvSpPr>
        <p:spPr>
          <a:xfrm>
            <a:off x="19643149" y="12139714"/>
            <a:ext cx="2368394" cy="400110"/>
          </a:xfrm>
          <a:prstGeom prst="rect">
            <a:avLst/>
          </a:prstGeom>
          <a:noFill/>
        </p:spPr>
        <p:txBody>
          <a:bodyPr wrap="square" rtlCol="0">
            <a:spAutoFit/>
          </a:bodyPr>
          <a:lstStyle/>
          <a:p>
            <a:r>
              <a:rPr lang="en-GB" sz="2000">
                <a:latin typeface="Arial" panose="020B0604020202020204" pitchFamily="34" charset="0"/>
                <a:cs typeface="Arial" panose="020B0604020202020204" pitchFamily="34" charset="0"/>
              </a:rPr>
              <a:t>Gateway</a:t>
            </a:r>
            <a:endParaRPr lang="en-US" sz="2000">
              <a:latin typeface="Arial" panose="020B0604020202020204" pitchFamily="34" charset="0"/>
              <a:cs typeface="Arial" panose="020B0604020202020204" pitchFamily="34" charset="0"/>
            </a:endParaRPr>
          </a:p>
        </p:txBody>
      </p:sp>
      <p:cxnSp>
        <p:nvCxnSpPr>
          <p:cNvPr id="262" name="Straight Arrow Connector 261">
            <a:extLst>
              <a:ext uri="{FF2B5EF4-FFF2-40B4-BE49-F238E27FC236}">
                <a16:creationId xmlns:a16="http://schemas.microsoft.com/office/drawing/2014/main" id="{79FDAA76-5939-454D-96A6-979313A0A485}"/>
              </a:ext>
            </a:extLst>
          </p:cNvPr>
          <p:cNvCxnSpPr>
            <a:cxnSpLocks/>
          </p:cNvCxnSpPr>
          <p:nvPr/>
        </p:nvCxnSpPr>
        <p:spPr>
          <a:xfrm>
            <a:off x="8576371" y="5936745"/>
            <a:ext cx="16070" cy="5913806"/>
          </a:xfrm>
          <a:prstGeom prst="straightConnector1">
            <a:avLst/>
          </a:prstGeom>
          <a:ln w="57150">
            <a:prstDash val="dash"/>
          </a:ln>
        </p:spPr>
        <p:style>
          <a:lnRef idx="1">
            <a:schemeClr val="accent1"/>
          </a:lnRef>
          <a:fillRef idx="0">
            <a:schemeClr val="accent1"/>
          </a:fillRef>
          <a:effectRef idx="0">
            <a:schemeClr val="accent1"/>
          </a:effectRef>
          <a:fontRef idx="minor">
            <a:schemeClr val="tx1"/>
          </a:fontRef>
        </p:style>
      </p:cxnSp>
      <p:sp>
        <p:nvSpPr>
          <p:cNvPr id="267" name="TextBox 266">
            <a:extLst>
              <a:ext uri="{FF2B5EF4-FFF2-40B4-BE49-F238E27FC236}">
                <a16:creationId xmlns:a16="http://schemas.microsoft.com/office/drawing/2014/main" id="{79A94630-2665-42E0-AEE3-F31F1C9CE02F}"/>
              </a:ext>
            </a:extLst>
          </p:cNvPr>
          <p:cNvSpPr txBox="1"/>
          <p:nvPr/>
        </p:nvSpPr>
        <p:spPr>
          <a:xfrm>
            <a:off x="2388277" y="9222684"/>
            <a:ext cx="2368394" cy="400110"/>
          </a:xfrm>
          <a:prstGeom prst="rect">
            <a:avLst/>
          </a:prstGeom>
          <a:noFill/>
        </p:spPr>
        <p:txBody>
          <a:bodyPr wrap="square" rtlCol="0">
            <a:spAutoFit/>
          </a:bodyPr>
          <a:lstStyle/>
          <a:p>
            <a:r>
              <a:rPr lang="en-GB" sz="2000">
                <a:latin typeface="Arial" panose="020B0604020202020204" pitchFamily="34" charset="0"/>
                <a:cs typeface="Arial" panose="020B0604020202020204" pitchFamily="34" charset="0"/>
              </a:rPr>
              <a:t>Document</a:t>
            </a:r>
            <a:endParaRPr lang="en-US" sz="2000">
              <a:latin typeface="Arial" panose="020B0604020202020204" pitchFamily="34" charset="0"/>
              <a:cs typeface="Arial" panose="020B0604020202020204" pitchFamily="34" charset="0"/>
            </a:endParaRPr>
          </a:p>
        </p:txBody>
      </p:sp>
      <p:sp>
        <p:nvSpPr>
          <p:cNvPr id="273" name="TextBox 272">
            <a:extLst>
              <a:ext uri="{FF2B5EF4-FFF2-40B4-BE49-F238E27FC236}">
                <a16:creationId xmlns:a16="http://schemas.microsoft.com/office/drawing/2014/main" id="{CC8B73DE-8693-467C-9D52-B98CB8F2FB66}"/>
              </a:ext>
            </a:extLst>
          </p:cNvPr>
          <p:cNvSpPr txBox="1"/>
          <p:nvPr/>
        </p:nvSpPr>
        <p:spPr>
          <a:xfrm>
            <a:off x="4211968" y="11621985"/>
            <a:ext cx="851950" cy="400110"/>
          </a:xfrm>
          <a:prstGeom prst="rect">
            <a:avLst/>
          </a:prstGeom>
          <a:noFill/>
        </p:spPr>
        <p:txBody>
          <a:bodyPr wrap="square" rtlCol="0">
            <a:spAutoFit/>
          </a:bodyPr>
          <a:lstStyle/>
          <a:p>
            <a:r>
              <a:rPr lang="en-GB" sz="2000">
                <a:latin typeface="Arial" panose="020B0604020202020204" pitchFamily="34" charset="0"/>
                <a:cs typeface="Arial" panose="020B0604020202020204" pitchFamily="34" charset="0"/>
              </a:rPr>
              <a:t>API</a:t>
            </a:r>
            <a:endParaRPr lang="en-US" sz="2000">
              <a:latin typeface="Arial" panose="020B0604020202020204" pitchFamily="34" charset="0"/>
              <a:cs typeface="Arial" panose="020B0604020202020204" pitchFamily="34" charset="0"/>
            </a:endParaRPr>
          </a:p>
        </p:txBody>
      </p:sp>
      <p:sp>
        <p:nvSpPr>
          <p:cNvPr id="275" name="TextBox 274">
            <a:extLst>
              <a:ext uri="{FF2B5EF4-FFF2-40B4-BE49-F238E27FC236}">
                <a16:creationId xmlns:a16="http://schemas.microsoft.com/office/drawing/2014/main" id="{5B3E38CE-1067-4D9F-9D19-42CEE8798F24}"/>
              </a:ext>
            </a:extLst>
          </p:cNvPr>
          <p:cNvSpPr txBox="1"/>
          <p:nvPr/>
        </p:nvSpPr>
        <p:spPr>
          <a:xfrm>
            <a:off x="12440561" y="11497156"/>
            <a:ext cx="896813" cy="400110"/>
          </a:xfrm>
          <a:prstGeom prst="rect">
            <a:avLst/>
          </a:prstGeom>
          <a:noFill/>
        </p:spPr>
        <p:txBody>
          <a:bodyPr wrap="square" rtlCol="0">
            <a:spAutoFit/>
          </a:bodyPr>
          <a:lstStyle/>
          <a:p>
            <a:r>
              <a:rPr lang="en-GB" sz="2000">
                <a:latin typeface="Arial" panose="020B0604020202020204" pitchFamily="34" charset="0"/>
                <a:cs typeface="Arial" panose="020B0604020202020204" pitchFamily="34" charset="0"/>
              </a:rPr>
              <a:t>API</a:t>
            </a:r>
            <a:endParaRPr lang="en-US" sz="2000">
              <a:latin typeface="Arial" panose="020B0604020202020204" pitchFamily="34" charset="0"/>
              <a:cs typeface="Arial" panose="020B0604020202020204" pitchFamily="34" charset="0"/>
            </a:endParaRPr>
          </a:p>
        </p:txBody>
      </p:sp>
      <p:sp>
        <p:nvSpPr>
          <p:cNvPr id="279" name="TextBox 278">
            <a:extLst>
              <a:ext uri="{FF2B5EF4-FFF2-40B4-BE49-F238E27FC236}">
                <a16:creationId xmlns:a16="http://schemas.microsoft.com/office/drawing/2014/main" id="{BC23AC07-6718-4E00-81AA-E951DD4C3221}"/>
              </a:ext>
            </a:extLst>
          </p:cNvPr>
          <p:cNvSpPr txBox="1"/>
          <p:nvPr/>
        </p:nvSpPr>
        <p:spPr>
          <a:xfrm>
            <a:off x="19288594" y="10572946"/>
            <a:ext cx="896813" cy="400110"/>
          </a:xfrm>
          <a:prstGeom prst="rect">
            <a:avLst/>
          </a:prstGeom>
          <a:noFill/>
        </p:spPr>
        <p:txBody>
          <a:bodyPr wrap="square" rtlCol="0">
            <a:spAutoFit/>
          </a:bodyPr>
          <a:lstStyle/>
          <a:p>
            <a:r>
              <a:rPr lang="en-GB" sz="2000">
                <a:latin typeface="Arial" panose="020B0604020202020204" pitchFamily="34" charset="0"/>
                <a:cs typeface="Arial" panose="020B0604020202020204" pitchFamily="34" charset="0"/>
              </a:rPr>
              <a:t>API</a:t>
            </a:r>
            <a:endParaRPr lang="en-US" sz="2000">
              <a:latin typeface="Arial" panose="020B0604020202020204" pitchFamily="34" charset="0"/>
              <a:cs typeface="Arial" panose="020B0604020202020204" pitchFamily="34" charset="0"/>
            </a:endParaRPr>
          </a:p>
        </p:txBody>
      </p:sp>
      <p:sp>
        <p:nvSpPr>
          <p:cNvPr id="205" name="TextBox 204">
            <a:extLst>
              <a:ext uri="{FF2B5EF4-FFF2-40B4-BE49-F238E27FC236}">
                <a16:creationId xmlns:a16="http://schemas.microsoft.com/office/drawing/2014/main" id="{A831FCB7-6DC2-4E87-9441-6F2A2B0D0E84}"/>
              </a:ext>
            </a:extLst>
          </p:cNvPr>
          <p:cNvSpPr txBox="1"/>
          <p:nvPr/>
        </p:nvSpPr>
        <p:spPr>
          <a:xfrm>
            <a:off x="14271598" y="9022629"/>
            <a:ext cx="896813" cy="400110"/>
          </a:xfrm>
          <a:prstGeom prst="rect">
            <a:avLst/>
          </a:prstGeom>
          <a:noFill/>
        </p:spPr>
        <p:txBody>
          <a:bodyPr wrap="square" rtlCol="0">
            <a:spAutoFit/>
          </a:bodyPr>
          <a:lstStyle/>
          <a:p>
            <a:r>
              <a:rPr lang="en-GB" sz="2000">
                <a:latin typeface="Arial" panose="020B0604020202020204" pitchFamily="34" charset="0"/>
                <a:cs typeface="Arial" panose="020B0604020202020204" pitchFamily="34" charset="0"/>
              </a:rPr>
              <a:t>API</a:t>
            </a:r>
            <a:endParaRPr lang="en-US" sz="2000">
              <a:latin typeface="Arial" panose="020B0604020202020204" pitchFamily="34" charset="0"/>
              <a:cs typeface="Arial" panose="020B0604020202020204" pitchFamily="34" charset="0"/>
            </a:endParaRPr>
          </a:p>
        </p:txBody>
      </p:sp>
      <p:sp>
        <p:nvSpPr>
          <p:cNvPr id="32" name="Slide Number Placeholder 31">
            <a:extLst>
              <a:ext uri="{FF2B5EF4-FFF2-40B4-BE49-F238E27FC236}">
                <a16:creationId xmlns:a16="http://schemas.microsoft.com/office/drawing/2014/main" id="{C80082BD-5691-4FFD-B848-B2BE6F6650D3}"/>
              </a:ext>
            </a:extLst>
          </p:cNvPr>
          <p:cNvSpPr>
            <a:spLocks noGrp="1"/>
          </p:cNvSpPr>
          <p:nvPr>
            <p:ph type="sldNum" sz="quarter" idx="12"/>
          </p:nvPr>
        </p:nvSpPr>
        <p:spPr/>
        <p:txBody>
          <a:bodyPr/>
          <a:lstStyle/>
          <a:p>
            <a:fld id="{85768552-FA8D-4CCE-BC80-E67EF3766B58}" type="slidenum">
              <a:rPr lang="en-GB" smtClean="0"/>
              <a:t>7</a:t>
            </a:fld>
            <a:endParaRPr lang="en-GB"/>
          </a:p>
        </p:txBody>
      </p:sp>
      <p:sp>
        <p:nvSpPr>
          <p:cNvPr id="166" name="TextBox 165">
            <a:extLst>
              <a:ext uri="{FF2B5EF4-FFF2-40B4-BE49-F238E27FC236}">
                <a16:creationId xmlns:a16="http://schemas.microsoft.com/office/drawing/2014/main" id="{0A8F0BC2-E303-40EF-BBD9-97A2D2552CF0}"/>
              </a:ext>
            </a:extLst>
          </p:cNvPr>
          <p:cNvSpPr txBox="1"/>
          <p:nvPr/>
        </p:nvSpPr>
        <p:spPr>
          <a:xfrm>
            <a:off x="5998142" y="11650496"/>
            <a:ext cx="2368394" cy="400110"/>
          </a:xfrm>
          <a:prstGeom prst="rect">
            <a:avLst/>
          </a:prstGeom>
          <a:noFill/>
        </p:spPr>
        <p:txBody>
          <a:bodyPr wrap="square" rtlCol="0">
            <a:spAutoFit/>
          </a:bodyPr>
          <a:lstStyle/>
          <a:p>
            <a:r>
              <a:rPr lang="en-GB" sz="2000">
                <a:latin typeface="Arial" panose="020B0604020202020204" pitchFamily="34" charset="0"/>
                <a:cs typeface="Arial" panose="020B0604020202020204" pitchFamily="34" charset="0"/>
              </a:rPr>
              <a:t>TPPP</a:t>
            </a:r>
            <a:endParaRPr lang="en-US" sz="2000">
              <a:latin typeface="Arial" panose="020B0604020202020204" pitchFamily="34" charset="0"/>
              <a:cs typeface="Arial" panose="020B0604020202020204" pitchFamily="34" charset="0"/>
            </a:endParaRPr>
          </a:p>
        </p:txBody>
      </p:sp>
      <p:pic>
        <p:nvPicPr>
          <p:cNvPr id="167" name="Picture 6" descr="black open modern gate- vector illustration vector de Stock | Adobe Stock">
            <a:extLst>
              <a:ext uri="{FF2B5EF4-FFF2-40B4-BE49-F238E27FC236}">
                <a16:creationId xmlns:a16="http://schemas.microsoft.com/office/drawing/2014/main" id="{B59BD67A-3B0B-4CE5-B25C-6A8FD4365D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17379" y="9767484"/>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169" name="TextBox 168">
            <a:extLst>
              <a:ext uri="{FF2B5EF4-FFF2-40B4-BE49-F238E27FC236}">
                <a16:creationId xmlns:a16="http://schemas.microsoft.com/office/drawing/2014/main" id="{6A0E050C-6755-4BC1-B349-C894918F7D7C}"/>
              </a:ext>
            </a:extLst>
          </p:cNvPr>
          <p:cNvSpPr txBox="1"/>
          <p:nvPr/>
        </p:nvSpPr>
        <p:spPr>
          <a:xfrm>
            <a:off x="14161633" y="177037"/>
            <a:ext cx="10001716" cy="461665"/>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 TPPP = Third party placing platform such as PPL or Whitespace </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7297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7ECC2E-BED5-491B-AEA6-6C591DEC8D26}"/>
              </a:ext>
            </a:extLst>
          </p:cNvPr>
          <p:cNvSpPr>
            <a:spLocks noGrp="1"/>
          </p:cNvSpPr>
          <p:nvPr>
            <p:ph type="title"/>
          </p:nvPr>
        </p:nvSpPr>
        <p:spPr>
          <a:xfrm>
            <a:off x="571517" y="1620000"/>
            <a:ext cx="23548447" cy="1260000"/>
          </a:xfrm>
        </p:spPr>
        <p:txBody>
          <a:bodyPr/>
          <a:lstStyle/>
          <a:p>
            <a:r>
              <a:rPr lang="en-US" sz="8000" dirty="0">
                <a:latin typeface="Arial" panose="020B0604020202020204" pitchFamily="34" charset="0"/>
                <a:cs typeface="Arial" panose="020B0604020202020204" pitchFamily="34" charset="0"/>
              </a:rPr>
              <a:t>DXC Gateway – what is it? </a:t>
            </a:r>
          </a:p>
        </p:txBody>
      </p:sp>
      <p:pic>
        <p:nvPicPr>
          <p:cNvPr id="19" name="Picture 18">
            <a:extLst>
              <a:ext uri="{FF2B5EF4-FFF2-40B4-BE49-F238E27FC236}">
                <a16:creationId xmlns:a16="http://schemas.microsoft.com/office/drawing/2014/main" id="{3F5B9FA0-B43A-8C12-1F09-BA80A35A6303}"/>
              </a:ext>
            </a:extLst>
          </p:cNvPr>
          <p:cNvPicPr>
            <a:picLocks noChangeAspect="1"/>
          </p:cNvPicPr>
          <p:nvPr/>
        </p:nvPicPr>
        <p:blipFill>
          <a:blip r:embed="rId3"/>
          <a:stretch>
            <a:fillRect/>
          </a:stretch>
        </p:blipFill>
        <p:spPr>
          <a:xfrm>
            <a:off x="3576918" y="3638830"/>
            <a:ext cx="16453503" cy="8457170"/>
          </a:xfrm>
          <a:prstGeom prst="rect">
            <a:avLst/>
          </a:prstGeom>
        </p:spPr>
      </p:pic>
    </p:spTree>
    <p:extLst>
      <p:ext uri="{BB962C8B-B14F-4D97-AF65-F5344CB8AC3E}">
        <p14:creationId xmlns:p14="http://schemas.microsoft.com/office/powerpoint/2010/main" val="2732524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1A445-5527-4B46-8CDE-574AD258D346}"/>
              </a:ext>
            </a:extLst>
          </p:cNvPr>
          <p:cNvSpPr>
            <a:spLocks noGrp="1"/>
          </p:cNvSpPr>
          <p:nvPr>
            <p:ph type="title"/>
          </p:nvPr>
        </p:nvSpPr>
        <p:spPr>
          <a:xfrm>
            <a:off x="467999" y="1620000"/>
            <a:ext cx="23903300" cy="1260000"/>
          </a:xfrm>
        </p:spPr>
        <p:txBody>
          <a:bodyPr/>
          <a:lstStyle/>
          <a:p>
            <a:r>
              <a:rPr lang="en-US" sz="6000" dirty="0">
                <a:latin typeface="Arial" panose="020B0604020202020204" pitchFamily="34" charset="0"/>
                <a:cs typeface="Arial" panose="020B0604020202020204" pitchFamily="34" charset="0"/>
              </a:rPr>
              <a:t>2022 High level MILESTONE plan</a:t>
            </a:r>
            <a:endParaRPr lang="en-GB" sz="60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8A522ECF-1BB8-40F7-99A6-B3FCF36A9E15}"/>
              </a:ext>
            </a:extLst>
          </p:cNvPr>
          <p:cNvPicPr>
            <a:picLocks noChangeAspect="1"/>
          </p:cNvPicPr>
          <p:nvPr/>
        </p:nvPicPr>
        <p:blipFill>
          <a:blip r:embed="rId2"/>
          <a:stretch>
            <a:fillRect/>
          </a:stretch>
        </p:blipFill>
        <p:spPr>
          <a:xfrm>
            <a:off x="2144111" y="3708802"/>
            <a:ext cx="20473841" cy="8387198"/>
          </a:xfrm>
          <a:prstGeom prst="rect">
            <a:avLst/>
          </a:prstGeom>
          <a:ln w="25400">
            <a:solidFill>
              <a:schemeClr val="tx1"/>
            </a:solidFill>
          </a:ln>
        </p:spPr>
      </p:pic>
    </p:spTree>
    <p:extLst>
      <p:ext uri="{BB962C8B-B14F-4D97-AF65-F5344CB8AC3E}">
        <p14:creationId xmlns:p14="http://schemas.microsoft.com/office/powerpoint/2010/main" val="13320461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WER_USER_TAGS_ICONS" val="money*cash*credit cards*saving*currency*payment*"/>
</p:tagLst>
</file>

<file path=ppt/tags/tag2.xml><?xml version="1.0" encoding="utf-8"?>
<p:tagLst xmlns:a="http://schemas.openxmlformats.org/drawingml/2006/main" xmlns:r="http://schemas.openxmlformats.org/officeDocument/2006/relationships" xmlns:p="http://schemas.openxmlformats.org/presentationml/2006/main">
  <p:tag name="POWER_USER_TAGS_ICONS" val="euro_POWER_USER_SEPARATOR_ICONS_cash_POWER_USER_SEPARATOR_ICONS_coin_POWER_USER_SEPARATOR_ICONS_europe_POWER_USER_SEPARATOR_ICONS_european_POWER_USER_SEPARATOR_ICONS_european-union_POWER_USER_SEPARATOR_ICONS_money"/>
</p:tagLst>
</file>

<file path=ppt/tags/tag3.xml><?xml version="1.0" encoding="utf-8"?>
<p:tagLst xmlns:a="http://schemas.openxmlformats.org/drawingml/2006/main" xmlns:r="http://schemas.openxmlformats.org/officeDocument/2006/relationships" xmlns:p="http://schemas.openxmlformats.org/presentationml/2006/main">
  <p:tag name="POWER_USER_TAGS_ICONS" val="conversation*people*talk*conference*discussion*tell*speak*exchange"/>
</p:tagLst>
</file>

<file path=ppt/tags/tag4.xml><?xml version="1.0" encoding="utf-8"?>
<p:tagLst xmlns:a="http://schemas.openxmlformats.org/drawingml/2006/main" xmlns:r="http://schemas.openxmlformats.org/officeDocument/2006/relationships" xmlns:p="http://schemas.openxmlformats.org/presentationml/2006/main">
  <p:tag name="POWER_USER_TAGS_ICONS" val=""/>
</p:tagLst>
</file>

<file path=ppt/theme/theme1.xml><?xml version="1.0" encoding="utf-8"?>
<a:theme xmlns:a="http://schemas.openxmlformats.org/drawingml/2006/main" name="Office Theme">
  <a:themeElements>
    <a:clrScheme name="Liquorice Marketing - LMG">
      <a:dk1>
        <a:sysClr val="windowText" lastClr="000000"/>
      </a:dk1>
      <a:lt1>
        <a:sysClr val="window" lastClr="FFFFFF"/>
      </a:lt1>
      <a:dk2>
        <a:srgbClr val="000000"/>
      </a:dk2>
      <a:lt2>
        <a:srgbClr val="FFFFFF"/>
      </a:lt2>
      <a:accent1>
        <a:srgbClr val="93C1D1"/>
      </a:accent1>
      <a:accent2>
        <a:srgbClr val="EF8650"/>
      </a:accent2>
      <a:accent3>
        <a:srgbClr val="F8D881"/>
      </a:accent3>
      <a:accent4>
        <a:srgbClr val="9FD5D8"/>
      </a:accent4>
      <a:accent5>
        <a:srgbClr val="769FC4"/>
      </a:accent5>
      <a:accent6>
        <a:srgbClr val="AAC8DA"/>
      </a:accent6>
      <a:hlink>
        <a:srgbClr val="93C1D1"/>
      </a:hlink>
      <a:folHlink>
        <a:srgbClr val="EF8650"/>
      </a:folHlink>
    </a:clrScheme>
    <a:fontScheme name="Liquorice Marketing - LMG">
      <a:majorFont>
        <a:latin typeface="Didot Display"/>
        <a:ea typeface=""/>
        <a:cs typeface=""/>
      </a:majorFont>
      <a:minorFont>
        <a:latin typeface="Geosans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MG PowerPoint Presentation" id="{55E3978C-6AF7-4A16-8CE0-13C51942B37A}" vid="{08265FF2-616E-4771-BCC0-A5991C9A47E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121</TotalTime>
  <Words>1328</Words>
  <Application>Microsoft Office PowerPoint</Application>
  <PresentationFormat>Custom</PresentationFormat>
  <Paragraphs>192</Paragraphs>
  <Slides>12</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Abadi</vt:lpstr>
      <vt:lpstr>Arial</vt:lpstr>
      <vt:lpstr>Calibri</vt:lpstr>
      <vt:lpstr>Didot Display</vt:lpstr>
      <vt:lpstr>GeosansLight</vt:lpstr>
      <vt:lpstr>Office Theme</vt:lpstr>
      <vt:lpstr>LMG Data council overvieW</vt:lpstr>
      <vt:lpstr>STRUCTURE</vt:lpstr>
      <vt:lpstr>Data council - purpose</vt:lpstr>
      <vt:lpstr>Guiding principleS</vt:lpstr>
      <vt:lpstr>Standards &amp; Core data record</vt:lpstr>
      <vt:lpstr>Standards &amp; Core data record</vt:lpstr>
      <vt:lpstr>Computable CONTRACTs</vt:lpstr>
      <vt:lpstr>DXC Gateway – what is it? </vt:lpstr>
      <vt:lpstr>2022 High level MILESTONE plan</vt:lpstr>
      <vt:lpstr>2023 high level plan</vt:lpstr>
      <vt:lpstr>PowerPoint Presentation</vt:lpstr>
      <vt:lpstr>APPENDIX - Record of key decisions made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here</dc:title>
  <dc:creator>Laura Smith</dc:creator>
  <cp:lastModifiedBy>Wagstaff, Caroline</cp:lastModifiedBy>
  <cp:revision>36</cp:revision>
  <cp:lastPrinted>2021-12-21T10:34:52Z</cp:lastPrinted>
  <dcterms:created xsi:type="dcterms:W3CDTF">2020-10-13T09:59:30Z</dcterms:created>
  <dcterms:modified xsi:type="dcterms:W3CDTF">2023-02-07T11:15:07Z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3b4ac1b-ad46-41e5-bbef-cfcc59b99d32_Enabled">
    <vt:lpwstr>true</vt:lpwstr>
  </property>
  <property fmtid="{D5CDD505-2E9C-101B-9397-08002B2CF9AE}" pid="3" name="MSIP_Label_b3b4ac1b-ad46-41e5-bbef-cfcc59b99d32_SetDate">
    <vt:lpwstr>2023-02-07T11:15:07Z</vt:lpwstr>
  </property>
  <property fmtid="{D5CDD505-2E9C-101B-9397-08002B2CF9AE}" pid="4" name="MSIP_Label_b3b4ac1b-ad46-41e5-bbef-cfcc59b99d32_Method">
    <vt:lpwstr>Standard</vt:lpwstr>
  </property>
  <property fmtid="{D5CDD505-2E9C-101B-9397-08002B2CF9AE}" pid="5" name="MSIP_Label_b3b4ac1b-ad46-41e5-bbef-cfcc59b99d32_Name">
    <vt:lpwstr>b3b4ac1b-ad46-41e5-bbef-cfcc59b99d32</vt:lpwstr>
  </property>
  <property fmtid="{D5CDD505-2E9C-101B-9397-08002B2CF9AE}" pid="6" name="MSIP_Label_b3b4ac1b-ad46-41e5-bbef-cfcc59b99d32_SiteId">
    <vt:lpwstr>8df4b91e-bf72-411d-9902-5ecc8f1e6c11</vt:lpwstr>
  </property>
  <property fmtid="{D5CDD505-2E9C-101B-9397-08002B2CF9AE}" pid="7" name="MSIP_Label_b3b4ac1b-ad46-41e5-bbef-cfcc59b99d32_ActionId">
    <vt:lpwstr>0979ad37-695a-4aa2-bec1-774e6efb6992</vt:lpwstr>
  </property>
  <property fmtid="{D5CDD505-2E9C-101B-9397-08002B2CF9AE}" pid="8" name="MSIP_Label_b3b4ac1b-ad46-41e5-bbef-cfcc59b99d32_ContentBits">
    <vt:lpwstr>2</vt:lpwstr>
  </property>
</Properties>
</file>