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4A_B7F5545.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6" r:id="rId2"/>
    <p:sldId id="325" r:id="rId3"/>
    <p:sldId id="259" r:id="rId4"/>
    <p:sldId id="257" r:id="rId5"/>
    <p:sldId id="260" r:id="rId6"/>
    <p:sldId id="341" r:id="rId7"/>
    <p:sldId id="328" r:id="rId8"/>
    <p:sldId id="258" r:id="rId9"/>
    <p:sldId id="326" r:id="rId10"/>
    <p:sldId id="330" r:id="rId11"/>
    <p:sldId id="342" r:id="rId12"/>
    <p:sldId id="339" r:id="rId13"/>
    <p:sldId id="343" r:id="rId14"/>
    <p:sldId id="340" r:id="rId15"/>
    <p:sldId id="345" r:id="rId16"/>
    <p:sldId id="338" r:id="rId17"/>
    <p:sldId id="344" r:id="rId18"/>
    <p:sldId id="263" r:id="rId19"/>
    <p:sldId id="264" r:id="rId20"/>
    <p:sldId id="265" r:id="rId21"/>
    <p:sldId id="266" r:id="rId22"/>
    <p:sldId id="261" r:id="rId23"/>
    <p:sldId id="327" r:id="rId24"/>
    <p:sldId id="347" r:id="rId25"/>
    <p:sldId id="267" r:id="rId26"/>
    <p:sldId id="268" r:id="rId27"/>
    <p:sldId id="269" r:id="rId28"/>
  </p:sldIdLst>
  <p:sldSz cx="18288000" cy="10287000"/>
  <p:notesSz cx="6858000" cy="9144000"/>
  <p:embeddedFontLst>
    <p:embeddedFont>
      <p:font typeface="Barlow" panose="00000500000000000000" pitchFamily="2"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2D0F235-D0B0-9938-EAFD-93B5FA5F3D59}" name="Wagstaff, Caroline" initials="CW" userId="S::WagstafC@lloyds.com::a4ccf7a3-64d3-447c-aca2-0ddf71667fb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EF"/>
    <a:srgbClr val="01CDFF"/>
    <a:srgbClr val="F27349"/>
    <a:srgbClr val="10315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A0B653-7332-4D1B-ADAA-03321768EFF1}" v="104" dt="2025-07-08T09:37:30.1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117" autoAdjust="0"/>
  </p:normalViewPr>
  <p:slideViewPr>
    <p:cSldViewPr snapToGrid="0">
      <p:cViewPr varScale="1">
        <p:scale>
          <a:sx n="26" d="100"/>
          <a:sy n="26" d="100"/>
        </p:scale>
        <p:origin x="80" y="512"/>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ie Turner" userId="4d95ff5d-1ca7-419b-95ff-79cc86c9b4b7" providerId="ADAL" clId="{9DA0B653-7332-4D1B-ADAA-03321768EFF1}"/>
    <pc:docChg chg="undo redo custSel addSld delSld modSld sldOrd">
      <pc:chgData name="Katie Turner" userId="4d95ff5d-1ca7-419b-95ff-79cc86c9b4b7" providerId="ADAL" clId="{9DA0B653-7332-4D1B-ADAA-03321768EFF1}" dt="2025-07-17T10:53:43.234" v="629" actId="1076"/>
      <pc:docMkLst>
        <pc:docMk/>
      </pc:docMkLst>
      <pc:sldChg chg="modSp mod">
        <pc:chgData name="Katie Turner" userId="4d95ff5d-1ca7-419b-95ff-79cc86c9b4b7" providerId="ADAL" clId="{9DA0B653-7332-4D1B-ADAA-03321768EFF1}" dt="2025-07-17T10:53:43.234" v="629" actId="1076"/>
        <pc:sldMkLst>
          <pc:docMk/>
          <pc:sldMk cId="0" sldId="268"/>
        </pc:sldMkLst>
        <pc:spChg chg="mod">
          <ac:chgData name="Katie Turner" userId="4d95ff5d-1ca7-419b-95ff-79cc86c9b4b7" providerId="ADAL" clId="{9DA0B653-7332-4D1B-ADAA-03321768EFF1}" dt="2025-07-17T10:53:37.251" v="628" actId="1076"/>
          <ac:spMkLst>
            <pc:docMk/>
            <pc:sldMk cId="0" sldId="268"/>
            <ac:spMk id="10" creationId="{00000000-0000-0000-0000-000000000000}"/>
          </ac:spMkLst>
        </pc:spChg>
        <pc:spChg chg="mod">
          <ac:chgData name="Katie Turner" userId="4d95ff5d-1ca7-419b-95ff-79cc86c9b4b7" providerId="ADAL" clId="{9DA0B653-7332-4D1B-ADAA-03321768EFF1}" dt="2025-07-17T10:53:43.234" v="629" actId="1076"/>
          <ac:spMkLst>
            <pc:docMk/>
            <pc:sldMk cId="0" sldId="268"/>
            <ac:spMk id="11" creationId="{00000000-0000-0000-0000-000000000000}"/>
          </ac:spMkLst>
        </pc:spChg>
      </pc:sldChg>
      <pc:sldChg chg="addSp delSp modSp mod">
        <pc:chgData name="Katie Turner" userId="4d95ff5d-1ca7-419b-95ff-79cc86c9b4b7" providerId="ADAL" clId="{9DA0B653-7332-4D1B-ADAA-03321768EFF1}" dt="2025-07-07T14:31:46.906" v="528"/>
        <pc:sldMkLst>
          <pc:docMk/>
          <pc:sldMk cId="2436887421" sldId="326"/>
        </pc:sldMkLst>
        <pc:spChg chg="mod">
          <ac:chgData name="Katie Turner" userId="4d95ff5d-1ca7-419b-95ff-79cc86c9b4b7" providerId="ADAL" clId="{9DA0B653-7332-4D1B-ADAA-03321768EFF1}" dt="2025-06-20T10:38:32.670" v="144" actId="13926"/>
          <ac:spMkLst>
            <pc:docMk/>
            <pc:sldMk cId="2436887421" sldId="326"/>
            <ac:spMk id="4" creationId="{78AA371E-1F11-88CB-DA10-8090BC0D3A7F}"/>
          </ac:spMkLst>
        </pc:spChg>
        <pc:spChg chg="mod">
          <ac:chgData name="Katie Turner" userId="4d95ff5d-1ca7-419b-95ff-79cc86c9b4b7" providerId="ADAL" clId="{9DA0B653-7332-4D1B-ADAA-03321768EFF1}" dt="2025-07-07T14:31:43.684" v="527" actId="20577"/>
          <ac:spMkLst>
            <pc:docMk/>
            <pc:sldMk cId="2436887421" sldId="326"/>
            <ac:spMk id="15" creationId="{E22EF5AF-6510-D824-D43F-A1E35EBAB7C8}"/>
          </ac:spMkLst>
        </pc:spChg>
        <pc:spChg chg="mod">
          <ac:chgData name="Katie Turner" userId="4d95ff5d-1ca7-419b-95ff-79cc86c9b4b7" providerId="ADAL" clId="{9DA0B653-7332-4D1B-ADAA-03321768EFF1}" dt="2025-07-07T14:31:26.410" v="521" actId="1076"/>
          <ac:spMkLst>
            <pc:docMk/>
            <pc:sldMk cId="2436887421" sldId="326"/>
            <ac:spMk id="21" creationId="{82E32F68-AFDF-41BB-700E-D3A033A8967B}"/>
          </ac:spMkLst>
        </pc:spChg>
        <pc:spChg chg="mod">
          <ac:chgData name="Katie Turner" userId="4d95ff5d-1ca7-419b-95ff-79cc86c9b4b7" providerId="ADAL" clId="{9DA0B653-7332-4D1B-ADAA-03321768EFF1}" dt="2025-06-20T10:38:25.755" v="143" actId="13926"/>
          <ac:spMkLst>
            <pc:docMk/>
            <pc:sldMk cId="2436887421" sldId="326"/>
            <ac:spMk id="23" creationId="{B63669F2-155F-E627-6682-CE314196E3C5}"/>
          </ac:spMkLst>
        </pc:spChg>
        <pc:spChg chg="mod">
          <ac:chgData name="Katie Turner" userId="4d95ff5d-1ca7-419b-95ff-79cc86c9b4b7" providerId="ADAL" clId="{9DA0B653-7332-4D1B-ADAA-03321768EFF1}" dt="2025-07-07T14:31:46.906" v="528"/>
          <ac:spMkLst>
            <pc:docMk/>
            <pc:sldMk cId="2436887421" sldId="326"/>
            <ac:spMk id="27" creationId="{818D3934-80C4-8FDA-ED6F-F603B0A6A9F3}"/>
          </ac:spMkLst>
        </pc:spChg>
        <pc:spChg chg="mod">
          <ac:chgData name="Katie Turner" userId="4d95ff5d-1ca7-419b-95ff-79cc86c9b4b7" providerId="ADAL" clId="{9DA0B653-7332-4D1B-ADAA-03321768EFF1}" dt="2025-07-07T14:31:31.640" v="523" actId="122"/>
          <ac:spMkLst>
            <pc:docMk/>
            <pc:sldMk cId="2436887421" sldId="326"/>
            <ac:spMk id="32" creationId="{B405BBBF-7297-A063-E5D9-CDAF5C7F6018}"/>
          </ac:spMkLst>
        </pc:spChg>
        <pc:picChg chg="add del mod">
          <ac:chgData name="Katie Turner" userId="4d95ff5d-1ca7-419b-95ff-79cc86c9b4b7" providerId="ADAL" clId="{9DA0B653-7332-4D1B-ADAA-03321768EFF1}" dt="2025-07-07T14:30:58.375" v="514" actId="1036"/>
          <ac:picMkLst>
            <pc:docMk/>
            <pc:sldMk cId="2436887421" sldId="326"/>
            <ac:picMk id="5" creationId="{67AB1F2E-C792-C272-3925-617F58C73F19}"/>
          </ac:picMkLst>
        </pc:picChg>
        <pc:picChg chg="add mod">
          <ac:chgData name="Katie Turner" userId="4d95ff5d-1ca7-419b-95ff-79cc86c9b4b7" providerId="ADAL" clId="{9DA0B653-7332-4D1B-ADAA-03321768EFF1}" dt="2025-06-20T10:36:15.709" v="104" actId="1076"/>
          <ac:picMkLst>
            <pc:docMk/>
            <pc:sldMk cId="2436887421" sldId="326"/>
            <ac:picMk id="9" creationId="{6DCAF654-61EE-B20A-4A83-53FDE85B4CB4}"/>
          </ac:picMkLst>
        </pc:picChg>
        <pc:picChg chg="add mod">
          <ac:chgData name="Katie Turner" userId="4d95ff5d-1ca7-419b-95ff-79cc86c9b4b7" providerId="ADAL" clId="{9DA0B653-7332-4D1B-ADAA-03321768EFF1}" dt="2025-06-20T10:36:38.105" v="112" actId="1076"/>
          <ac:picMkLst>
            <pc:docMk/>
            <pc:sldMk cId="2436887421" sldId="326"/>
            <ac:picMk id="10" creationId="{2C310D46-46DD-2FC6-5DFA-1304D0B96825}"/>
          </ac:picMkLst>
        </pc:picChg>
        <pc:picChg chg="add mod">
          <ac:chgData name="Katie Turner" userId="4d95ff5d-1ca7-419b-95ff-79cc86c9b4b7" providerId="ADAL" clId="{9DA0B653-7332-4D1B-ADAA-03321768EFF1}" dt="2025-07-07T14:31:03.376" v="515" actId="1036"/>
          <ac:picMkLst>
            <pc:docMk/>
            <pc:sldMk cId="2436887421" sldId="326"/>
            <ac:picMk id="12" creationId="{C2165C8A-871B-C0BA-E9EE-44280BB47532}"/>
          </ac:picMkLst>
        </pc:picChg>
        <pc:picChg chg="add mod">
          <ac:chgData name="Katie Turner" userId="4d95ff5d-1ca7-419b-95ff-79cc86c9b4b7" providerId="ADAL" clId="{9DA0B653-7332-4D1B-ADAA-03321768EFF1}" dt="2025-07-07T14:31:03.376" v="515" actId="1036"/>
          <ac:picMkLst>
            <pc:docMk/>
            <pc:sldMk cId="2436887421" sldId="326"/>
            <ac:picMk id="18" creationId="{9D082D7A-5084-9E6D-12F6-A1F38162251F}"/>
          </ac:picMkLst>
        </pc:picChg>
        <pc:picChg chg="mod">
          <ac:chgData name="Katie Turner" userId="4d95ff5d-1ca7-419b-95ff-79cc86c9b4b7" providerId="ADAL" clId="{9DA0B653-7332-4D1B-ADAA-03321768EFF1}" dt="2025-07-07T14:31:07.241" v="517" actId="1036"/>
          <ac:picMkLst>
            <pc:docMk/>
            <pc:sldMk cId="2436887421" sldId="326"/>
            <ac:picMk id="28" creationId="{1D5083C5-9AEA-5B91-C5A0-397EAB56736E}"/>
          </ac:picMkLst>
        </pc:picChg>
        <pc:picChg chg="mod">
          <ac:chgData name="Katie Turner" userId="4d95ff5d-1ca7-419b-95ff-79cc86c9b4b7" providerId="ADAL" clId="{9DA0B653-7332-4D1B-ADAA-03321768EFF1}" dt="2025-07-07T14:30:50.342" v="510" actId="1076"/>
          <ac:picMkLst>
            <pc:docMk/>
            <pc:sldMk cId="2436887421" sldId="326"/>
            <ac:picMk id="34" creationId="{D113194C-D8F3-53D1-B84F-1CAAF63A62E8}"/>
          </ac:picMkLst>
        </pc:picChg>
        <pc:picChg chg="mod">
          <ac:chgData name="Katie Turner" userId="4d95ff5d-1ca7-419b-95ff-79cc86c9b4b7" providerId="ADAL" clId="{9DA0B653-7332-4D1B-ADAA-03321768EFF1}" dt="2025-07-07T14:30:56.445" v="513" actId="1038"/>
          <ac:picMkLst>
            <pc:docMk/>
            <pc:sldMk cId="2436887421" sldId="326"/>
            <ac:picMk id="40" creationId="{CD07AE33-C4A0-8E92-2DEF-3F7EB097901E}"/>
          </ac:picMkLst>
        </pc:picChg>
      </pc:sldChg>
      <pc:sldChg chg="addSp delSp mod">
        <pc:chgData name="Katie Turner" userId="4d95ff5d-1ca7-419b-95ff-79cc86c9b4b7" providerId="ADAL" clId="{9DA0B653-7332-4D1B-ADAA-03321768EFF1}" dt="2025-07-08T09:28:57.610" v="591" actId="22"/>
        <pc:sldMkLst>
          <pc:docMk/>
          <pc:sldMk cId="3432743492" sldId="327"/>
        </pc:sldMkLst>
      </pc:sldChg>
      <pc:sldChg chg="delSp modSp del mod">
        <pc:chgData name="Katie Turner" userId="4d95ff5d-1ca7-419b-95ff-79cc86c9b4b7" providerId="ADAL" clId="{9DA0B653-7332-4D1B-ADAA-03321768EFF1}" dt="2025-06-20T10:39:18.418" v="154" actId="47"/>
        <pc:sldMkLst>
          <pc:docMk/>
          <pc:sldMk cId="745155806" sldId="337"/>
        </pc:sldMkLst>
      </pc:sldChg>
      <pc:sldChg chg="addSp delSp modSp mod">
        <pc:chgData name="Katie Turner" userId="4d95ff5d-1ca7-419b-95ff-79cc86c9b4b7" providerId="ADAL" clId="{9DA0B653-7332-4D1B-ADAA-03321768EFF1}" dt="2025-06-20T13:55:10.863" v="332" actId="1035"/>
        <pc:sldMkLst>
          <pc:docMk/>
          <pc:sldMk cId="2716919970" sldId="339"/>
        </pc:sldMkLst>
        <pc:spChg chg="mod">
          <ac:chgData name="Katie Turner" userId="4d95ff5d-1ca7-419b-95ff-79cc86c9b4b7" providerId="ADAL" clId="{9DA0B653-7332-4D1B-ADAA-03321768EFF1}" dt="2025-06-20T10:38:37.749" v="145" actId="13926"/>
          <ac:spMkLst>
            <pc:docMk/>
            <pc:sldMk cId="2716919970" sldId="339"/>
            <ac:spMk id="12" creationId="{541B8F31-E46A-1B07-37C6-683C3D7551BF}"/>
          </ac:spMkLst>
        </pc:spChg>
        <pc:spChg chg="add mod">
          <ac:chgData name="Katie Turner" userId="4d95ff5d-1ca7-419b-95ff-79cc86c9b4b7" providerId="ADAL" clId="{9DA0B653-7332-4D1B-ADAA-03321768EFF1}" dt="2025-06-20T13:55:04.879" v="330" actId="1076"/>
          <ac:spMkLst>
            <pc:docMk/>
            <pc:sldMk cId="2716919970" sldId="339"/>
            <ac:spMk id="19" creationId="{13DAF79B-F0C8-BB0B-1831-72B2F076C770}"/>
          </ac:spMkLst>
        </pc:spChg>
        <pc:picChg chg="add mod">
          <ac:chgData name="Katie Turner" userId="4d95ff5d-1ca7-419b-95ff-79cc86c9b4b7" providerId="ADAL" clId="{9DA0B653-7332-4D1B-ADAA-03321768EFF1}" dt="2025-06-20T13:55:04.879" v="330" actId="1076"/>
          <ac:picMkLst>
            <pc:docMk/>
            <pc:sldMk cId="2716919970" sldId="339"/>
            <ac:picMk id="20" creationId="{006B8044-509B-999A-2B9C-72A4C85DB2F6}"/>
          </ac:picMkLst>
        </pc:picChg>
        <pc:picChg chg="add mod">
          <ac:chgData name="Katie Turner" userId="4d95ff5d-1ca7-419b-95ff-79cc86c9b4b7" providerId="ADAL" clId="{9DA0B653-7332-4D1B-ADAA-03321768EFF1}" dt="2025-06-20T13:55:04.879" v="330" actId="1076"/>
          <ac:picMkLst>
            <pc:docMk/>
            <pc:sldMk cId="2716919970" sldId="339"/>
            <ac:picMk id="21" creationId="{11A328CF-0B48-738A-56EE-A45A2D96A9E0}"/>
          </ac:picMkLst>
        </pc:picChg>
        <pc:picChg chg="add mod">
          <ac:chgData name="Katie Turner" userId="4d95ff5d-1ca7-419b-95ff-79cc86c9b4b7" providerId="ADAL" clId="{9DA0B653-7332-4D1B-ADAA-03321768EFF1}" dt="2025-06-20T13:55:04.879" v="330" actId="1076"/>
          <ac:picMkLst>
            <pc:docMk/>
            <pc:sldMk cId="2716919970" sldId="339"/>
            <ac:picMk id="22" creationId="{AC27B661-F596-9DBC-6827-7D80187378BE}"/>
          </ac:picMkLst>
        </pc:picChg>
        <pc:picChg chg="add mod">
          <ac:chgData name="Katie Turner" userId="4d95ff5d-1ca7-419b-95ff-79cc86c9b4b7" providerId="ADAL" clId="{9DA0B653-7332-4D1B-ADAA-03321768EFF1}" dt="2025-06-20T13:55:04.879" v="330" actId="1076"/>
          <ac:picMkLst>
            <pc:docMk/>
            <pc:sldMk cId="2716919970" sldId="339"/>
            <ac:picMk id="23" creationId="{0450B58C-CE2D-6E1C-8F06-3A8AC702C576}"/>
          </ac:picMkLst>
        </pc:picChg>
        <pc:picChg chg="add mod">
          <ac:chgData name="Katie Turner" userId="4d95ff5d-1ca7-419b-95ff-79cc86c9b4b7" providerId="ADAL" clId="{9DA0B653-7332-4D1B-ADAA-03321768EFF1}" dt="2025-06-20T13:55:10.863" v="332" actId="1035"/>
          <ac:picMkLst>
            <pc:docMk/>
            <pc:sldMk cId="2716919970" sldId="339"/>
            <ac:picMk id="24" creationId="{822A0743-37AF-5FAC-6EF9-52D1E87AB01B}"/>
          </ac:picMkLst>
        </pc:picChg>
      </pc:sldChg>
      <pc:sldChg chg="ord">
        <pc:chgData name="Katie Turner" userId="4d95ff5d-1ca7-419b-95ff-79cc86c9b4b7" providerId="ADAL" clId="{9DA0B653-7332-4D1B-ADAA-03321768EFF1}" dt="2025-07-07T14:31:59.694" v="530"/>
        <pc:sldMkLst>
          <pc:docMk/>
          <pc:sldMk cId="1961823317" sldId="340"/>
        </pc:sldMkLst>
      </pc:sldChg>
      <pc:sldChg chg="addSp delSp modSp mod delAnim modNotesTx">
        <pc:chgData name="Katie Turner" userId="4d95ff5d-1ca7-419b-95ff-79cc86c9b4b7" providerId="ADAL" clId="{9DA0B653-7332-4D1B-ADAA-03321768EFF1}" dt="2025-07-07T15:37:41.988" v="589" actId="1076"/>
        <pc:sldMkLst>
          <pc:docMk/>
          <pc:sldMk cId="980780088" sldId="341"/>
        </pc:sldMkLst>
        <pc:spChg chg="mod">
          <ac:chgData name="Katie Turner" userId="4d95ff5d-1ca7-419b-95ff-79cc86c9b4b7" providerId="ADAL" clId="{9DA0B653-7332-4D1B-ADAA-03321768EFF1}" dt="2025-07-07T15:32:03.783" v="562" actId="20577"/>
          <ac:spMkLst>
            <pc:docMk/>
            <pc:sldMk cId="980780088" sldId="341"/>
            <ac:spMk id="3" creationId="{97263A83-78D7-117A-F127-37F29C68338D}"/>
          </ac:spMkLst>
        </pc:spChg>
        <pc:spChg chg="mod">
          <ac:chgData name="Katie Turner" userId="4d95ff5d-1ca7-419b-95ff-79cc86c9b4b7" providerId="ADAL" clId="{9DA0B653-7332-4D1B-ADAA-03321768EFF1}" dt="2025-07-07T14:29:58.225" v="508" actId="20577"/>
          <ac:spMkLst>
            <pc:docMk/>
            <pc:sldMk cId="980780088" sldId="341"/>
            <ac:spMk id="5" creationId="{A4A0C29A-53C0-A55F-5FE6-6C9B800F6AF1}"/>
          </ac:spMkLst>
        </pc:spChg>
        <pc:picChg chg="add mod modCrop">
          <ac:chgData name="Katie Turner" userId="4d95ff5d-1ca7-419b-95ff-79cc86c9b4b7" providerId="ADAL" clId="{9DA0B653-7332-4D1B-ADAA-03321768EFF1}" dt="2025-07-07T15:35:30.641" v="575" actId="1076"/>
          <ac:picMkLst>
            <pc:docMk/>
            <pc:sldMk cId="980780088" sldId="341"/>
            <ac:picMk id="6" creationId="{02DD95B0-BE2D-3A1F-18E7-73DEF9E94432}"/>
          </ac:picMkLst>
        </pc:picChg>
        <pc:picChg chg="add mod">
          <ac:chgData name="Katie Turner" userId="4d95ff5d-1ca7-419b-95ff-79cc86c9b4b7" providerId="ADAL" clId="{9DA0B653-7332-4D1B-ADAA-03321768EFF1}" dt="2025-07-07T14:28:48.360" v="461" actId="1076"/>
          <ac:picMkLst>
            <pc:docMk/>
            <pc:sldMk cId="980780088" sldId="341"/>
            <ac:picMk id="11" creationId="{59013EC2-3C6D-B47D-9A8F-B243B0C2652B}"/>
          </ac:picMkLst>
        </pc:picChg>
        <pc:picChg chg="add mod">
          <ac:chgData name="Katie Turner" userId="4d95ff5d-1ca7-419b-95ff-79cc86c9b4b7" providerId="ADAL" clId="{9DA0B653-7332-4D1B-ADAA-03321768EFF1}" dt="2025-07-07T15:36:33.314" v="584" actId="1076"/>
          <ac:picMkLst>
            <pc:docMk/>
            <pc:sldMk cId="980780088" sldId="341"/>
            <ac:picMk id="1030" creationId="{92724A31-B0BA-8F61-2C27-22F4470385E2}"/>
          </ac:picMkLst>
        </pc:picChg>
        <pc:picChg chg="add mod">
          <ac:chgData name="Katie Turner" userId="4d95ff5d-1ca7-419b-95ff-79cc86c9b4b7" providerId="ADAL" clId="{9DA0B653-7332-4D1B-ADAA-03321768EFF1}" dt="2025-07-07T15:37:41.988" v="589" actId="1076"/>
          <ac:picMkLst>
            <pc:docMk/>
            <pc:sldMk cId="980780088" sldId="341"/>
            <ac:picMk id="1032" creationId="{7ABD3F10-964D-3C44-CFE6-1A4BB05771E8}"/>
          </ac:picMkLst>
        </pc:picChg>
      </pc:sldChg>
      <pc:sldChg chg="addSp delSp modSp add mod delAnim">
        <pc:chgData name="Katie Turner" userId="4d95ff5d-1ca7-419b-95ff-79cc86c9b4b7" providerId="ADAL" clId="{9DA0B653-7332-4D1B-ADAA-03321768EFF1}" dt="2025-06-20T14:09:32.020" v="359" actId="1076"/>
        <pc:sldMkLst>
          <pc:docMk/>
          <pc:sldMk cId="3118883028" sldId="342"/>
        </pc:sldMkLst>
        <pc:picChg chg="add mod modCrop">
          <ac:chgData name="Katie Turner" userId="4d95ff5d-1ca7-419b-95ff-79cc86c9b4b7" providerId="ADAL" clId="{9DA0B653-7332-4D1B-ADAA-03321768EFF1}" dt="2025-06-20T14:09:32.020" v="359" actId="1076"/>
          <ac:picMkLst>
            <pc:docMk/>
            <pc:sldMk cId="3118883028" sldId="342"/>
            <ac:picMk id="3" creationId="{C7B5EBC3-B945-1A3C-3472-5A674E84B8F1}"/>
          </ac:picMkLst>
        </pc:picChg>
      </pc:sldChg>
      <pc:sldChg chg="addSp delSp modSp add mod">
        <pc:chgData name="Katie Turner" userId="4d95ff5d-1ca7-419b-95ff-79cc86c9b4b7" providerId="ADAL" clId="{9DA0B653-7332-4D1B-ADAA-03321768EFF1}" dt="2025-06-20T14:10:13.558" v="368" actId="1076"/>
        <pc:sldMkLst>
          <pc:docMk/>
          <pc:sldMk cId="3612267167" sldId="343"/>
        </pc:sldMkLst>
        <pc:spChg chg="mod">
          <ac:chgData name="Katie Turner" userId="4d95ff5d-1ca7-419b-95ff-79cc86c9b4b7" providerId="ADAL" clId="{9DA0B653-7332-4D1B-ADAA-03321768EFF1}" dt="2025-06-19T14:35:11.960" v="12" actId="20577"/>
          <ac:spMkLst>
            <pc:docMk/>
            <pc:sldMk cId="3612267167" sldId="343"/>
            <ac:spMk id="12" creationId="{428FE341-58B3-7D62-2A2A-6D540DC5C0AE}"/>
          </ac:spMkLst>
        </pc:spChg>
        <pc:picChg chg="add mod modCrop">
          <ac:chgData name="Katie Turner" userId="4d95ff5d-1ca7-419b-95ff-79cc86c9b4b7" providerId="ADAL" clId="{9DA0B653-7332-4D1B-ADAA-03321768EFF1}" dt="2025-06-20T14:10:13.558" v="368" actId="1076"/>
          <ac:picMkLst>
            <pc:docMk/>
            <pc:sldMk cId="3612267167" sldId="343"/>
            <ac:picMk id="4" creationId="{131D6471-5BC8-26BD-E884-F6D522512937}"/>
          </ac:picMkLst>
        </pc:picChg>
      </pc:sldChg>
      <pc:sldChg chg="addSp delSp modSp add mod">
        <pc:chgData name="Katie Turner" userId="4d95ff5d-1ca7-419b-95ff-79cc86c9b4b7" providerId="ADAL" clId="{9DA0B653-7332-4D1B-ADAA-03321768EFF1}" dt="2025-06-20T14:10:10.924" v="367" actId="1076"/>
        <pc:sldMkLst>
          <pc:docMk/>
          <pc:sldMk cId="2460931334" sldId="344"/>
        </pc:sldMkLst>
        <pc:spChg chg="mod">
          <ac:chgData name="Katie Turner" userId="4d95ff5d-1ca7-419b-95ff-79cc86c9b4b7" providerId="ADAL" clId="{9DA0B653-7332-4D1B-ADAA-03321768EFF1}" dt="2025-06-19T14:35:18.849" v="28" actId="20577"/>
          <ac:spMkLst>
            <pc:docMk/>
            <pc:sldMk cId="2460931334" sldId="344"/>
            <ac:spMk id="12" creationId="{2852AB40-3A51-FA5F-3909-6A909E09670C}"/>
          </ac:spMkLst>
        </pc:spChg>
        <pc:picChg chg="add mod modCrop">
          <ac:chgData name="Katie Turner" userId="4d95ff5d-1ca7-419b-95ff-79cc86c9b4b7" providerId="ADAL" clId="{9DA0B653-7332-4D1B-ADAA-03321768EFF1}" dt="2025-06-20T14:10:10.924" v="367" actId="1076"/>
          <ac:picMkLst>
            <pc:docMk/>
            <pc:sldMk cId="2460931334" sldId="344"/>
            <ac:picMk id="6" creationId="{48367604-809D-F434-F2F5-EE8EEFA8C857}"/>
          </ac:picMkLst>
        </pc:picChg>
      </pc:sldChg>
      <pc:sldChg chg="addSp delSp modSp add mod ord">
        <pc:chgData name="Katie Turner" userId="4d95ff5d-1ca7-419b-95ff-79cc86c9b4b7" providerId="ADAL" clId="{9DA0B653-7332-4D1B-ADAA-03321768EFF1}" dt="2025-07-07T14:31:59.694" v="530"/>
        <pc:sldMkLst>
          <pc:docMk/>
          <pc:sldMk cId="3382164770" sldId="345"/>
        </pc:sldMkLst>
        <pc:spChg chg="mod">
          <ac:chgData name="Katie Turner" userId="4d95ff5d-1ca7-419b-95ff-79cc86c9b4b7" providerId="ADAL" clId="{9DA0B653-7332-4D1B-ADAA-03321768EFF1}" dt="2025-06-19T14:35:27.751" v="42" actId="20577"/>
          <ac:spMkLst>
            <pc:docMk/>
            <pc:sldMk cId="3382164770" sldId="345"/>
            <ac:spMk id="12" creationId="{4BC28124-4A6C-3363-A542-F00C069EDD54}"/>
          </ac:spMkLst>
        </pc:spChg>
      </pc:sldChg>
      <pc:sldChg chg="addSp delSp modSp add del mod ord modNotesTx">
        <pc:chgData name="Katie Turner" userId="4d95ff5d-1ca7-419b-95ff-79cc86c9b4b7" providerId="ADAL" clId="{9DA0B653-7332-4D1B-ADAA-03321768EFF1}" dt="2025-07-17T10:39:40.079" v="625" actId="47"/>
        <pc:sldMkLst>
          <pc:docMk/>
          <pc:sldMk cId="917986189" sldId="346"/>
        </pc:sldMkLst>
      </pc:sldChg>
    </pc:docChg>
  </pc:docChgLst>
  <pc:docChgLst>
    <pc:chgData name="Joe Bennett" userId="S::joe.bennett@visionpath.co.uk::097bc3b7-c1e8-451e-b63a-0ef3765228e7" providerId="AD" clId="Web-{BF37D687-F3E8-44D8-985C-41C009A2C98F}"/>
    <pc:docChg chg="addSld modSld">
      <pc:chgData name="Joe Bennett" userId="S::joe.bennett@visionpath.co.uk::097bc3b7-c1e8-451e-b63a-0ef3765228e7" providerId="AD" clId="Web-{BF37D687-F3E8-44D8-985C-41C009A2C98F}" dt="2025-07-08T14:08:42.650" v="173" actId="1076"/>
      <pc:docMkLst>
        <pc:docMk/>
      </pc:docMkLst>
      <pc:sldChg chg="modSp">
        <pc:chgData name="Joe Bennett" userId="S::joe.bennett@visionpath.co.uk::097bc3b7-c1e8-451e-b63a-0ef3765228e7" providerId="AD" clId="Web-{BF37D687-F3E8-44D8-985C-41C009A2C98F}" dt="2025-07-08T13:58:22.939" v="6" actId="20577"/>
        <pc:sldMkLst>
          <pc:docMk/>
          <pc:sldMk cId="3133702136" sldId="329"/>
        </pc:sldMkLst>
      </pc:sldChg>
      <pc:sldChg chg="delSp modSp add replId">
        <pc:chgData name="Joe Bennett" userId="S::joe.bennett@visionpath.co.uk::097bc3b7-c1e8-451e-b63a-0ef3765228e7" providerId="AD" clId="Web-{BF37D687-F3E8-44D8-985C-41C009A2C98F}" dt="2025-07-08T14:08:42.650" v="173" actId="1076"/>
        <pc:sldMkLst>
          <pc:docMk/>
          <pc:sldMk cId="1238523614" sldId="347"/>
        </pc:sldMkLst>
        <pc:spChg chg="mod">
          <ac:chgData name="Joe Bennett" userId="S::joe.bennett@visionpath.co.uk::097bc3b7-c1e8-451e-b63a-0ef3765228e7" providerId="AD" clId="Web-{BF37D687-F3E8-44D8-985C-41C009A2C98F}" dt="2025-07-08T14:08:04.913" v="165" actId="1076"/>
          <ac:spMkLst>
            <pc:docMk/>
            <pc:sldMk cId="1238523614" sldId="347"/>
            <ac:spMk id="11" creationId="{144ABB5F-E0DD-DAEC-9D15-FDEB0D52DB5C}"/>
          </ac:spMkLst>
        </pc:spChg>
        <pc:spChg chg="mod">
          <ac:chgData name="Joe Bennett" userId="S::joe.bennett@visionpath.co.uk::097bc3b7-c1e8-451e-b63a-0ef3765228e7" providerId="AD" clId="Web-{BF37D687-F3E8-44D8-985C-41C009A2C98F}" dt="2025-07-08T14:08:01.897" v="164" actId="1076"/>
          <ac:spMkLst>
            <pc:docMk/>
            <pc:sldMk cId="1238523614" sldId="347"/>
            <ac:spMk id="12" creationId="{2706F9FB-B911-275F-8CFA-E5E7BDE9B4EA}"/>
          </ac:spMkLst>
        </pc:spChg>
        <pc:spChg chg="mod">
          <ac:chgData name="Joe Bennett" userId="S::joe.bennett@visionpath.co.uk::097bc3b7-c1e8-451e-b63a-0ef3765228e7" providerId="AD" clId="Web-{BF37D687-F3E8-44D8-985C-41C009A2C98F}" dt="2025-07-08T14:07:51.834" v="162" actId="1076"/>
          <ac:spMkLst>
            <pc:docMk/>
            <pc:sldMk cId="1238523614" sldId="347"/>
            <ac:spMk id="13" creationId="{D71B8378-98C3-F92B-6A55-D90613CCB9BC}"/>
          </ac:spMkLst>
        </pc:spChg>
        <pc:spChg chg="mod">
          <ac:chgData name="Joe Bennett" userId="S::joe.bennett@visionpath.co.uk::097bc3b7-c1e8-451e-b63a-0ef3765228e7" providerId="AD" clId="Web-{BF37D687-F3E8-44D8-985C-41C009A2C98F}" dt="2025-07-08T14:08:29.602" v="169" actId="1076"/>
          <ac:spMkLst>
            <pc:docMk/>
            <pc:sldMk cId="1238523614" sldId="347"/>
            <ac:spMk id="14" creationId="{0178A3C6-510B-CFFA-EB1D-A17AD73328D1}"/>
          </ac:spMkLst>
        </pc:spChg>
        <pc:spChg chg="mod">
          <ac:chgData name="Joe Bennett" userId="S::joe.bennett@visionpath.co.uk::097bc3b7-c1e8-451e-b63a-0ef3765228e7" providerId="AD" clId="Web-{BF37D687-F3E8-44D8-985C-41C009A2C98F}" dt="2025-07-08T14:08:42.650" v="173" actId="1076"/>
          <ac:spMkLst>
            <pc:docMk/>
            <pc:sldMk cId="1238523614" sldId="347"/>
            <ac:spMk id="15" creationId="{AD8214B7-DC58-026B-CFC4-8C4ABC29B6B8}"/>
          </ac:spMkLst>
        </pc:spChg>
        <pc:spChg chg="mod">
          <ac:chgData name="Joe Bennett" userId="S::joe.bennett@visionpath.co.uk::097bc3b7-c1e8-451e-b63a-0ef3765228e7" providerId="AD" clId="Web-{BF37D687-F3E8-44D8-985C-41C009A2C98F}" dt="2025-07-08T14:03:56.069" v="119" actId="14100"/>
          <ac:spMkLst>
            <pc:docMk/>
            <pc:sldMk cId="1238523614" sldId="347"/>
            <ac:spMk id="17" creationId="{036460E7-A677-BC1C-77C5-08C4919AA90D}"/>
          </ac:spMkLst>
        </pc:spChg>
        <pc:spChg chg="mod">
          <ac:chgData name="Joe Bennett" userId="S::joe.bennett@visionpath.co.uk::097bc3b7-c1e8-451e-b63a-0ef3765228e7" providerId="AD" clId="Web-{BF37D687-F3E8-44D8-985C-41C009A2C98F}" dt="2025-07-08T14:06:27.657" v="147" actId="1076"/>
          <ac:spMkLst>
            <pc:docMk/>
            <pc:sldMk cId="1238523614" sldId="347"/>
            <ac:spMk id="18" creationId="{862ED2B1-6865-460E-BDE5-C381AC0578EF}"/>
          </ac:spMkLst>
        </pc:spChg>
        <pc:spChg chg="mod">
          <ac:chgData name="Joe Bennett" userId="S::joe.bennett@visionpath.co.uk::097bc3b7-c1e8-451e-b63a-0ef3765228e7" providerId="AD" clId="Web-{BF37D687-F3E8-44D8-985C-41C009A2C98F}" dt="2025-07-08T14:07:59.772" v="163" actId="1076"/>
          <ac:spMkLst>
            <pc:docMk/>
            <pc:sldMk cId="1238523614" sldId="347"/>
            <ac:spMk id="19" creationId="{40721D1D-64A9-6FF9-14D8-DE381E4BEBB8}"/>
          </ac:spMkLst>
        </pc:spChg>
        <pc:spChg chg="mod">
          <ac:chgData name="Joe Bennett" userId="S::joe.bennett@visionpath.co.uk::097bc3b7-c1e8-451e-b63a-0ef3765228e7" providerId="AD" clId="Web-{BF37D687-F3E8-44D8-985C-41C009A2C98F}" dt="2025-07-08T14:07:37.270" v="159" actId="1076"/>
          <ac:spMkLst>
            <pc:docMk/>
            <pc:sldMk cId="1238523614" sldId="347"/>
            <ac:spMk id="20" creationId="{999F4297-F4A7-452A-38DF-697EC8F5734F}"/>
          </ac:spMkLst>
        </pc:spChg>
        <pc:spChg chg="mod">
          <ac:chgData name="Joe Bennett" userId="S::joe.bennett@visionpath.co.uk::097bc3b7-c1e8-451e-b63a-0ef3765228e7" providerId="AD" clId="Web-{BF37D687-F3E8-44D8-985C-41C009A2C98F}" dt="2025-07-08T14:00:58.355" v="62" actId="1076"/>
          <ac:spMkLst>
            <pc:docMk/>
            <pc:sldMk cId="1238523614" sldId="347"/>
            <ac:spMk id="21" creationId="{BFF927E6-8C24-61D0-47C4-FB3882A4E920}"/>
          </ac:spMkLst>
        </pc:spChg>
        <pc:spChg chg="mod">
          <ac:chgData name="Joe Bennett" userId="S::joe.bennett@visionpath.co.uk::097bc3b7-c1e8-451e-b63a-0ef3765228e7" providerId="AD" clId="Web-{BF37D687-F3E8-44D8-985C-41C009A2C98F}" dt="2025-07-08T14:05:57.889" v="144" actId="1076"/>
          <ac:spMkLst>
            <pc:docMk/>
            <pc:sldMk cId="1238523614" sldId="347"/>
            <ac:spMk id="29" creationId="{64CF6378-96FE-F0F2-F2CC-46F7E74C9A68}"/>
          </ac:spMkLst>
        </pc:spChg>
        <pc:spChg chg="mod">
          <ac:chgData name="Joe Bennett" userId="S::joe.bennett@visionpath.co.uk::097bc3b7-c1e8-451e-b63a-0ef3765228e7" providerId="AD" clId="Web-{BF37D687-F3E8-44D8-985C-41C009A2C98F}" dt="2025-07-08T14:05:50.139" v="142" actId="1076"/>
          <ac:spMkLst>
            <pc:docMk/>
            <pc:sldMk cId="1238523614" sldId="347"/>
            <ac:spMk id="34" creationId="{EC3C7F09-C628-7524-A41B-F4D5AE2B6F09}"/>
          </ac:spMkLst>
        </pc:spChg>
        <pc:spChg chg="mod">
          <ac:chgData name="Joe Bennett" userId="S::joe.bennett@visionpath.co.uk::097bc3b7-c1e8-451e-b63a-0ef3765228e7" providerId="AD" clId="Web-{BF37D687-F3E8-44D8-985C-41C009A2C98F}" dt="2025-07-08T14:05:25.934" v="138" actId="1076"/>
          <ac:spMkLst>
            <pc:docMk/>
            <pc:sldMk cId="1238523614" sldId="347"/>
            <ac:spMk id="36" creationId="{ABB2198D-026A-AD71-0B05-EA1A99CC8CB4}"/>
          </ac:spMkLst>
        </pc:spChg>
        <pc:spChg chg="mod">
          <ac:chgData name="Joe Bennett" userId="S::joe.bennett@visionpath.co.uk::097bc3b7-c1e8-451e-b63a-0ef3765228e7" providerId="AD" clId="Web-{BF37D687-F3E8-44D8-985C-41C009A2C98F}" dt="2025-07-08T14:06:50.939" v="150" actId="1076"/>
          <ac:spMkLst>
            <pc:docMk/>
            <pc:sldMk cId="1238523614" sldId="347"/>
            <ac:spMk id="37" creationId="{FDCBD2E2-4038-8078-E177-21A7F1869281}"/>
          </ac:spMkLst>
        </pc:spChg>
        <pc:spChg chg="mod">
          <ac:chgData name="Joe Bennett" userId="S::joe.bennett@visionpath.co.uk::097bc3b7-c1e8-451e-b63a-0ef3765228e7" providerId="AD" clId="Web-{BF37D687-F3E8-44D8-985C-41C009A2C98F}" dt="2025-07-08T14:05:10.792" v="133" actId="1076"/>
          <ac:spMkLst>
            <pc:docMk/>
            <pc:sldMk cId="1238523614" sldId="347"/>
            <ac:spMk id="44" creationId="{ABCEFDFA-8D65-232C-320B-CEA6348BDFDE}"/>
          </ac:spMkLst>
        </pc:spChg>
        <pc:spChg chg="mod">
          <ac:chgData name="Joe Bennett" userId="S::joe.bennett@visionpath.co.uk::097bc3b7-c1e8-451e-b63a-0ef3765228e7" providerId="AD" clId="Web-{BF37D687-F3E8-44D8-985C-41C009A2C98F}" dt="2025-07-08T14:05:10.933" v="134" actId="1076"/>
          <ac:spMkLst>
            <pc:docMk/>
            <pc:sldMk cId="1238523614" sldId="347"/>
            <ac:spMk id="45" creationId="{ADA9D132-F7F0-8619-66CF-70357770C865}"/>
          </ac:spMkLst>
        </pc:spChg>
        <pc:spChg chg="mod">
          <ac:chgData name="Joe Bennett" userId="S::joe.bennett@visionpath.co.uk::097bc3b7-c1e8-451e-b63a-0ef3765228e7" providerId="AD" clId="Web-{BF37D687-F3E8-44D8-985C-41C009A2C98F}" dt="2025-07-08T14:05:11.058" v="135" actId="1076"/>
          <ac:spMkLst>
            <pc:docMk/>
            <pc:sldMk cId="1238523614" sldId="347"/>
            <ac:spMk id="46" creationId="{3629562B-9228-1A5F-1FDB-26F86F6045EB}"/>
          </ac:spMkLst>
        </pc:spChg>
        <pc:spChg chg="mod">
          <ac:chgData name="Joe Bennett" userId="S::joe.bennett@visionpath.co.uk::097bc3b7-c1e8-451e-b63a-0ef3765228e7" providerId="AD" clId="Web-{BF37D687-F3E8-44D8-985C-41C009A2C98F}" dt="2025-07-08T14:05:11.199" v="136" actId="1076"/>
          <ac:spMkLst>
            <pc:docMk/>
            <pc:sldMk cId="1238523614" sldId="347"/>
            <ac:spMk id="47" creationId="{2748285F-852B-4569-6A8A-7133AE83B79B}"/>
          </ac:spMkLst>
        </pc:spChg>
        <pc:spChg chg="mod">
          <ac:chgData name="Joe Bennett" userId="S::joe.bennett@visionpath.co.uk::097bc3b7-c1e8-451e-b63a-0ef3765228e7" providerId="AD" clId="Web-{BF37D687-F3E8-44D8-985C-41C009A2C98F}" dt="2025-07-08T14:05:11.308" v="137" actId="1076"/>
          <ac:spMkLst>
            <pc:docMk/>
            <pc:sldMk cId="1238523614" sldId="347"/>
            <ac:spMk id="48" creationId="{604F4EAB-CD26-71ED-8261-EBEB8BCDBC22}"/>
          </ac:spMkLst>
        </pc:spChg>
        <pc:grpChg chg="mod">
          <ac:chgData name="Joe Bennett" userId="S::joe.bennett@visionpath.co.uk::097bc3b7-c1e8-451e-b63a-0ef3765228e7" providerId="AD" clId="Web-{BF37D687-F3E8-44D8-985C-41C009A2C98F}" dt="2025-07-08T14:03:12.769" v="118" actId="1076"/>
          <ac:grpSpMkLst>
            <pc:docMk/>
            <pc:sldMk cId="1238523614" sldId="347"/>
            <ac:grpSpMk id="3" creationId="{68273DC3-00EC-9710-0124-3C4B487E63A8}"/>
          </ac:grpSpMkLst>
        </pc:grpChg>
      </pc:sldChg>
    </pc:docChg>
  </pc:docChgLst>
  <pc:docChgLst>
    <pc:chgData name="Joe Bennett" userId="S::joe.bennett@visionpath.co.uk::097bc3b7-c1e8-451e-b63a-0ef3765228e7" providerId="AD" clId="Web-{A3634111-DEE2-4005-93B9-B079778E9311}"/>
    <pc:docChg chg="delSld modSld">
      <pc:chgData name="Joe Bennett" userId="S::joe.bennett@visionpath.co.uk::097bc3b7-c1e8-451e-b63a-0ef3765228e7" providerId="AD" clId="Web-{A3634111-DEE2-4005-93B9-B079778E9311}" dt="2025-07-08T14:13:37.747" v="43" actId="1076"/>
      <pc:docMkLst>
        <pc:docMk/>
      </pc:docMkLst>
      <pc:sldChg chg="del">
        <pc:chgData name="Joe Bennett" userId="S::joe.bennett@visionpath.co.uk::097bc3b7-c1e8-451e-b63a-0ef3765228e7" providerId="AD" clId="Web-{A3634111-DEE2-4005-93B9-B079778E9311}" dt="2025-07-08T14:12:27.729" v="29"/>
        <pc:sldMkLst>
          <pc:docMk/>
          <pc:sldMk cId="3133702136" sldId="329"/>
        </pc:sldMkLst>
      </pc:sldChg>
      <pc:sldChg chg="modSp">
        <pc:chgData name="Joe Bennett" userId="S::joe.bennett@visionpath.co.uk::097bc3b7-c1e8-451e-b63a-0ef3765228e7" providerId="AD" clId="Web-{A3634111-DEE2-4005-93B9-B079778E9311}" dt="2025-07-08T14:13:37.747" v="43" actId="1076"/>
        <pc:sldMkLst>
          <pc:docMk/>
          <pc:sldMk cId="1238523614" sldId="347"/>
        </pc:sldMkLst>
        <pc:spChg chg="mod">
          <ac:chgData name="Joe Bennett" userId="S::joe.bennett@visionpath.co.uk::097bc3b7-c1e8-451e-b63a-0ef3765228e7" providerId="AD" clId="Web-{A3634111-DEE2-4005-93B9-B079778E9311}" dt="2025-07-08T14:12:51.933" v="33" actId="1076"/>
          <ac:spMkLst>
            <pc:docMk/>
            <pc:sldMk cId="1238523614" sldId="347"/>
            <ac:spMk id="11" creationId="{144ABB5F-E0DD-DAEC-9D15-FDEB0D52DB5C}"/>
          </ac:spMkLst>
        </pc:spChg>
        <pc:spChg chg="mod">
          <ac:chgData name="Joe Bennett" userId="S::joe.bennett@visionpath.co.uk::097bc3b7-c1e8-451e-b63a-0ef3765228e7" providerId="AD" clId="Web-{A3634111-DEE2-4005-93B9-B079778E9311}" dt="2025-07-08T14:13:04.917" v="35" actId="1076"/>
          <ac:spMkLst>
            <pc:docMk/>
            <pc:sldMk cId="1238523614" sldId="347"/>
            <ac:spMk id="12" creationId="{2706F9FB-B911-275F-8CFA-E5E7BDE9B4EA}"/>
          </ac:spMkLst>
        </pc:spChg>
        <pc:spChg chg="mod">
          <ac:chgData name="Joe Bennett" userId="S::joe.bennett@visionpath.co.uk::097bc3b7-c1e8-451e-b63a-0ef3765228e7" providerId="AD" clId="Web-{A3634111-DEE2-4005-93B9-B079778E9311}" dt="2025-07-08T14:13:08.277" v="36" actId="1076"/>
          <ac:spMkLst>
            <pc:docMk/>
            <pc:sldMk cId="1238523614" sldId="347"/>
            <ac:spMk id="13" creationId="{D71B8378-98C3-F92B-6A55-D90613CCB9BC}"/>
          </ac:spMkLst>
        </pc:spChg>
        <pc:spChg chg="mod">
          <ac:chgData name="Joe Bennett" userId="S::joe.bennett@visionpath.co.uk::097bc3b7-c1e8-451e-b63a-0ef3765228e7" providerId="AD" clId="Web-{A3634111-DEE2-4005-93B9-B079778E9311}" dt="2025-07-08T14:13:13.621" v="37" actId="1076"/>
          <ac:spMkLst>
            <pc:docMk/>
            <pc:sldMk cId="1238523614" sldId="347"/>
            <ac:spMk id="14" creationId="{0178A3C6-510B-CFFA-EB1D-A17AD73328D1}"/>
          </ac:spMkLst>
        </pc:spChg>
        <pc:spChg chg="mod">
          <ac:chgData name="Joe Bennett" userId="S::joe.bennett@visionpath.co.uk::097bc3b7-c1e8-451e-b63a-0ef3765228e7" providerId="AD" clId="Web-{A3634111-DEE2-4005-93B9-B079778E9311}" dt="2025-07-08T14:13:17.074" v="38" actId="1076"/>
          <ac:spMkLst>
            <pc:docMk/>
            <pc:sldMk cId="1238523614" sldId="347"/>
            <ac:spMk id="15" creationId="{AD8214B7-DC58-026B-CFC4-8C4ABC29B6B8}"/>
          </ac:spMkLst>
        </pc:spChg>
        <pc:spChg chg="mod">
          <ac:chgData name="Joe Bennett" userId="S::joe.bennett@visionpath.co.uk::097bc3b7-c1e8-451e-b63a-0ef3765228e7" providerId="AD" clId="Web-{A3634111-DEE2-4005-93B9-B079778E9311}" dt="2025-07-08T14:10:28.349" v="6" actId="1076"/>
          <ac:spMkLst>
            <pc:docMk/>
            <pc:sldMk cId="1238523614" sldId="347"/>
            <ac:spMk id="18" creationId="{862ED2B1-6865-460E-BDE5-C381AC0578EF}"/>
          </ac:spMkLst>
        </pc:spChg>
        <pc:spChg chg="mod">
          <ac:chgData name="Joe Bennett" userId="S::joe.bennett@visionpath.co.uk::097bc3b7-c1e8-451e-b63a-0ef3765228e7" providerId="AD" clId="Web-{A3634111-DEE2-4005-93B9-B079778E9311}" dt="2025-07-08T14:13:34.684" v="42" actId="1076"/>
          <ac:spMkLst>
            <pc:docMk/>
            <pc:sldMk cId="1238523614" sldId="347"/>
            <ac:spMk id="19" creationId="{40721D1D-64A9-6FF9-14D8-DE381E4BEBB8}"/>
          </ac:spMkLst>
        </pc:spChg>
        <pc:spChg chg="mod">
          <ac:chgData name="Joe Bennett" userId="S::joe.bennett@visionpath.co.uk::097bc3b7-c1e8-451e-b63a-0ef3765228e7" providerId="AD" clId="Web-{A3634111-DEE2-4005-93B9-B079778E9311}" dt="2025-07-08T14:13:37.747" v="43" actId="1076"/>
          <ac:spMkLst>
            <pc:docMk/>
            <pc:sldMk cId="1238523614" sldId="347"/>
            <ac:spMk id="20" creationId="{999F4297-F4A7-452A-38DF-697EC8F5734F}"/>
          </ac:spMkLst>
        </pc:spChg>
        <pc:spChg chg="mod">
          <ac:chgData name="Joe Bennett" userId="S::joe.bennett@visionpath.co.uk::097bc3b7-c1e8-451e-b63a-0ef3765228e7" providerId="AD" clId="Web-{A3634111-DEE2-4005-93B9-B079778E9311}" dt="2025-07-08T14:10:28.474" v="7" actId="1076"/>
          <ac:spMkLst>
            <pc:docMk/>
            <pc:sldMk cId="1238523614" sldId="347"/>
            <ac:spMk id="29" creationId="{64CF6378-96FE-F0F2-F2CC-46F7E74C9A68}"/>
          </ac:spMkLst>
        </pc:spChg>
        <pc:spChg chg="mod">
          <ac:chgData name="Joe Bennett" userId="S::joe.bennett@visionpath.co.uk::097bc3b7-c1e8-451e-b63a-0ef3765228e7" providerId="AD" clId="Web-{A3634111-DEE2-4005-93B9-B079778E9311}" dt="2025-07-08T14:10:28.584" v="8" actId="1076"/>
          <ac:spMkLst>
            <pc:docMk/>
            <pc:sldMk cId="1238523614" sldId="347"/>
            <ac:spMk id="34" creationId="{EC3C7F09-C628-7524-A41B-F4D5AE2B6F09}"/>
          </ac:spMkLst>
        </pc:spChg>
        <pc:spChg chg="mod">
          <ac:chgData name="Joe Bennett" userId="S::joe.bennett@visionpath.co.uk::097bc3b7-c1e8-451e-b63a-0ef3765228e7" providerId="AD" clId="Web-{A3634111-DEE2-4005-93B9-B079778E9311}" dt="2025-07-08T14:10:28.755" v="9" actId="1076"/>
          <ac:spMkLst>
            <pc:docMk/>
            <pc:sldMk cId="1238523614" sldId="347"/>
            <ac:spMk id="36" creationId="{ABB2198D-026A-AD71-0B05-EA1A99CC8CB4}"/>
          </ac:spMkLst>
        </pc:spChg>
        <pc:spChg chg="mod">
          <ac:chgData name="Joe Bennett" userId="S::joe.bennett@visionpath.co.uk::097bc3b7-c1e8-451e-b63a-0ef3765228e7" providerId="AD" clId="Web-{A3634111-DEE2-4005-93B9-B079778E9311}" dt="2025-07-08T14:13:21.449" v="39" actId="1076"/>
          <ac:spMkLst>
            <pc:docMk/>
            <pc:sldMk cId="1238523614" sldId="347"/>
            <ac:spMk id="37" creationId="{FDCBD2E2-4038-8078-E177-21A7F1869281}"/>
          </ac:spMkLst>
        </pc:spChg>
        <pc:grpChg chg="mod">
          <ac:chgData name="Joe Bennett" userId="S::joe.bennett@visionpath.co.uk::097bc3b7-c1e8-451e-b63a-0ef3765228e7" providerId="AD" clId="Web-{A3634111-DEE2-4005-93B9-B079778E9311}" dt="2025-07-08T14:12:01.884" v="28" actId="1076"/>
          <ac:grpSpMkLst>
            <pc:docMk/>
            <pc:sldMk cId="1238523614" sldId="347"/>
            <ac:grpSpMk id="3" creationId="{68273DC3-00EC-9710-0124-3C4B487E63A8}"/>
          </ac:grpSpMkLst>
        </pc:grpChg>
      </pc:sldChg>
    </pc:docChg>
  </pc:docChgLst>
  <pc:docChgLst>
    <pc:chgData name="Joe Bennett" userId="097bc3b7-c1e8-451e-b63a-0ef3765228e7" providerId="ADAL" clId="{DF4A6A6B-F6CF-4782-A305-5EF5C1A22F1C}"/>
    <pc:docChg chg="undo custSel modSld">
      <pc:chgData name="Joe Bennett" userId="097bc3b7-c1e8-451e-b63a-0ef3765228e7" providerId="ADAL" clId="{DF4A6A6B-F6CF-4782-A305-5EF5C1A22F1C}" dt="2025-06-23T10:19:31.291" v="172" actId="20577"/>
      <pc:docMkLst>
        <pc:docMk/>
      </pc:docMkLst>
      <pc:sldChg chg="addSp delSp mod">
        <pc:chgData name="Joe Bennett" userId="097bc3b7-c1e8-451e-b63a-0ef3765228e7" providerId="ADAL" clId="{DF4A6A6B-F6CF-4782-A305-5EF5C1A22F1C}" dt="2025-06-20T14:16:50.792" v="54" actId="478"/>
        <pc:sldMkLst>
          <pc:docMk/>
          <pc:sldMk cId="2436887421" sldId="326"/>
        </pc:sldMkLst>
        <pc:picChg chg="add del">
          <ac:chgData name="Joe Bennett" userId="097bc3b7-c1e8-451e-b63a-0ef3765228e7" providerId="ADAL" clId="{DF4A6A6B-F6CF-4782-A305-5EF5C1A22F1C}" dt="2025-06-20T14:16:50.792" v="54" actId="478"/>
          <ac:picMkLst>
            <pc:docMk/>
            <pc:sldMk cId="2436887421" sldId="326"/>
            <ac:picMk id="40" creationId="{CD07AE33-C4A0-8E92-2DEF-3F7EB097901E}"/>
          </ac:picMkLst>
        </pc:picChg>
      </pc:sldChg>
      <pc:sldChg chg="modSp mod">
        <pc:chgData name="Joe Bennett" userId="097bc3b7-c1e8-451e-b63a-0ef3765228e7" providerId="ADAL" clId="{DF4A6A6B-F6CF-4782-A305-5EF5C1A22F1C}" dt="2025-06-23T10:19:31.291" v="172" actId="20577"/>
        <pc:sldMkLst>
          <pc:docMk/>
          <pc:sldMk cId="980780088" sldId="341"/>
        </pc:sldMkLst>
      </pc:sldChg>
      <pc:sldChg chg="addSp delSp modSp mod">
        <pc:chgData name="Joe Bennett" userId="097bc3b7-c1e8-451e-b63a-0ef3765228e7" providerId="ADAL" clId="{DF4A6A6B-F6CF-4782-A305-5EF5C1A22F1C}" dt="2025-06-20T14:14:59.410" v="52" actId="208"/>
        <pc:sldMkLst>
          <pc:docMk/>
          <pc:sldMk cId="3118883028" sldId="342"/>
        </pc:sldMkLst>
        <pc:picChg chg="mod">
          <ac:chgData name="Joe Bennett" userId="097bc3b7-c1e8-451e-b63a-0ef3765228e7" providerId="ADAL" clId="{DF4A6A6B-F6CF-4782-A305-5EF5C1A22F1C}" dt="2025-06-20T14:14:59.410" v="52" actId="208"/>
          <ac:picMkLst>
            <pc:docMk/>
            <pc:sldMk cId="3118883028" sldId="342"/>
            <ac:picMk id="3" creationId="{C7B5EBC3-B945-1A3C-3472-5A674E84B8F1}"/>
          </ac:picMkLst>
        </pc:picChg>
      </pc:sldChg>
      <pc:sldChg chg="addSp delSp modSp mod">
        <pc:chgData name="Joe Bennett" userId="097bc3b7-c1e8-451e-b63a-0ef3765228e7" providerId="ADAL" clId="{DF4A6A6B-F6CF-4782-A305-5EF5C1A22F1C}" dt="2025-06-23T10:16:23.348" v="58" actId="1076"/>
        <pc:sldMkLst>
          <pc:docMk/>
          <pc:sldMk cId="3612267167" sldId="343"/>
        </pc:sldMkLst>
        <pc:picChg chg="add del mod">
          <ac:chgData name="Joe Bennett" userId="097bc3b7-c1e8-451e-b63a-0ef3765228e7" providerId="ADAL" clId="{DF4A6A6B-F6CF-4782-A305-5EF5C1A22F1C}" dt="2025-06-23T10:16:23.348" v="58" actId="1076"/>
          <ac:picMkLst>
            <pc:docMk/>
            <pc:sldMk cId="3612267167" sldId="343"/>
            <ac:picMk id="4" creationId="{131D6471-5BC8-26BD-E884-F6D522512937}"/>
          </ac:picMkLst>
        </pc:picChg>
      </pc:sldChg>
      <pc:sldChg chg="modSp mod">
        <pc:chgData name="Joe Bennett" userId="097bc3b7-c1e8-451e-b63a-0ef3765228e7" providerId="ADAL" clId="{DF4A6A6B-F6CF-4782-A305-5EF5C1A22F1C}" dt="2025-06-20T14:14:48.825" v="50" actId="208"/>
        <pc:sldMkLst>
          <pc:docMk/>
          <pc:sldMk cId="2460931334" sldId="344"/>
        </pc:sldMkLst>
        <pc:picChg chg="mod">
          <ac:chgData name="Joe Bennett" userId="097bc3b7-c1e8-451e-b63a-0ef3765228e7" providerId="ADAL" clId="{DF4A6A6B-F6CF-4782-A305-5EF5C1A22F1C}" dt="2025-06-20T14:14:48.825" v="50" actId="208"/>
          <ac:picMkLst>
            <pc:docMk/>
            <pc:sldMk cId="2460931334" sldId="344"/>
            <ac:picMk id="6" creationId="{48367604-809D-F434-F2F5-EE8EEFA8C857}"/>
          </ac:picMkLst>
        </pc:picChg>
      </pc:sldChg>
      <pc:sldChg chg="addSp delSp modSp mod">
        <pc:chgData name="Joe Bennett" userId="097bc3b7-c1e8-451e-b63a-0ef3765228e7" providerId="ADAL" clId="{DF4A6A6B-F6CF-4782-A305-5EF5C1A22F1C}" dt="2025-06-20T14:14:41.693" v="49" actId="208"/>
        <pc:sldMkLst>
          <pc:docMk/>
          <pc:sldMk cId="3382164770" sldId="345"/>
        </pc:sldMkLst>
        <pc:picChg chg="add mod">
          <ac:chgData name="Joe Bennett" userId="097bc3b7-c1e8-451e-b63a-0ef3765228e7" providerId="ADAL" clId="{DF4A6A6B-F6CF-4782-A305-5EF5C1A22F1C}" dt="2025-06-20T14:14:41.693" v="49" actId="208"/>
          <ac:picMkLst>
            <pc:docMk/>
            <pc:sldMk cId="3382164770" sldId="345"/>
            <ac:picMk id="6" creationId="{90CE5B21-7D0B-B024-65FE-EFADAEB589FA}"/>
          </ac:picMkLst>
        </pc:picChg>
      </pc:sldChg>
    </pc:docChg>
  </pc:docChgLst>
  <pc:docChgLst>
    <pc:chgData name="Joe Bennett" userId="S::joe.bennett@visionpath.co.uk::097bc3b7-c1e8-451e-b63a-0ef3765228e7" providerId="AD" clId="Web-{03F5FA12-3557-4A66-9AF6-1E03E1D71490}"/>
    <pc:docChg chg="modSld">
      <pc:chgData name="Joe Bennett" userId="S::joe.bennett@visionpath.co.uk::097bc3b7-c1e8-451e-b63a-0ef3765228e7" providerId="AD" clId="Web-{03F5FA12-3557-4A66-9AF6-1E03E1D71490}" dt="2025-07-08T14:28:55.660" v="1" actId="1076"/>
      <pc:docMkLst>
        <pc:docMk/>
      </pc:docMkLst>
      <pc:sldChg chg="modSp">
        <pc:chgData name="Joe Bennett" userId="S::joe.bennett@visionpath.co.uk::097bc3b7-c1e8-451e-b63a-0ef3765228e7" providerId="AD" clId="Web-{03F5FA12-3557-4A66-9AF6-1E03E1D71490}" dt="2025-07-08T14:28:55.660" v="1" actId="1076"/>
        <pc:sldMkLst>
          <pc:docMk/>
          <pc:sldMk cId="1238523614" sldId="347"/>
        </pc:sldMkLst>
        <pc:grpChg chg="mod">
          <ac:chgData name="Joe Bennett" userId="S::joe.bennett@visionpath.co.uk::097bc3b7-c1e8-451e-b63a-0ef3765228e7" providerId="AD" clId="Web-{03F5FA12-3557-4A66-9AF6-1E03E1D71490}" dt="2025-07-08T14:28:55.660" v="1" actId="1076"/>
          <ac:grpSpMkLst>
            <pc:docMk/>
            <pc:sldMk cId="1238523614" sldId="347"/>
            <ac:grpSpMk id="3" creationId="{68273DC3-00EC-9710-0124-3C4B487E63A8}"/>
          </ac:grpSpMkLst>
        </pc:grpChg>
      </pc:sldChg>
    </pc:docChg>
  </pc:docChgLst>
</pc:chgInfo>
</file>

<file path=ppt/comments/modernComment_14A_B7F5545.xml><?xml version="1.0" encoding="utf-8"?>
<p188:cmLst xmlns:a="http://schemas.openxmlformats.org/drawingml/2006/main" xmlns:r="http://schemas.openxmlformats.org/officeDocument/2006/relationships" xmlns:p188="http://schemas.microsoft.com/office/powerpoint/2018/8/main">
  <p188:cm id="{CF194024-988A-4341-B9CF-11A4FB494C99}" authorId="{72D0F235-D0B0-9938-EAFD-93B5FA5F3D59}" status="resolved" created="2025-06-13T08:23:09.492" complete="100000">
    <ac:deMkLst xmlns:ac="http://schemas.microsoft.com/office/drawing/2013/main/command">
      <pc:docMk xmlns:pc="http://schemas.microsoft.com/office/powerpoint/2013/main/command"/>
      <pc:sldMk xmlns:pc="http://schemas.microsoft.com/office/powerpoint/2013/main/command" cId="192894277" sldId="330"/>
      <ac:picMk id="5" creationId="{B1F71619-2DE5-1B97-FAEF-7BBFBCD40977}"/>
    </ac:deMkLst>
    <p188:txBody>
      <a:bodyPr/>
      <a:lstStyle/>
      <a:p>
        <a:r>
          <a:rPr lang="en-GB"/>
          <a:t>Can we remove the Salary expectation and do one slide with them all - nobody noticed  them in the pack so we need to make them more noticeable. </a:t>
        </a:r>
      </a:p>
    </p188:txBody>
  </p188:cm>
  <p188:cm id="{1D4A1782-6998-4CF3-A85F-747507D066BA}" authorId="{72D0F235-D0B0-9938-EAFD-93B5FA5F3D59}" status="resolved" created="2025-06-13T08:23:49.166" complete="100000">
    <ac:deMkLst xmlns:ac="http://schemas.microsoft.com/office/drawing/2013/main/command">
      <pc:docMk xmlns:pc="http://schemas.microsoft.com/office/powerpoint/2013/main/command"/>
      <pc:sldMk xmlns:pc="http://schemas.microsoft.com/office/powerpoint/2013/main/command" cId="192894277" sldId="330"/>
      <ac:picMk id="5" creationId="{B1F71619-2DE5-1B97-FAEF-7BBFBCD40977}"/>
    </ac:deMkLst>
    <p188:txBody>
      <a:bodyPr/>
      <a:lstStyle/>
      <a:p>
        <a:r>
          <a:rPr lang="en-GB"/>
          <a:t>Have  simplified photo and text so that once we remove salaries other stuff has more room.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17.07.2025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GB"/>
              <a:t>This presentation is aimed at Years 11,12 and 13 in secondary education. </a:t>
            </a:r>
          </a:p>
        </p:txBody>
      </p:sp>
      <p:sp>
        <p:nvSpPr>
          <p:cNvPr id="4" name="Slide Number Placeholder 3"/>
          <p:cNvSpPr>
            <a:spLocks noGrp="1"/>
          </p:cNvSpPr>
          <p:nvPr>
            <p:ph type="sldNum" sz="quarter" idx="5"/>
          </p:nvPr>
        </p:nvSpPr>
        <p:spPr/>
        <p:txBody>
          <a:bodyPr/>
          <a:lstStyle/>
          <a:p>
            <a:fld id="{871B2431-D351-4C6E-A3CF-9DFAC0E3E050}" type="slidenum">
              <a:rPr lang="cs-CZ" smtClean="0"/>
              <a:t>1</a:t>
            </a:fld>
            <a:endParaRPr lang="cs-CZ"/>
          </a:p>
        </p:txBody>
      </p:sp>
    </p:spTree>
    <p:extLst>
      <p:ext uri="{BB962C8B-B14F-4D97-AF65-F5344CB8AC3E}">
        <p14:creationId xmlns:p14="http://schemas.microsoft.com/office/powerpoint/2010/main" val="1741460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270CA-6CD6-D072-679F-EB1E1B4C5B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BBB72A-EBF2-1C37-732F-E9056FE9D6B5}"/>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535CDCA8-24E0-41A3-E117-7DA517B12779}"/>
              </a:ext>
            </a:extLst>
          </p:cNvPr>
          <p:cNvSpPr>
            <a:spLocks noGrp="1"/>
          </p:cNvSpPr>
          <p:nvPr>
            <p:ph type="body" idx="1"/>
          </p:nvPr>
        </p:nvSpPr>
        <p:spPr/>
        <p:txBody>
          <a:bodyPr/>
          <a:lstStyle/>
          <a:p>
            <a:r>
              <a:rPr lang="en-GB">
                <a:latin typeface="Barlow" panose="00000500000000000000" pitchFamily="2" charset="0"/>
              </a:rPr>
              <a:t>There are descriptions of each of these roles on the website </a:t>
            </a:r>
          </a:p>
        </p:txBody>
      </p:sp>
      <p:sp>
        <p:nvSpPr>
          <p:cNvPr id="4" name="Slide Number Placeholder 3">
            <a:extLst>
              <a:ext uri="{FF2B5EF4-FFF2-40B4-BE49-F238E27FC236}">
                <a16:creationId xmlns:a16="http://schemas.microsoft.com/office/drawing/2014/main" id="{63B26E77-9E03-490E-4DB7-630ED1B3B2C8}"/>
              </a:ext>
            </a:extLst>
          </p:cNvPr>
          <p:cNvSpPr>
            <a:spLocks noGrp="1"/>
          </p:cNvSpPr>
          <p:nvPr>
            <p:ph type="sldNum" sz="quarter" idx="5"/>
          </p:nvPr>
        </p:nvSpPr>
        <p:spPr/>
        <p:txBody>
          <a:bodyPr/>
          <a:lstStyle/>
          <a:p>
            <a:fld id="{871B2431-D351-4C6E-A3CF-9DFAC0E3E050}" type="slidenum">
              <a:rPr lang="cs-CZ" smtClean="0"/>
              <a:t>10</a:t>
            </a:fld>
            <a:endParaRPr lang="cs-CZ"/>
          </a:p>
        </p:txBody>
      </p:sp>
    </p:spTree>
    <p:extLst>
      <p:ext uri="{BB962C8B-B14F-4D97-AF65-F5344CB8AC3E}">
        <p14:creationId xmlns:p14="http://schemas.microsoft.com/office/powerpoint/2010/main" val="1070775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A1915-C8A1-6E12-E80F-308E87EAE5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76FB66-84FC-B1A7-81D0-BEFC4804916D}"/>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6B1585F1-72F6-9292-AED5-D293623C7C07}"/>
              </a:ext>
            </a:extLst>
          </p:cNvPr>
          <p:cNvSpPr>
            <a:spLocks noGrp="1"/>
          </p:cNvSpPr>
          <p:nvPr>
            <p:ph type="body" idx="1"/>
          </p:nvPr>
        </p:nvSpPr>
        <p:spPr/>
        <p:txBody>
          <a:bodyPr/>
          <a:lstStyle/>
          <a:p>
            <a:r>
              <a:rPr lang="en-GB">
                <a:latin typeface="Barlow" panose="00000500000000000000" pitchFamily="2" charset="0"/>
              </a:rPr>
              <a:t>There are descriptions of each of these roles on the website </a:t>
            </a:r>
          </a:p>
        </p:txBody>
      </p:sp>
      <p:sp>
        <p:nvSpPr>
          <p:cNvPr id="4" name="Slide Number Placeholder 3">
            <a:extLst>
              <a:ext uri="{FF2B5EF4-FFF2-40B4-BE49-F238E27FC236}">
                <a16:creationId xmlns:a16="http://schemas.microsoft.com/office/drawing/2014/main" id="{F905A9B6-8359-D2F7-CA43-46FE699F0EFF}"/>
              </a:ext>
            </a:extLst>
          </p:cNvPr>
          <p:cNvSpPr>
            <a:spLocks noGrp="1"/>
          </p:cNvSpPr>
          <p:nvPr>
            <p:ph type="sldNum" sz="quarter" idx="5"/>
          </p:nvPr>
        </p:nvSpPr>
        <p:spPr/>
        <p:txBody>
          <a:bodyPr/>
          <a:lstStyle/>
          <a:p>
            <a:fld id="{871B2431-D351-4C6E-A3CF-9DFAC0E3E050}" type="slidenum">
              <a:rPr lang="cs-CZ" smtClean="0"/>
              <a:t>11</a:t>
            </a:fld>
            <a:endParaRPr lang="cs-CZ"/>
          </a:p>
        </p:txBody>
      </p:sp>
    </p:spTree>
    <p:extLst>
      <p:ext uri="{BB962C8B-B14F-4D97-AF65-F5344CB8AC3E}">
        <p14:creationId xmlns:p14="http://schemas.microsoft.com/office/powerpoint/2010/main" val="1229912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20B69-66EA-F17F-D4A5-DEEAA5F42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F95DD4-A47D-439C-A4A2-F5A3F0B06210}"/>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39B6311D-4F8E-0AE7-F8A3-F4DB0F3EDDB2}"/>
              </a:ext>
            </a:extLst>
          </p:cNvPr>
          <p:cNvSpPr>
            <a:spLocks noGrp="1"/>
          </p:cNvSpPr>
          <p:nvPr>
            <p:ph type="body" idx="1"/>
          </p:nvPr>
        </p:nvSpPr>
        <p:spPr/>
        <p:txBody>
          <a:bodyPr/>
          <a:lstStyle/>
          <a:p>
            <a:r>
              <a:rPr lang="en-GB">
                <a:latin typeface="Barlow" panose="00000500000000000000" pitchFamily="2" charset="0"/>
              </a:rPr>
              <a:t>There are descriptions of each of these roles on the website </a:t>
            </a:r>
          </a:p>
        </p:txBody>
      </p:sp>
      <p:sp>
        <p:nvSpPr>
          <p:cNvPr id="4" name="Slide Number Placeholder 3">
            <a:extLst>
              <a:ext uri="{FF2B5EF4-FFF2-40B4-BE49-F238E27FC236}">
                <a16:creationId xmlns:a16="http://schemas.microsoft.com/office/drawing/2014/main" id="{CA477755-68C3-7017-0778-8FB8F4723C49}"/>
              </a:ext>
            </a:extLst>
          </p:cNvPr>
          <p:cNvSpPr>
            <a:spLocks noGrp="1"/>
          </p:cNvSpPr>
          <p:nvPr>
            <p:ph type="sldNum" sz="quarter" idx="5"/>
          </p:nvPr>
        </p:nvSpPr>
        <p:spPr/>
        <p:txBody>
          <a:bodyPr/>
          <a:lstStyle/>
          <a:p>
            <a:fld id="{871B2431-D351-4C6E-A3CF-9DFAC0E3E050}" type="slidenum">
              <a:rPr lang="cs-CZ" smtClean="0"/>
              <a:t>12</a:t>
            </a:fld>
            <a:endParaRPr lang="cs-CZ"/>
          </a:p>
        </p:txBody>
      </p:sp>
    </p:spTree>
    <p:extLst>
      <p:ext uri="{BB962C8B-B14F-4D97-AF65-F5344CB8AC3E}">
        <p14:creationId xmlns:p14="http://schemas.microsoft.com/office/powerpoint/2010/main" val="3959398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53817-61FF-5A89-69B7-DAFCBBBEF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450FD-CBB6-9E38-9CAD-3F411D16996A}"/>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5C1889EF-AB3D-3F9D-9E9D-7C7FD5BE9B32}"/>
              </a:ext>
            </a:extLst>
          </p:cNvPr>
          <p:cNvSpPr>
            <a:spLocks noGrp="1"/>
          </p:cNvSpPr>
          <p:nvPr>
            <p:ph type="body" idx="1"/>
          </p:nvPr>
        </p:nvSpPr>
        <p:spPr/>
        <p:txBody>
          <a:bodyPr/>
          <a:lstStyle/>
          <a:p>
            <a:r>
              <a:rPr lang="en-GB">
                <a:latin typeface="Barlow" panose="00000500000000000000" pitchFamily="2" charset="0"/>
              </a:rPr>
              <a:t>There are descriptions of each of these roles on the website </a:t>
            </a:r>
          </a:p>
        </p:txBody>
      </p:sp>
      <p:sp>
        <p:nvSpPr>
          <p:cNvPr id="4" name="Slide Number Placeholder 3">
            <a:extLst>
              <a:ext uri="{FF2B5EF4-FFF2-40B4-BE49-F238E27FC236}">
                <a16:creationId xmlns:a16="http://schemas.microsoft.com/office/drawing/2014/main" id="{402D4FE4-5AB1-BCA5-B8B9-2B5A768D954D}"/>
              </a:ext>
            </a:extLst>
          </p:cNvPr>
          <p:cNvSpPr>
            <a:spLocks noGrp="1"/>
          </p:cNvSpPr>
          <p:nvPr>
            <p:ph type="sldNum" sz="quarter" idx="5"/>
          </p:nvPr>
        </p:nvSpPr>
        <p:spPr/>
        <p:txBody>
          <a:bodyPr/>
          <a:lstStyle/>
          <a:p>
            <a:fld id="{871B2431-D351-4C6E-A3CF-9DFAC0E3E050}" type="slidenum">
              <a:rPr lang="cs-CZ" smtClean="0"/>
              <a:t>13</a:t>
            </a:fld>
            <a:endParaRPr lang="cs-CZ"/>
          </a:p>
        </p:txBody>
      </p:sp>
    </p:spTree>
    <p:extLst>
      <p:ext uri="{BB962C8B-B14F-4D97-AF65-F5344CB8AC3E}">
        <p14:creationId xmlns:p14="http://schemas.microsoft.com/office/powerpoint/2010/main" val="178144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20D8E-5249-1836-2546-C4F7186561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62F9CC-96BA-4BB4-5780-C26024C8F9F3}"/>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89A65E40-042C-B588-8987-5F397FB2D018}"/>
              </a:ext>
            </a:extLst>
          </p:cNvPr>
          <p:cNvSpPr>
            <a:spLocks noGrp="1"/>
          </p:cNvSpPr>
          <p:nvPr>
            <p:ph type="body" idx="1"/>
          </p:nvPr>
        </p:nvSpPr>
        <p:spPr/>
        <p:txBody>
          <a:bodyPr/>
          <a:lstStyle/>
          <a:p>
            <a:r>
              <a:rPr lang="en-GB">
                <a:latin typeface="Barlow" panose="00000500000000000000" pitchFamily="2" charset="0"/>
              </a:rPr>
              <a:t>There are descriptions of each of these roles on the website </a:t>
            </a:r>
          </a:p>
        </p:txBody>
      </p:sp>
      <p:sp>
        <p:nvSpPr>
          <p:cNvPr id="4" name="Slide Number Placeholder 3">
            <a:extLst>
              <a:ext uri="{FF2B5EF4-FFF2-40B4-BE49-F238E27FC236}">
                <a16:creationId xmlns:a16="http://schemas.microsoft.com/office/drawing/2014/main" id="{E20EB083-57B5-0547-C893-3F1E93A92927}"/>
              </a:ext>
            </a:extLst>
          </p:cNvPr>
          <p:cNvSpPr>
            <a:spLocks noGrp="1"/>
          </p:cNvSpPr>
          <p:nvPr>
            <p:ph type="sldNum" sz="quarter" idx="5"/>
          </p:nvPr>
        </p:nvSpPr>
        <p:spPr/>
        <p:txBody>
          <a:bodyPr/>
          <a:lstStyle/>
          <a:p>
            <a:fld id="{871B2431-D351-4C6E-A3CF-9DFAC0E3E050}" type="slidenum">
              <a:rPr lang="cs-CZ" smtClean="0"/>
              <a:t>14</a:t>
            </a:fld>
            <a:endParaRPr lang="cs-CZ"/>
          </a:p>
        </p:txBody>
      </p:sp>
    </p:spTree>
    <p:extLst>
      <p:ext uri="{BB962C8B-B14F-4D97-AF65-F5344CB8AC3E}">
        <p14:creationId xmlns:p14="http://schemas.microsoft.com/office/powerpoint/2010/main" val="2567171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61CFD-5DA7-742B-FD2B-121604D9B9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66FD9C-D2ED-F6F0-E2D4-8A50A611CE01}"/>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026143D2-D8E6-2BB3-2F11-5AD0BEA94269}"/>
              </a:ext>
            </a:extLst>
          </p:cNvPr>
          <p:cNvSpPr>
            <a:spLocks noGrp="1"/>
          </p:cNvSpPr>
          <p:nvPr>
            <p:ph type="body" idx="1"/>
          </p:nvPr>
        </p:nvSpPr>
        <p:spPr/>
        <p:txBody>
          <a:bodyPr/>
          <a:lstStyle/>
          <a:p>
            <a:r>
              <a:rPr lang="en-GB">
                <a:latin typeface="Barlow" panose="00000500000000000000" pitchFamily="2" charset="0"/>
              </a:rPr>
              <a:t>There are descriptions of each of these roles on the website </a:t>
            </a:r>
          </a:p>
        </p:txBody>
      </p:sp>
      <p:sp>
        <p:nvSpPr>
          <p:cNvPr id="4" name="Slide Number Placeholder 3">
            <a:extLst>
              <a:ext uri="{FF2B5EF4-FFF2-40B4-BE49-F238E27FC236}">
                <a16:creationId xmlns:a16="http://schemas.microsoft.com/office/drawing/2014/main" id="{074DC3D3-78CC-3201-1675-0F741AF615EB}"/>
              </a:ext>
            </a:extLst>
          </p:cNvPr>
          <p:cNvSpPr>
            <a:spLocks noGrp="1"/>
          </p:cNvSpPr>
          <p:nvPr>
            <p:ph type="sldNum" sz="quarter" idx="5"/>
          </p:nvPr>
        </p:nvSpPr>
        <p:spPr/>
        <p:txBody>
          <a:bodyPr/>
          <a:lstStyle/>
          <a:p>
            <a:fld id="{871B2431-D351-4C6E-A3CF-9DFAC0E3E050}" type="slidenum">
              <a:rPr lang="cs-CZ" smtClean="0"/>
              <a:t>15</a:t>
            </a:fld>
            <a:endParaRPr lang="cs-CZ"/>
          </a:p>
        </p:txBody>
      </p:sp>
    </p:spTree>
    <p:extLst>
      <p:ext uri="{BB962C8B-B14F-4D97-AF65-F5344CB8AC3E}">
        <p14:creationId xmlns:p14="http://schemas.microsoft.com/office/powerpoint/2010/main" val="7344870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CCB0B-33A3-5811-3D76-5DFEF6D821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5505AF-AB2F-9F6B-1E76-A4E8CA28C646}"/>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57C8A0E4-F0E5-139A-00E9-C1C5E39CFC47}"/>
              </a:ext>
            </a:extLst>
          </p:cNvPr>
          <p:cNvSpPr>
            <a:spLocks noGrp="1"/>
          </p:cNvSpPr>
          <p:nvPr>
            <p:ph type="body" idx="1"/>
          </p:nvPr>
        </p:nvSpPr>
        <p:spPr/>
        <p:txBody>
          <a:bodyPr/>
          <a:lstStyle/>
          <a:p>
            <a:r>
              <a:rPr lang="en-GB">
                <a:latin typeface="Barlow" panose="00000500000000000000" pitchFamily="2" charset="0"/>
              </a:rPr>
              <a:t>There are descriptions of each of these roles on the website </a:t>
            </a:r>
          </a:p>
        </p:txBody>
      </p:sp>
      <p:sp>
        <p:nvSpPr>
          <p:cNvPr id="4" name="Slide Number Placeholder 3">
            <a:extLst>
              <a:ext uri="{FF2B5EF4-FFF2-40B4-BE49-F238E27FC236}">
                <a16:creationId xmlns:a16="http://schemas.microsoft.com/office/drawing/2014/main" id="{62226E5F-97C3-9077-AF53-1EEF520130C9}"/>
              </a:ext>
            </a:extLst>
          </p:cNvPr>
          <p:cNvSpPr>
            <a:spLocks noGrp="1"/>
          </p:cNvSpPr>
          <p:nvPr>
            <p:ph type="sldNum" sz="quarter" idx="5"/>
          </p:nvPr>
        </p:nvSpPr>
        <p:spPr/>
        <p:txBody>
          <a:bodyPr/>
          <a:lstStyle/>
          <a:p>
            <a:fld id="{871B2431-D351-4C6E-A3CF-9DFAC0E3E050}" type="slidenum">
              <a:rPr lang="cs-CZ" smtClean="0"/>
              <a:t>16</a:t>
            </a:fld>
            <a:endParaRPr lang="cs-CZ"/>
          </a:p>
        </p:txBody>
      </p:sp>
    </p:spTree>
    <p:extLst>
      <p:ext uri="{BB962C8B-B14F-4D97-AF65-F5344CB8AC3E}">
        <p14:creationId xmlns:p14="http://schemas.microsoft.com/office/powerpoint/2010/main" val="40747309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03AA2-13F0-F501-6D0D-790B8AA21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857936-1617-D4B5-97E6-4DFAA441A0D5}"/>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D374D5DF-CBD3-947D-E1A6-5B44194B56D4}"/>
              </a:ext>
            </a:extLst>
          </p:cNvPr>
          <p:cNvSpPr>
            <a:spLocks noGrp="1"/>
          </p:cNvSpPr>
          <p:nvPr>
            <p:ph type="body" idx="1"/>
          </p:nvPr>
        </p:nvSpPr>
        <p:spPr/>
        <p:txBody>
          <a:bodyPr/>
          <a:lstStyle/>
          <a:p>
            <a:r>
              <a:rPr lang="en-GB">
                <a:latin typeface="Barlow" panose="00000500000000000000" pitchFamily="2" charset="0"/>
              </a:rPr>
              <a:t>There are descriptions of each of these roles on the website </a:t>
            </a:r>
          </a:p>
        </p:txBody>
      </p:sp>
      <p:sp>
        <p:nvSpPr>
          <p:cNvPr id="4" name="Slide Number Placeholder 3">
            <a:extLst>
              <a:ext uri="{FF2B5EF4-FFF2-40B4-BE49-F238E27FC236}">
                <a16:creationId xmlns:a16="http://schemas.microsoft.com/office/drawing/2014/main" id="{9EE39DE1-2613-29B7-8CAC-AF866F673ACD}"/>
              </a:ext>
            </a:extLst>
          </p:cNvPr>
          <p:cNvSpPr>
            <a:spLocks noGrp="1"/>
          </p:cNvSpPr>
          <p:nvPr>
            <p:ph type="sldNum" sz="quarter" idx="5"/>
          </p:nvPr>
        </p:nvSpPr>
        <p:spPr/>
        <p:txBody>
          <a:bodyPr/>
          <a:lstStyle/>
          <a:p>
            <a:fld id="{871B2431-D351-4C6E-A3CF-9DFAC0E3E050}" type="slidenum">
              <a:rPr lang="cs-CZ" smtClean="0"/>
              <a:t>17</a:t>
            </a:fld>
            <a:endParaRPr lang="cs-CZ"/>
          </a:p>
        </p:txBody>
      </p:sp>
    </p:spTree>
    <p:extLst>
      <p:ext uri="{BB962C8B-B14F-4D97-AF65-F5344CB8AC3E}">
        <p14:creationId xmlns:p14="http://schemas.microsoft.com/office/powerpoint/2010/main" val="12693292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GB">
                <a:latin typeface="Barlow" panose="00000500000000000000" pitchFamily="2" charset="0"/>
              </a:rPr>
              <a:t>There are descriptions of each of these roles on the website </a:t>
            </a:r>
          </a:p>
        </p:txBody>
      </p:sp>
      <p:sp>
        <p:nvSpPr>
          <p:cNvPr id="4" name="Slide Number Placeholder 3"/>
          <p:cNvSpPr>
            <a:spLocks noGrp="1"/>
          </p:cNvSpPr>
          <p:nvPr>
            <p:ph type="sldNum" sz="quarter" idx="5"/>
          </p:nvPr>
        </p:nvSpPr>
        <p:spPr/>
        <p:txBody>
          <a:bodyPr/>
          <a:lstStyle/>
          <a:p>
            <a:fld id="{871B2431-D351-4C6E-A3CF-9DFAC0E3E050}" type="slidenum">
              <a:rPr lang="cs-CZ" smtClean="0"/>
              <a:t>18</a:t>
            </a:fld>
            <a:endParaRPr lang="cs-CZ"/>
          </a:p>
        </p:txBody>
      </p:sp>
    </p:spTree>
    <p:extLst>
      <p:ext uri="{BB962C8B-B14F-4D97-AF65-F5344CB8AC3E}">
        <p14:creationId xmlns:p14="http://schemas.microsoft.com/office/powerpoint/2010/main" val="2941271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71B2431-D351-4C6E-A3CF-9DFAC0E3E050}" type="slidenum">
              <a:rPr lang="cs-CZ" smtClean="0"/>
              <a:t>19</a:t>
            </a:fld>
            <a:endParaRPr lang="cs-CZ"/>
          </a:p>
        </p:txBody>
      </p:sp>
    </p:spTree>
    <p:extLst>
      <p:ext uri="{BB962C8B-B14F-4D97-AF65-F5344CB8AC3E}">
        <p14:creationId xmlns:p14="http://schemas.microsoft.com/office/powerpoint/2010/main" val="1342409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a:spcBef>
                <a:spcPts val="0"/>
              </a:spcBef>
              <a:spcAft>
                <a:spcPts val="0"/>
              </a:spcAft>
            </a:pPr>
            <a:r>
              <a:rPr lang="en-US" sz="1800">
                <a:effectLst/>
                <a:latin typeface="Aptos" panose="020B0004020202020204" pitchFamily="34" charset="0"/>
                <a:ea typeface="Aptos" panose="020B0004020202020204" pitchFamily="34" charset="0"/>
                <a:cs typeface="Aptos" panose="020B0004020202020204" pitchFamily="34" charset="0"/>
              </a:rPr>
              <a:t> </a:t>
            </a:r>
          </a:p>
        </p:txBody>
      </p:sp>
      <p:sp>
        <p:nvSpPr>
          <p:cNvPr id="4" name="Slide Number Placeholder 3"/>
          <p:cNvSpPr>
            <a:spLocks noGrp="1"/>
          </p:cNvSpPr>
          <p:nvPr>
            <p:ph type="sldNum" sz="quarter" idx="5"/>
          </p:nvPr>
        </p:nvSpPr>
        <p:spPr/>
        <p:txBody>
          <a:bodyPr/>
          <a:lstStyle/>
          <a:p>
            <a:fld id="{5D6805EC-C5D3-4FCC-8B7C-480EC75C7913}" type="slidenum">
              <a:rPr lang="en-GB" smtClean="0"/>
              <a:t>2</a:t>
            </a:fld>
            <a:endParaRPr lang="en-GB"/>
          </a:p>
        </p:txBody>
      </p:sp>
    </p:spTree>
    <p:extLst>
      <p:ext uri="{BB962C8B-B14F-4D97-AF65-F5344CB8AC3E}">
        <p14:creationId xmlns:p14="http://schemas.microsoft.com/office/powerpoint/2010/main" val="16314064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71B2431-D351-4C6E-A3CF-9DFAC0E3E050}" type="slidenum">
              <a:rPr lang="cs-CZ" smtClean="0"/>
              <a:t>20</a:t>
            </a:fld>
            <a:endParaRPr lang="cs-CZ"/>
          </a:p>
        </p:txBody>
      </p:sp>
    </p:spTree>
    <p:extLst>
      <p:ext uri="{BB962C8B-B14F-4D97-AF65-F5344CB8AC3E}">
        <p14:creationId xmlns:p14="http://schemas.microsoft.com/office/powerpoint/2010/main" val="54494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latin typeface="Barlow" panose="00000500000000000000" pitchFamily="2" charset="0"/>
              </a:rPr>
              <a:t>Question 1:</a:t>
            </a:r>
          </a:p>
          <a:p>
            <a:r>
              <a:rPr lang="en-US">
                <a:latin typeface="Barlow" panose="00000500000000000000" pitchFamily="2" charset="0"/>
              </a:rPr>
              <a:t>- Taylor Swift</a:t>
            </a:r>
          </a:p>
          <a:p>
            <a:r>
              <a:rPr lang="en-US">
                <a:latin typeface="Barlow" panose="00000500000000000000" pitchFamily="2" charset="0"/>
              </a:rPr>
              <a:t>- Ticket holders</a:t>
            </a:r>
          </a:p>
          <a:p>
            <a:r>
              <a:rPr lang="en-US">
                <a:latin typeface="Barlow" panose="00000500000000000000" pitchFamily="2" charset="0"/>
              </a:rPr>
              <a:t>- Concert organisers</a:t>
            </a:r>
          </a:p>
          <a:p>
            <a:r>
              <a:rPr lang="en-US">
                <a:latin typeface="Barlow" panose="00000500000000000000" pitchFamily="2" charset="0"/>
              </a:rPr>
              <a:t>- Suppliers (food, drink, merchandise etc.)</a:t>
            </a:r>
          </a:p>
          <a:p>
            <a:r>
              <a:rPr lang="en-US">
                <a:latin typeface="Barlow" panose="00000500000000000000" pitchFamily="2" charset="0"/>
              </a:rPr>
              <a:t>- The insurers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Barlow" panose="00000500000000000000" pitchFamily="2" charset="0"/>
              </a:rPr>
              <a:t>If possible, share stories of well known/interesting claims your company has dealt with.</a:t>
            </a:r>
          </a:p>
        </p:txBody>
      </p:sp>
      <p:sp>
        <p:nvSpPr>
          <p:cNvPr id="4" name="Slide Number Placeholder 3"/>
          <p:cNvSpPr>
            <a:spLocks noGrp="1"/>
          </p:cNvSpPr>
          <p:nvPr>
            <p:ph type="sldNum" sz="quarter" idx="5"/>
          </p:nvPr>
        </p:nvSpPr>
        <p:spPr/>
        <p:txBody>
          <a:bodyPr/>
          <a:lstStyle/>
          <a:p>
            <a:fld id="{871B2431-D351-4C6E-A3CF-9DFAC0E3E050}" type="slidenum">
              <a:rPr lang="cs-CZ" smtClean="0"/>
              <a:t>22</a:t>
            </a:fld>
            <a:endParaRPr lang="cs-CZ"/>
          </a:p>
        </p:txBody>
      </p:sp>
    </p:spTree>
    <p:extLst>
      <p:ext uri="{BB962C8B-B14F-4D97-AF65-F5344CB8AC3E}">
        <p14:creationId xmlns:p14="http://schemas.microsoft.com/office/powerpoint/2010/main" val="7950491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01323-0B32-F76B-ECE5-1C487FA3E5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CC832C-122D-FB21-893D-A21E18BEB89D}"/>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2DF0220C-C72F-1163-235C-99460FDB337B}"/>
              </a:ext>
            </a:extLst>
          </p:cNvPr>
          <p:cNvSpPr>
            <a:spLocks noGrp="1"/>
          </p:cNvSpPr>
          <p:nvPr>
            <p:ph type="body" idx="1"/>
          </p:nvPr>
        </p:nvSpPr>
        <p:spPr/>
        <p:txBody>
          <a:bodyPr/>
          <a:lstStyle/>
          <a:p>
            <a:pPr>
              <a:lnSpc>
                <a:spcPts val="4200"/>
              </a:lnSpc>
              <a:spcBef>
                <a:spcPct val="0"/>
              </a:spcBef>
            </a:pPr>
            <a:r>
              <a:rPr lang="en-US" sz="1200">
                <a:solidFill>
                  <a:srgbClr val="000000"/>
                </a:solidFill>
                <a:latin typeface="Barlow" panose="00000500000000000000" pitchFamily="2" charset="0"/>
                <a:ea typeface="Barlow"/>
                <a:cs typeface="Barlow"/>
                <a:sym typeface="Barlow"/>
              </a:rPr>
              <a:t>The Chartered Insurance Institute (CII) </a:t>
            </a:r>
            <a:r>
              <a:rPr lang="en-US" sz="1200">
                <a:solidFill>
                  <a:srgbClr val="333333"/>
                </a:solidFill>
                <a:latin typeface="Barlow" panose="00000500000000000000" pitchFamily="2" charset="0"/>
                <a:ea typeface="Open Sans"/>
                <a:cs typeface="Open Sans"/>
                <a:sym typeface="Barlow"/>
              </a:rPr>
              <a:t>is the leading professional body for the global financial services profession.</a:t>
            </a:r>
            <a:endParaRPr lang="en-US">
              <a:latin typeface="Barlow" panose="00000500000000000000" pitchFamily="2" charset="0"/>
              <a:sym typeface="Barlow"/>
            </a:endParaRPr>
          </a:p>
          <a:p>
            <a:pPr>
              <a:lnSpc>
                <a:spcPts val="4200"/>
              </a:lnSpc>
              <a:spcBef>
                <a:spcPct val="0"/>
              </a:spcBef>
            </a:pPr>
            <a:endParaRPr lang="en-US" sz="1200">
              <a:solidFill>
                <a:srgbClr val="333333"/>
              </a:solidFill>
              <a:latin typeface="Barlow" panose="00000500000000000000" pitchFamily="2" charset="0"/>
              <a:ea typeface="Open Sans"/>
              <a:cs typeface="Open Sans"/>
              <a:sym typeface="Barlow"/>
            </a:endParaRPr>
          </a:p>
          <a:p>
            <a:pPr>
              <a:lnSpc>
                <a:spcPts val="4200"/>
              </a:lnSpc>
              <a:spcBef>
                <a:spcPct val="0"/>
              </a:spcBef>
            </a:pPr>
            <a:r>
              <a:rPr lang="en-US" sz="1200">
                <a:solidFill>
                  <a:srgbClr val="333333"/>
                </a:solidFill>
                <a:latin typeface="Barlow" panose="00000500000000000000" pitchFamily="2" charset="0"/>
                <a:ea typeface="Open Sans"/>
                <a:cs typeface="Open Sans"/>
                <a:sym typeface="Barlow"/>
              </a:rPr>
              <a:t>Memberships are open to</a:t>
            </a:r>
            <a:r>
              <a:rPr lang="en-US" sz="1200">
                <a:latin typeface="Barlow" panose="00000500000000000000" pitchFamily="2" charset="0"/>
                <a:ea typeface="Open Sans"/>
                <a:cs typeface="Open Sans"/>
                <a:sym typeface="Barlow"/>
              </a:rPr>
              <a:t> </a:t>
            </a:r>
            <a:r>
              <a:rPr lang="en-US" sz="1200">
                <a:latin typeface="Barlow" panose="00000500000000000000" pitchFamily="2" charset="0"/>
                <a:ea typeface="+mn-lt"/>
                <a:cs typeface="+mn-lt"/>
                <a:sym typeface="Barlow"/>
              </a:rPr>
              <a:t>anyone working in or connected to insurance.</a:t>
            </a:r>
            <a:r>
              <a:rPr lang="en-US" sz="1200">
                <a:latin typeface="Barlow" panose="00000500000000000000" pitchFamily="2" charset="0"/>
                <a:ea typeface="Calibri"/>
                <a:cs typeface="Calibri"/>
                <a:sym typeface="Barlow"/>
              </a:rPr>
              <a:t> A CII membership</a:t>
            </a:r>
            <a:r>
              <a:rPr lang="en-US" sz="1200">
                <a:latin typeface="Barlow" panose="00000500000000000000" pitchFamily="2" charset="0"/>
                <a:sym typeface="Barlow"/>
              </a:rPr>
              <a:t> enhances credibility, allows access to a community of like-minded individuals and provides resources to achieve your career aspirations.</a:t>
            </a:r>
            <a:endParaRPr lang="en-US">
              <a:latin typeface="Barlow" panose="00000500000000000000" pitchFamily="2" charset="0"/>
            </a:endParaRPr>
          </a:p>
          <a:p>
            <a:pPr>
              <a:lnSpc>
                <a:spcPts val="4200"/>
              </a:lnSpc>
              <a:spcBef>
                <a:spcPct val="0"/>
              </a:spcBef>
            </a:pPr>
            <a:endParaRPr lang="en-US" sz="1200">
              <a:latin typeface="Barlow" panose="00000500000000000000" pitchFamily="2" charset="0"/>
            </a:endParaRPr>
          </a:p>
          <a:p>
            <a:pPr>
              <a:lnSpc>
                <a:spcPts val="4200"/>
              </a:lnSpc>
              <a:spcBef>
                <a:spcPct val="0"/>
              </a:spcBef>
            </a:pPr>
            <a:r>
              <a:rPr lang="en-US" sz="1200">
                <a:latin typeface="Barlow" panose="00000500000000000000" pitchFamily="2" charset="0"/>
              </a:rPr>
              <a:t>The CII offer a range of qualifications at</a:t>
            </a:r>
          </a:p>
          <a:p>
            <a:pPr>
              <a:lnSpc>
                <a:spcPts val="4200"/>
              </a:lnSpc>
              <a:spcBef>
                <a:spcPct val="0"/>
              </a:spcBef>
            </a:pPr>
            <a:r>
              <a:rPr lang="en-US" sz="1200">
                <a:latin typeface="Barlow" panose="00000500000000000000" pitchFamily="2" charset="0"/>
              </a:rPr>
              <a:t>varying levels.</a:t>
            </a:r>
          </a:p>
          <a:p>
            <a:endParaRPr lang="en-GB"/>
          </a:p>
        </p:txBody>
      </p:sp>
      <p:sp>
        <p:nvSpPr>
          <p:cNvPr id="4" name="Slide Number Placeholder 3">
            <a:extLst>
              <a:ext uri="{FF2B5EF4-FFF2-40B4-BE49-F238E27FC236}">
                <a16:creationId xmlns:a16="http://schemas.microsoft.com/office/drawing/2014/main" id="{E0CCE103-5D57-A13C-9CA6-E1E20CBD00A0}"/>
              </a:ext>
            </a:extLst>
          </p:cNvPr>
          <p:cNvSpPr>
            <a:spLocks noGrp="1"/>
          </p:cNvSpPr>
          <p:nvPr>
            <p:ph type="sldNum" sz="quarter" idx="5"/>
          </p:nvPr>
        </p:nvSpPr>
        <p:spPr/>
        <p:txBody>
          <a:bodyPr/>
          <a:lstStyle/>
          <a:p>
            <a:fld id="{871B2431-D351-4C6E-A3CF-9DFAC0E3E050}" type="slidenum">
              <a:rPr lang="cs-CZ" smtClean="0"/>
              <a:t>23</a:t>
            </a:fld>
            <a:endParaRPr lang="cs-CZ"/>
          </a:p>
        </p:txBody>
      </p:sp>
    </p:spTree>
    <p:extLst>
      <p:ext uri="{BB962C8B-B14F-4D97-AF65-F5344CB8AC3E}">
        <p14:creationId xmlns:p14="http://schemas.microsoft.com/office/powerpoint/2010/main" val="24853880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5B747-879A-F719-D8D0-515E3013DC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6EA929-1F5E-D6D7-A89C-4659DF809842}"/>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73B5ABA8-D069-4320-87AD-88CEC9D286E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F031D84-0D8C-464E-120D-4BC22917B946}"/>
              </a:ext>
            </a:extLst>
          </p:cNvPr>
          <p:cNvSpPr>
            <a:spLocks noGrp="1"/>
          </p:cNvSpPr>
          <p:nvPr>
            <p:ph type="sldNum" sz="quarter" idx="5"/>
          </p:nvPr>
        </p:nvSpPr>
        <p:spPr/>
        <p:txBody>
          <a:bodyPr/>
          <a:lstStyle/>
          <a:p>
            <a:fld id="{871B2431-D351-4C6E-A3CF-9DFAC0E3E050}" type="slidenum">
              <a:rPr lang="cs-CZ" smtClean="0"/>
              <a:t>24</a:t>
            </a:fld>
            <a:endParaRPr lang="cs-CZ"/>
          </a:p>
        </p:txBody>
      </p:sp>
    </p:spTree>
    <p:extLst>
      <p:ext uri="{BB962C8B-B14F-4D97-AF65-F5344CB8AC3E}">
        <p14:creationId xmlns:p14="http://schemas.microsoft.com/office/powerpoint/2010/main" val="27994984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a:xfrm>
            <a:off x="304800" y="3352800"/>
            <a:ext cx="6172200" cy="3081338"/>
          </a:xfrm>
        </p:spPr>
        <p:txBody>
          <a:bodyPr/>
          <a:lstStyle/>
          <a:p>
            <a:r>
              <a:rPr lang="en-GB">
                <a:latin typeface="Barlow" panose="00000500000000000000" pitchFamily="2" charset="0"/>
              </a:rPr>
              <a:t>WHY CONSIDER A CAREER IN SPECIALTY INSURANCE? INSURANCE SPECIALTY</a:t>
            </a:r>
          </a:p>
          <a:p>
            <a:endParaRPr lang="en-GB">
              <a:latin typeface="Barlow" panose="00000500000000000000" pitchFamily="2" charset="0"/>
            </a:endParaRPr>
          </a:p>
          <a:p>
            <a:r>
              <a:rPr lang="en-GB">
                <a:latin typeface="Barlow" panose="00000500000000000000" pitchFamily="2" charset="0"/>
              </a:rPr>
              <a:t> When thinking about a career in the financial sector, specialty risk transfer in the London insurance market isn’t usually top of mind. But without it, planes would not be able to take off, musicians wouldn’t perform live and vaccinations wouldn’t be transported all round the world. </a:t>
            </a:r>
          </a:p>
          <a:p>
            <a:endParaRPr lang="en-GB">
              <a:latin typeface="Barlow" panose="00000500000000000000" pitchFamily="2" charset="0"/>
            </a:endParaRPr>
          </a:p>
          <a:p>
            <a:r>
              <a:rPr lang="en-GB">
                <a:latin typeface="Barlow" panose="00000500000000000000" pitchFamily="2" charset="0"/>
              </a:rPr>
              <a:t>Insurance is what makes the global economy work. </a:t>
            </a:r>
          </a:p>
          <a:p>
            <a:endParaRPr lang="en-GB">
              <a:latin typeface="Barlow" panose="00000500000000000000" pitchFamily="2" charset="0"/>
            </a:endParaRPr>
          </a:p>
          <a:p>
            <a:r>
              <a:rPr lang="en-GB">
                <a:latin typeface="Barlow" panose="00000500000000000000" pitchFamily="2" charset="0"/>
              </a:rPr>
              <a:t>The global centre for specialty risk transfer is London – it is larger than any of its rivals. It’s where airlines, tech giants, football clubs and satellite operators (to name only a few) come to protect themselves against the risks that might cost them a fortune. </a:t>
            </a:r>
          </a:p>
          <a:p>
            <a:endParaRPr lang="en-GB">
              <a:latin typeface="Barlow" panose="00000500000000000000" pitchFamily="2" charset="0"/>
            </a:endParaRPr>
          </a:p>
          <a:p>
            <a:r>
              <a:rPr lang="en-GB">
                <a:latin typeface="Barlow" panose="00000500000000000000" pitchFamily="2" charset="0"/>
              </a:rPr>
              <a:t>Three quarters of its business comes from outside the UK, making this a career with global opportunities. </a:t>
            </a:r>
          </a:p>
          <a:p>
            <a:endParaRPr lang="en-GB">
              <a:latin typeface="Barlow" panose="00000500000000000000" pitchFamily="2" charset="0"/>
            </a:endParaRPr>
          </a:p>
          <a:p>
            <a:r>
              <a:rPr lang="en-GB">
                <a:latin typeface="Barlow" panose="00000500000000000000" pitchFamily="2" charset="0"/>
              </a:rPr>
              <a:t>You can turn your passion into a career – this is an incredibly broad sector in terms of roles and career paths, so whether you are interested in art or space, sport or supercars, insurance has something for you. </a:t>
            </a:r>
          </a:p>
          <a:p>
            <a:endParaRPr lang="en-GB">
              <a:latin typeface="Barlow" panose="00000500000000000000" pitchFamily="2" charset="0"/>
            </a:endParaRPr>
          </a:p>
          <a:p>
            <a:r>
              <a:rPr lang="en-GB">
                <a:latin typeface="Barlow" panose="00000500000000000000" pitchFamily="2" charset="0"/>
              </a:rPr>
              <a:t>You have the opportunity to work either locally, nationally or internationally. It offers better ‘work-life’ balance than many financial sectors (especially investment banks!). It is as well paid as many other areas of financial services. It is much more accessible than other sectors, with a track record in taking school leavers as well as graduates.</a:t>
            </a:r>
          </a:p>
        </p:txBody>
      </p:sp>
      <p:sp>
        <p:nvSpPr>
          <p:cNvPr id="4" name="Slide Number Placeholder 3"/>
          <p:cNvSpPr>
            <a:spLocks noGrp="1"/>
          </p:cNvSpPr>
          <p:nvPr>
            <p:ph type="sldNum" sz="quarter" idx="5"/>
          </p:nvPr>
        </p:nvSpPr>
        <p:spPr/>
        <p:txBody>
          <a:bodyPr/>
          <a:lstStyle/>
          <a:p>
            <a:fld id="{871B2431-D351-4C6E-A3CF-9DFAC0E3E050}" type="slidenum">
              <a:rPr lang="cs-CZ" smtClean="0"/>
              <a:t>25</a:t>
            </a:fld>
            <a:endParaRPr lang="cs-CZ"/>
          </a:p>
        </p:txBody>
      </p:sp>
    </p:spTree>
    <p:extLst>
      <p:ext uri="{BB962C8B-B14F-4D97-AF65-F5344CB8AC3E}">
        <p14:creationId xmlns:p14="http://schemas.microsoft.com/office/powerpoint/2010/main" val="29463564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71B2431-D351-4C6E-A3CF-9DFAC0E3E050}" type="slidenum">
              <a:rPr lang="cs-CZ" smtClean="0"/>
              <a:t>26</a:t>
            </a:fld>
            <a:endParaRPr lang="cs-CZ"/>
          </a:p>
        </p:txBody>
      </p:sp>
    </p:spTree>
    <p:extLst>
      <p:ext uri="{BB962C8B-B14F-4D97-AF65-F5344CB8AC3E}">
        <p14:creationId xmlns:p14="http://schemas.microsoft.com/office/powerpoint/2010/main" val="1774352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71B2431-D351-4C6E-A3CF-9DFAC0E3E050}" type="slidenum">
              <a:rPr lang="cs-CZ" smtClean="0"/>
              <a:t>27</a:t>
            </a:fld>
            <a:endParaRPr lang="cs-CZ"/>
          </a:p>
        </p:txBody>
      </p:sp>
    </p:spTree>
    <p:extLst>
      <p:ext uri="{BB962C8B-B14F-4D97-AF65-F5344CB8AC3E}">
        <p14:creationId xmlns:p14="http://schemas.microsoft.com/office/powerpoint/2010/main" val="4258855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304800" y="3251200"/>
            <a:ext cx="6324600" cy="4292600"/>
          </a:xfrm>
          <a:prstGeom prst="rect">
            <a:avLst/>
          </a:prstGeom>
        </p:spPr>
        <p:txBody>
          <a:bodyPr vert="horz" lIns="91440" tIns="45720" rIns="91440" bIns="45720" rtlCol="0"/>
          <a:lstStyle/>
          <a:p>
            <a:pPr algn="l">
              <a:buNone/>
            </a:pPr>
            <a:r>
              <a:rPr lang="en-US" b="0" i="0">
                <a:solidFill>
                  <a:srgbClr val="141414"/>
                </a:solidFill>
                <a:effectLst/>
                <a:latin typeface="Barlow" panose="00000500000000000000" pitchFamily="2" charset="0"/>
              </a:rPr>
              <a:t>Why and how did you decide to get into the industry…</a:t>
            </a:r>
            <a:br>
              <a:rPr lang="en-US" b="0" i="0">
                <a:solidFill>
                  <a:srgbClr val="141414"/>
                </a:solidFill>
                <a:effectLst/>
                <a:latin typeface="Barlow" panose="00000500000000000000" pitchFamily="2" charset="0"/>
              </a:rPr>
            </a:br>
            <a:br>
              <a:rPr lang="en-US" b="0" i="0">
                <a:solidFill>
                  <a:srgbClr val="141414"/>
                </a:solidFill>
                <a:effectLst/>
                <a:latin typeface="Barlow" panose="00000500000000000000" pitchFamily="2" charset="0"/>
              </a:rPr>
            </a:br>
            <a:r>
              <a:rPr lang="en-US" b="0" i="0">
                <a:solidFill>
                  <a:srgbClr val="141414"/>
                </a:solidFill>
                <a:effectLst/>
                <a:latin typeface="Barlow" panose="00000500000000000000" pitchFamily="2" charset="0"/>
              </a:rPr>
              <a:t>Career highlights – tipping points etc. </a:t>
            </a:r>
          </a:p>
          <a:p>
            <a:pPr algn="l">
              <a:buNone/>
            </a:pPr>
            <a:endParaRPr lang="en-US" b="0" i="0">
              <a:solidFill>
                <a:srgbClr val="141414"/>
              </a:solidFill>
              <a:effectLst/>
              <a:latin typeface="Barlow" panose="00000500000000000000" pitchFamily="2" charset="0"/>
            </a:endParaRPr>
          </a:p>
          <a:p>
            <a:pPr algn="l">
              <a:buNone/>
            </a:pPr>
            <a:r>
              <a:rPr lang="en-US" b="0" i="0">
                <a:solidFill>
                  <a:srgbClr val="141414"/>
                </a:solidFill>
                <a:effectLst/>
                <a:latin typeface="Barlow" panose="00000500000000000000" pitchFamily="2" charset="0"/>
              </a:rPr>
              <a:t>Role changes, either promotions or new career/companies?</a:t>
            </a:r>
          </a:p>
          <a:p>
            <a:pPr algn="l">
              <a:buNone/>
            </a:pPr>
            <a:endParaRPr lang="en-US" b="0" i="0">
              <a:solidFill>
                <a:srgbClr val="141414"/>
              </a:solidFill>
              <a:effectLst/>
              <a:latin typeface="Barlow" panose="00000500000000000000" pitchFamily="2" charset="0"/>
            </a:endParaRPr>
          </a:p>
          <a:p>
            <a:pPr algn="l">
              <a:buNone/>
            </a:pPr>
            <a:r>
              <a:rPr lang="en-US" b="0" i="0">
                <a:solidFill>
                  <a:srgbClr val="141414"/>
                </a:solidFill>
                <a:effectLst/>
                <a:latin typeface="Barlow" panose="00000500000000000000" pitchFamily="2" charset="0"/>
              </a:rPr>
              <a:t>Feel free to change these to any milestones relevant to your personal journey</a:t>
            </a:r>
            <a:endParaRPr lang="en-US">
              <a:latin typeface="Barlow" panose="00000500000000000000" pitchFamily="2" charset="0"/>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GB"/>
              <a:t>There are three short films behind each of these images on different areas where insurance helps – play one or more to break the ice </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Aptos" panose="020B0004020202020204" pitchFamily="34" charset="0"/>
                <a:ea typeface="Aptos" panose="020B0004020202020204" pitchFamily="34" charset="0"/>
                <a:cs typeface="Aptos" panose="020B0004020202020204" pitchFamily="34" charset="0"/>
              </a:rPr>
              <a:t>To kick off today, I want to show you a short film……</a:t>
            </a:r>
            <a:endParaRPr lang="en-US"/>
          </a:p>
          <a:p>
            <a:endParaRPr lang="en-GB"/>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Introduce to you an industry sector that has walked hand in hand with advances in technology and society for the last 350 years</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An truly global industry that is second only in salary levels to the banking industry</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An industry that employs over 60,000</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 place where people feel that they have a positive purpose everyday either helping people at a time of crises or assisting in the development of new ideas and new technologies</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An industry where you can make your hobby or passion into a career pathway</a:t>
            </a:r>
          </a:p>
          <a:p>
            <a:endParaRPr lang="en-GB"/>
          </a:p>
        </p:txBody>
      </p:sp>
      <p:sp>
        <p:nvSpPr>
          <p:cNvPr id="4" name="Slide Number Placeholder 3"/>
          <p:cNvSpPr>
            <a:spLocks noGrp="1"/>
          </p:cNvSpPr>
          <p:nvPr>
            <p:ph type="sldNum" sz="quarter" idx="5"/>
          </p:nvPr>
        </p:nvSpPr>
        <p:spPr/>
        <p:txBody>
          <a:bodyPr/>
          <a:lstStyle/>
          <a:p>
            <a:fld id="{871B2431-D351-4C6E-A3CF-9DFAC0E3E050}" type="slidenum">
              <a:rPr lang="cs-CZ" smtClean="0"/>
              <a:t>4</a:t>
            </a:fld>
            <a:endParaRPr lang="cs-CZ"/>
          </a:p>
        </p:txBody>
      </p:sp>
    </p:spTree>
    <p:extLst>
      <p:ext uri="{BB962C8B-B14F-4D97-AF65-F5344CB8AC3E}">
        <p14:creationId xmlns:p14="http://schemas.microsoft.com/office/powerpoint/2010/main" val="2062719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a:xfrm>
            <a:off x="914400" y="3251200"/>
            <a:ext cx="5562600" cy="3081338"/>
          </a:xfrm>
        </p:spPr>
        <p:txBody>
          <a:bodyPr/>
          <a:lstStyle/>
          <a:p>
            <a:pPr algn="l" fontAlgn="base">
              <a:spcAft>
                <a:spcPts val="1500"/>
              </a:spcAft>
              <a:buNone/>
            </a:pPr>
            <a:r>
              <a:rPr lang="en-GB" b="1" i="0" cap="all">
                <a:effectLst/>
                <a:latin typeface="Barlow" panose="00000500000000000000" pitchFamily="2" charset="0"/>
              </a:rPr>
              <a:t>Ice BREAKER </a:t>
            </a:r>
          </a:p>
          <a:p>
            <a:pPr algn="l" fontAlgn="base">
              <a:spcAft>
                <a:spcPts val="1500"/>
              </a:spcAft>
              <a:buNone/>
            </a:pPr>
            <a:endParaRPr lang="en-GB" b="1" i="0" cap="all">
              <a:effectLst/>
              <a:latin typeface="Barlow" panose="00000500000000000000" pitchFamily="2" charset="0"/>
            </a:endParaRPr>
          </a:p>
          <a:p>
            <a:pPr algn="l" fontAlgn="base">
              <a:spcAft>
                <a:spcPts val="1500"/>
              </a:spcAft>
              <a:buNone/>
            </a:pPr>
            <a:r>
              <a:rPr lang="en-GB"/>
              <a:t>What might be some of the risk in each of these areas – get students to suggest what might go wrong? Prompt with ideas on each area. </a:t>
            </a:r>
          </a:p>
          <a:p>
            <a:pPr algn="l" fontAlgn="base">
              <a:spcAft>
                <a:spcPts val="1500"/>
              </a:spcAft>
              <a:buNone/>
            </a:pPr>
            <a:endParaRPr lang="en-GB" b="1" i="0" cap="all">
              <a:effectLst/>
              <a:latin typeface="Barlow" panose="00000500000000000000" pitchFamily="2" charset="0"/>
            </a:endParaRPr>
          </a:p>
          <a:p>
            <a:pPr algn="l" fontAlgn="base">
              <a:spcAft>
                <a:spcPts val="1500"/>
              </a:spcAft>
              <a:buNone/>
            </a:pPr>
            <a:endParaRPr lang="en-GB" b="1" i="0" cap="all">
              <a:effectLst/>
              <a:latin typeface="Barlow" panose="00000500000000000000" pitchFamily="2" charset="0"/>
            </a:endParaRPr>
          </a:p>
          <a:p>
            <a:pPr algn="l" fontAlgn="base">
              <a:spcAft>
                <a:spcPts val="1500"/>
              </a:spcAft>
              <a:buNone/>
            </a:pPr>
            <a:r>
              <a:rPr lang="en-GB" b="1" i="0" cap="all">
                <a:effectLst/>
                <a:latin typeface="Barlow" panose="00000500000000000000" pitchFamily="2" charset="0"/>
              </a:rPr>
              <a:t>What really interests you?</a:t>
            </a:r>
          </a:p>
          <a:p>
            <a:pPr algn="l" fontAlgn="base">
              <a:spcAft>
                <a:spcPts val="1500"/>
              </a:spcAft>
            </a:pPr>
            <a:r>
              <a:rPr lang="en-GB" b="0" i="0">
                <a:effectLst/>
                <a:latin typeface="Barlow" panose="00000500000000000000" pitchFamily="2" charset="0"/>
              </a:rPr>
              <a:t>Maybe it’s fast cars, space travel, international politics or food and drink. Whatever you care about, absolutely everything carries risk and it’s all covered in the London market.</a:t>
            </a:r>
          </a:p>
          <a:p>
            <a:pPr algn="l" fontAlgn="base">
              <a:spcAft>
                <a:spcPts val="1500"/>
              </a:spcAft>
            </a:pPr>
            <a:endParaRPr lang="en-GB" b="0" i="0">
              <a:effectLst/>
              <a:latin typeface="Barlow" panose="00000500000000000000" pitchFamily="2" charset="0"/>
            </a:endParaRP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So this is speciality insurance…..most people when you say the word insurance, think car, holiday or phone – this is retail insurance…..common insurance that you can buy on the web……</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Speciality insurance is the world of insurance for everything else….the world of sharing risk…..so what does that all mean? It is how businesses and individuals reduce the financial impact of an accident happening</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This is why your hobby or your passion can become your career pathway………there will be experts in the market place in formula 1 cars, antique paintings, race horses…even school buildings…..someone somewhere in the market is an expert in school buildings….your school will be insured and someone will have knowledge about schools and school buildings in order to set the right level of premium to match the potential risk.</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One final comment about this……and that is one very important word and something which I think is terrific in making the industry what it is today…..it is still a people industry and that’s because of one word….TRUST…..</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People have to trust that if something goes wrong…..the insurer </a:t>
            </a:r>
            <a:r>
              <a:rPr lang="en-GB" sz="1800" kern="100" err="1">
                <a:effectLst/>
                <a:latin typeface="Aptos" panose="020B0004020202020204" pitchFamily="34" charset="0"/>
                <a:ea typeface="Aptos" panose="020B0004020202020204" pitchFamily="34" charset="0"/>
                <a:cs typeface="Times New Roman" panose="02020603050405020304" pitchFamily="18" charset="0"/>
              </a:rPr>
              <a:t>wil</a:t>
            </a:r>
            <a:r>
              <a:rPr lang="en-GB" sz="1800" kern="100">
                <a:effectLst/>
                <a:latin typeface="Aptos" panose="020B0004020202020204" pitchFamily="34" charset="0"/>
                <a:ea typeface="Aptos" panose="020B0004020202020204" pitchFamily="34" charset="0"/>
                <a:cs typeface="Times New Roman" panose="02020603050405020304" pitchFamily="18" charset="0"/>
              </a:rPr>
              <a:t> pay out the money </a:t>
            </a:r>
          </a:p>
          <a:p>
            <a:pPr>
              <a:lnSpc>
                <a:spcPct val="107000"/>
              </a:lnSpc>
              <a:spcAft>
                <a:spcPts val="800"/>
              </a:spcAft>
              <a:buNone/>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TRUST…….the Lloyd’s insurance Market is still a place where TRUST is important and still a place where people are important………</a:t>
            </a:r>
          </a:p>
          <a:p>
            <a:pPr>
              <a:lnSpc>
                <a:spcPct val="107000"/>
              </a:lnSpc>
              <a:spcAft>
                <a:spcPts val="800"/>
              </a:spcAft>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algn="l" fontAlgn="base">
              <a:spcAft>
                <a:spcPts val="1500"/>
              </a:spcAft>
            </a:pPr>
            <a:endParaRPr lang="en-GB" b="0" i="0">
              <a:effectLst/>
              <a:latin typeface="Barlow" panose="00000500000000000000" pitchFamily="2" charset="0"/>
            </a:endParaRPr>
          </a:p>
          <a:p>
            <a:endParaRPr lang="en-GB">
              <a:latin typeface="Barlow" panose="00000500000000000000" pitchFamily="2" charset="0"/>
            </a:endParaRPr>
          </a:p>
        </p:txBody>
      </p:sp>
      <p:sp>
        <p:nvSpPr>
          <p:cNvPr id="4" name="Slide Number Placeholder 3"/>
          <p:cNvSpPr>
            <a:spLocks noGrp="1"/>
          </p:cNvSpPr>
          <p:nvPr>
            <p:ph type="sldNum" sz="quarter" idx="5"/>
          </p:nvPr>
        </p:nvSpPr>
        <p:spPr/>
        <p:txBody>
          <a:bodyPr/>
          <a:lstStyle/>
          <a:p>
            <a:fld id="{871B2431-D351-4C6E-A3CF-9DFAC0E3E050}" type="slidenum">
              <a:rPr lang="cs-CZ" smtClean="0"/>
              <a:t>5</a:t>
            </a:fld>
            <a:endParaRPr lang="cs-CZ"/>
          </a:p>
        </p:txBody>
      </p:sp>
    </p:spTree>
    <p:extLst>
      <p:ext uri="{BB962C8B-B14F-4D97-AF65-F5344CB8AC3E}">
        <p14:creationId xmlns:p14="http://schemas.microsoft.com/office/powerpoint/2010/main" val="2185270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algn="l">
              <a:lnSpc>
                <a:spcPts val="5040"/>
              </a:lnSpc>
              <a:spcBef>
                <a:spcPct val="0"/>
              </a:spcBef>
            </a:pPr>
            <a:r>
              <a:rPr lang="en-US" sz="1200">
                <a:solidFill>
                  <a:srgbClr val="10315C"/>
                </a:solidFill>
                <a:latin typeface="Barlow" panose="00000500000000000000" pitchFamily="2" charset="0"/>
                <a:ea typeface="Barlow"/>
                <a:cs typeface="Barlow"/>
                <a:sym typeface="Barlow"/>
              </a:rPr>
              <a:t>As you can see, </a:t>
            </a:r>
            <a:r>
              <a:rPr lang="en-US" sz="1200">
                <a:solidFill>
                  <a:srgbClr val="10315C"/>
                </a:solidFill>
                <a:latin typeface="Barlow" panose="00000500000000000000" pitchFamily="2" charset="0"/>
              </a:rPr>
              <a:t>Specialty insurance is a type of insurance that covers everything too unusual or unique to be included in your standard insurance policies. </a:t>
            </a:r>
          </a:p>
          <a:p>
            <a:pPr algn="l">
              <a:lnSpc>
                <a:spcPts val="5040"/>
              </a:lnSpc>
              <a:spcBef>
                <a:spcPct val="0"/>
              </a:spcBef>
            </a:pPr>
            <a:r>
              <a:rPr lang="en-US" sz="1200"/>
              <a:t>T</a:t>
            </a:r>
            <a:r>
              <a:rPr lang="en-US" sz="1200">
                <a:solidFill>
                  <a:srgbClr val="10315B"/>
                </a:solidFill>
                <a:latin typeface="Barlow" panose="00000500000000000000" pitchFamily="2" charset="0"/>
                <a:ea typeface="Barlow"/>
                <a:cs typeface="Barlow"/>
                <a:sym typeface="Barlow"/>
              </a:rPr>
              <a:t>his is an incredibly broad sector where you can turn your passion into a career!</a:t>
            </a:r>
          </a:p>
          <a:p>
            <a:endParaRPr lang="en-US" b="0"/>
          </a:p>
          <a:p>
            <a:endParaRPr lang="en-US" b="0"/>
          </a:p>
          <a:p>
            <a:r>
              <a:rPr lang="en-US" b="0"/>
              <a:t>Supporting businesses: Businesses often face unusual risks, especially startups and niche businesses. Specialty insurance gives them the confidence to operate and grow, knowing they’re protected.</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Strengthen economic resilience: By covering gaps in standard insurance, it helps prevent ripple effects from unexpected losses, keeping industries and communities more stable.</a:t>
            </a:r>
          </a:p>
          <a:p>
            <a:endParaRPr lang="en-US" b="0"/>
          </a:p>
          <a:p>
            <a:endParaRPr lang="en-US" b="0"/>
          </a:p>
          <a:p>
            <a:r>
              <a:rPr lang="en-US" b="0"/>
              <a:t>Enables public events: Festivals, sporting events, and film productions often rely on specialty insurance to manage unpredictable risks—keeping the show going for everyone.</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Protects livelihoods: From farmers insuring against crop failure to surgeons with malpractice coverage, it helps people recover from setbacks that could otherwise be financially devastating.</a:t>
            </a:r>
          </a:p>
          <a:p>
            <a:endParaRPr lang="en-US" b="0"/>
          </a:p>
          <a:p>
            <a:endParaRPr lang="en-GB"/>
          </a:p>
          <a:p>
            <a:r>
              <a:rPr lang="en-US"/>
              <a:t>Without it, planes would not be able to take off, musicians wouldn’t perform live and vaccinations wouldn’t be transported all round the world. Specialty insurance is essential to making the global economy work.</a:t>
            </a:r>
            <a:endParaRPr lang="en-GB"/>
          </a:p>
        </p:txBody>
      </p:sp>
      <p:sp>
        <p:nvSpPr>
          <p:cNvPr id="4" name="Slide Number Placeholder 3"/>
          <p:cNvSpPr>
            <a:spLocks noGrp="1"/>
          </p:cNvSpPr>
          <p:nvPr>
            <p:ph type="sldNum" sz="quarter" idx="5"/>
          </p:nvPr>
        </p:nvSpPr>
        <p:spPr/>
        <p:txBody>
          <a:bodyPr/>
          <a:lstStyle/>
          <a:p>
            <a:fld id="{871B2431-D351-4C6E-A3CF-9DFAC0E3E050}" type="slidenum">
              <a:rPr lang="cs-CZ" smtClean="0"/>
              <a:t>6</a:t>
            </a:fld>
            <a:endParaRPr lang="cs-CZ"/>
          </a:p>
        </p:txBody>
      </p:sp>
    </p:spTree>
    <p:extLst>
      <p:ext uri="{BB962C8B-B14F-4D97-AF65-F5344CB8AC3E}">
        <p14:creationId xmlns:p14="http://schemas.microsoft.com/office/powerpoint/2010/main" val="1733740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44A53-0CEE-C26B-45D0-45CDD785057A}"/>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EEB35049-7285-F743-3129-0679431E1AEB}"/>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5AB8CF20-6C1E-9CB8-E621-2CF89943C292}"/>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FF16B0EB-3576-88AF-1EC7-49B29DBA5679}"/>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265D2D1A-6B13-68DD-3737-9B7853FD0F6F}"/>
              </a:ext>
            </a:extLst>
          </p:cNvPr>
          <p:cNvSpPr>
            <a:spLocks noGrp="1"/>
          </p:cNvSpPr>
          <p:nvPr>
            <p:ph type="body" sz="quarter" idx="3"/>
          </p:nvPr>
        </p:nvSpPr>
        <p:spPr>
          <a:xfrm>
            <a:off x="304800" y="3251200"/>
            <a:ext cx="6324600" cy="4292600"/>
          </a:xfrm>
          <a:prstGeom prst="rect">
            <a:avLst/>
          </a:prstGeom>
        </p:spPr>
        <p:txBody>
          <a:bodyPr vert="horz" lIns="91440" tIns="45720" rIns="91440" bIns="45720" rtlCol="0"/>
          <a:lstStyle/>
          <a:p>
            <a:pPr algn="l">
              <a:buNone/>
            </a:pPr>
            <a:r>
              <a:rPr lang="en-GB" b="0" i="0">
                <a:solidFill>
                  <a:srgbClr val="141414"/>
                </a:solidFill>
                <a:effectLst/>
                <a:latin typeface="Barlow" panose="00000500000000000000" pitchFamily="2" charset="0"/>
              </a:rPr>
              <a:t>In the City of London in the 1600s there were two worlds: ships and money. Both converged in a tiny area near the Tower of London</a:t>
            </a:r>
            <a:r>
              <a:rPr lang="en-GB">
                <a:solidFill>
                  <a:srgbClr val="141414"/>
                </a:solidFill>
                <a:latin typeface="Barlow" panose="00000500000000000000" pitchFamily="2" charset="0"/>
              </a:rPr>
              <a:t>, and </a:t>
            </a:r>
            <a:r>
              <a:rPr lang="en-GB" b="0" i="0">
                <a:solidFill>
                  <a:srgbClr val="141414"/>
                </a:solidFill>
                <a:effectLst/>
                <a:latin typeface="Barlow" panose="00000500000000000000" pitchFamily="2" charset="0"/>
              </a:rPr>
              <a:t>news and information were shared in the sociable atmosphere of the coffee houses. </a:t>
            </a:r>
          </a:p>
          <a:p>
            <a:pPr algn="l">
              <a:buNone/>
            </a:pPr>
            <a:endParaRPr lang="en-GB">
              <a:solidFill>
                <a:srgbClr val="141414"/>
              </a:solidFill>
              <a:latin typeface="Barlow" panose="00000500000000000000" pitchFamily="2" charset="0"/>
            </a:endParaRPr>
          </a:p>
          <a:p>
            <a:pPr algn="l">
              <a:buNone/>
            </a:pPr>
            <a:r>
              <a:rPr lang="en-GB" b="0" i="0">
                <a:solidFill>
                  <a:srgbClr val="141414"/>
                </a:solidFill>
                <a:effectLst/>
                <a:latin typeface="Barlow" panose="00000500000000000000" pitchFamily="2" charset="0"/>
              </a:rPr>
              <a:t>Each coffee house had a specialist interest, and Edward Lloyd opened his own coffee house, and began attracting all those concerned with shipping. The place became a favourite haunt of ship’s captains, merchants and ship owners.</a:t>
            </a:r>
          </a:p>
          <a:p>
            <a:pPr algn="l">
              <a:buNone/>
            </a:pPr>
            <a:br>
              <a:rPr lang="en-GB" b="0" i="0">
                <a:solidFill>
                  <a:srgbClr val="141414"/>
                </a:solidFill>
                <a:effectLst/>
                <a:latin typeface="Barlow" panose="00000500000000000000" pitchFamily="2" charset="0"/>
              </a:rPr>
            </a:br>
            <a:r>
              <a:rPr lang="en-GB" b="0" i="0">
                <a:solidFill>
                  <a:srgbClr val="141414"/>
                </a:solidFill>
                <a:effectLst/>
                <a:latin typeface="Barlow" panose="00000500000000000000" pitchFamily="2" charset="0"/>
              </a:rPr>
              <a:t>What made this emporium stand out is that Lloyd understood the vast importance of information to business. He went out of his way to supply it, publishing a regular sheet of intelligence on ships, cargo and foreign events, and establishing a network of correspondents in ports across Europe.</a:t>
            </a:r>
          </a:p>
          <a:p>
            <a:pPr algn="l">
              <a:buNone/>
            </a:pPr>
            <a:endParaRPr lang="en-GB">
              <a:solidFill>
                <a:srgbClr val="141414"/>
              </a:solidFill>
              <a:latin typeface="Barlow" panose="00000500000000000000" pitchFamily="2" charset="0"/>
            </a:endParaRPr>
          </a:p>
          <a:p>
            <a:pPr algn="l">
              <a:buNone/>
            </a:pPr>
            <a:r>
              <a:rPr lang="en-GB" b="0" i="0">
                <a:solidFill>
                  <a:srgbClr val="141414"/>
                </a:solidFill>
                <a:effectLst/>
                <a:latin typeface="Barlow" panose="00000500000000000000" pitchFamily="2" charset="0"/>
              </a:rPr>
              <a:t>This meant that shipowners could come together there to talk about how they could share the risks of their business – ships sinking, piracy, cargoes being stolen etc. </a:t>
            </a:r>
          </a:p>
          <a:p>
            <a:pPr algn="l">
              <a:buNone/>
            </a:pPr>
            <a:r>
              <a:rPr lang="en-GB">
                <a:solidFill>
                  <a:srgbClr val="141414"/>
                </a:solidFill>
                <a:latin typeface="Barlow" panose="00000500000000000000" pitchFamily="2" charset="0"/>
              </a:rPr>
              <a:t>By sharing the risks they could reduce the possible losses they might face. </a:t>
            </a:r>
          </a:p>
          <a:p>
            <a:pPr algn="l">
              <a:buNone/>
            </a:pPr>
            <a:endParaRPr lang="en-GB" b="0" i="0">
              <a:solidFill>
                <a:srgbClr val="141414"/>
              </a:solidFill>
              <a:effectLst/>
              <a:latin typeface="Barlow" panose="00000500000000000000" pitchFamily="2" charset="0"/>
            </a:endParaRPr>
          </a:p>
          <a:p>
            <a:pPr algn="l">
              <a:buNone/>
            </a:pPr>
            <a:r>
              <a:rPr lang="en-GB">
                <a:solidFill>
                  <a:srgbClr val="141414"/>
                </a:solidFill>
                <a:latin typeface="Barlow" panose="00000500000000000000" pitchFamily="2" charset="0"/>
              </a:rPr>
              <a:t>This is the roots of the London insurance market today. It is still based around the Lloyd’s of London building, it </a:t>
            </a:r>
            <a:r>
              <a:rPr lang="en-US">
                <a:latin typeface="Barlow" panose="00000500000000000000" pitchFamily="2" charset="0"/>
              </a:rPr>
              <a:t>earns $159bn every year, contains around 350 businesses and employs around 60,000 people. </a:t>
            </a:r>
          </a:p>
          <a:p>
            <a:pPr algn="l"/>
            <a:endParaRPr lang="en-GB" b="1" i="0">
              <a:solidFill>
                <a:srgbClr val="141414"/>
              </a:solidFill>
              <a:effectLst/>
              <a:latin typeface="Barlow" panose="00000500000000000000" pitchFamily="2" charset="0"/>
            </a:endParaRPr>
          </a:p>
          <a:p>
            <a:pPr algn="l"/>
            <a:r>
              <a:rPr lang="en-GB" b="1" i="0">
                <a:solidFill>
                  <a:srgbClr val="141414"/>
                </a:solidFill>
                <a:effectLst/>
                <a:latin typeface="Barlow" panose="00000500000000000000" pitchFamily="2" charset="0"/>
              </a:rPr>
              <a:t>1877: Cuthbert Heath - market visionary</a:t>
            </a:r>
            <a:br>
              <a:rPr lang="en-GB" b="1" i="0">
                <a:solidFill>
                  <a:srgbClr val="141414"/>
                </a:solidFill>
                <a:effectLst/>
                <a:latin typeface="Barlow" panose="00000500000000000000" pitchFamily="2" charset="0"/>
              </a:rPr>
            </a:br>
            <a:r>
              <a:rPr lang="en-GB" b="0" i="0">
                <a:solidFill>
                  <a:srgbClr val="141414"/>
                </a:solidFill>
                <a:effectLst/>
                <a:latin typeface="Barlow" panose="00000500000000000000" pitchFamily="2" charset="0"/>
              </a:rPr>
              <a:t>Non-marine policies were introduced to Lloyd’s by Cuthbert Heath, one of Lloyd’s most famous and illustrious members. Heath would go on to forge a highly adventurous path and was instrumental in opening up the American insurance market for Lloyd's. Heath wrote Lloyd's first burglary, hurricane and earthquake policies and would become a key figure in early aviation insurance. </a:t>
            </a:r>
          </a:p>
          <a:p>
            <a:pPr algn="l">
              <a:buNone/>
            </a:pPr>
            <a:endParaRPr lang="en-US">
              <a:latin typeface="Barlow" panose="00000500000000000000" pitchFamily="2" charset="0"/>
            </a:endParaRPr>
          </a:p>
          <a:p>
            <a:pPr algn="l">
              <a:buNone/>
            </a:pPr>
            <a:r>
              <a:rPr lang="en-GB" b="1" i="0">
                <a:solidFill>
                  <a:srgbClr val="141414"/>
                </a:solidFill>
                <a:effectLst/>
                <a:latin typeface="Barlow" panose="00000500000000000000" pitchFamily="2" charset="0"/>
              </a:rPr>
              <a:t>1965: Pioneering satellite insurance </a:t>
            </a:r>
            <a:br>
              <a:rPr lang="en-GB">
                <a:latin typeface="Barlow" panose="00000500000000000000" pitchFamily="2" charset="0"/>
              </a:rPr>
            </a:br>
            <a:r>
              <a:rPr lang="en-GB" b="0" i="0">
                <a:solidFill>
                  <a:srgbClr val="141414"/>
                </a:solidFill>
                <a:effectLst/>
                <a:latin typeface="Barlow" panose="00000500000000000000" pitchFamily="2" charset="0"/>
              </a:rPr>
              <a:t>Lloyd's syndicates provided the first space satellite insurance, covering physical damage to the Intelsat 1 on pre-launch. </a:t>
            </a:r>
            <a:endParaRPr lang="en-US">
              <a:latin typeface="Barlow" panose="00000500000000000000" pitchFamily="2" charset="0"/>
            </a:endParaRPr>
          </a:p>
        </p:txBody>
      </p:sp>
      <p:sp>
        <p:nvSpPr>
          <p:cNvPr id="7" name="Slide Number Placeholder 6">
            <a:extLst>
              <a:ext uri="{FF2B5EF4-FFF2-40B4-BE49-F238E27FC236}">
                <a16:creationId xmlns:a16="http://schemas.microsoft.com/office/drawing/2014/main" id="{FE3FB75B-700B-33D2-2613-3433EB9EE4F3}"/>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185483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71B2431-D351-4C6E-A3CF-9DFAC0E3E050}" type="slidenum">
              <a:rPr lang="cs-CZ" smtClean="0"/>
              <a:t>8</a:t>
            </a:fld>
            <a:endParaRPr lang="cs-CZ"/>
          </a:p>
        </p:txBody>
      </p:sp>
    </p:spTree>
    <p:extLst>
      <p:ext uri="{BB962C8B-B14F-4D97-AF65-F5344CB8AC3E}">
        <p14:creationId xmlns:p14="http://schemas.microsoft.com/office/powerpoint/2010/main" val="348138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CF4C0-2272-226D-417D-8EE4AC2B78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8B1DBA-D534-4216-AB5E-FCF678376351}"/>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B7E71D1E-25BA-7049-4674-CA25E6F560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latin typeface="Barlow" panose="00000500000000000000" pitchFamily="2" charset="0"/>
                <a:ea typeface="Barlow"/>
                <a:cs typeface="Barlow"/>
                <a:sym typeface="Barlow"/>
              </a:rPr>
              <a:t>Brokers  - help people or businesses to understand the risk they face, decide which ones they would like to transfer to an insurance company and the find the right provider and solution. They work on behalf of their clients, and their goal is to find the best price and coverage and for the client's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latin typeface="Barlow" panose="00000500000000000000" pitchFamily="2" charset="0"/>
              <a:ea typeface="Barlow"/>
              <a:cs typeface="Barlow"/>
              <a:sym typeface="Barlow"/>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latin typeface="Barlow" panose="00000500000000000000" pitchFamily="2" charset="0"/>
                <a:ea typeface="Barlow"/>
                <a:cs typeface="Barlow"/>
                <a:sym typeface="Barlow"/>
              </a:rPr>
              <a:t>Underwriter -  is someone who decides if an insurance company should take on a particular risk. They look at the details of what needs to be insured and figure out how risky it is based on the businesses’  circumstances.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latin typeface="Barlow" panose="00000500000000000000" pitchFamily="2" charset="0"/>
              <a:ea typeface="Barlow"/>
              <a:cs typeface="Barlow"/>
              <a:sym typeface="Barlow"/>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latin typeface="Barlow" panose="00000500000000000000" pitchFamily="2" charset="0"/>
                <a:ea typeface="Barlow"/>
                <a:cs typeface="Barlow"/>
                <a:sym typeface="Barlow"/>
              </a:rPr>
              <a:t>Actuary - is a numbers expert who helps insurance companies figure out how risky something is and how much it might cost if something goes wrong. They use math, statistics, and data to predict things like how likely an accident or event is to happen.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latin typeface="Barlow" panose="00000500000000000000" pitchFamily="2" charset="0"/>
              <a:ea typeface="Barlow"/>
              <a:cs typeface="Barlow"/>
              <a:sym typeface="Barlow"/>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latin typeface="Barlow" panose="00000500000000000000" pitchFamily="2" charset="0"/>
                <a:ea typeface="Barlow"/>
                <a:cs typeface="Barlow"/>
                <a:sym typeface="Barlow"/>
              </a:rPr>
              <a:t>Claims  - someone who investigates when something goes wrong and an insurance claim is made. They investigate what happened, check how much damage there is, and decide how much the insurance company should pay.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latin typeface="Barlow" panose="00000500000000000000" pitchFamily="2" charset="0"/>
              <a:ea typeface="Barlow"/>
              <a:cs typeface="Barlow"/>
              <a:sym typeface="Barlow"/>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latin typeface="Barlow" panose="00000500000000000000" pitchFamily="2" charset="0"/>
              <a:ea typeface="Barlow"/>
              <a:cs typeface="Barlow"/>
              <a:sym typeface="Barlow"/>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latin typeface="Barlow" panose="00000500000000000000" pitchFamily="2" charset="0"/>
              <a:ea typeface="Barlow"/>
              <a:cs typeface="Barlow"/>
              <a:sym typeface="Barlow"/>
            </a:endParaRPr>
          </a:p>
          <a:p>
            <a:endParaRPr lang="en-GB"/>
          </a:p>
        </p:txBody>
      </p:sp>
      <p:sp>
        <p:nvSpPr>
          <p:cNvPr id="4" name="Slide Number Placeholder 3">
            <a:extLst>
              <a:ext uri="{FF2B5EF4-FFF2-40B4-BE49-F238E27FC236}">
                <a16:creationId xmlns:a16="http://schemas.microsoft.com/office/drawing/2014/main" id="{1F414638-48B3-1723-A432-A8BA86A6824E}"/>
              </a:ext>
            </a:extLst>
          </p:cNvPr>
          <p:cNvSpPr>
            <a:spLocks noGrp="1"/>
          </p:cNvSpPr>
          <p:nvPr>
            <p:ph type="sldNum" sz="quarter" idx="5"/>
          </p:nvPr>
        </p:nvSpPr>
        <p:spPr/>
        <p:txBody>
          <a:bodyPr/>
          <a:lstStyle/>
          <a:p>
            <a:fld id="{871B2431-D351-4C6E-A3CF-9DFAC0E3E050}" type="slidenum">
              <a:rPr lang="cs-CZ" smtClean="0"/>
              <a:t>9</a:t>
            </a:fld>
            <a:endParaRPr lang="cs-CZ"/>
          </a:p>
        </p:txBody>
      </p:sp>
    </p:spTree>
    <p:extLst>
      <p:ext uri="{BB962C8B-B14F-4D97-AF65-F5344CB8AC3E}">
        <p14:creationId xmlns:p14="http://schemas.microsoft.com/office/powerpoint/2010/main" val="429717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loyds Two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09999" y="2457836"/>
            <a:ext cx="7965000" cy="70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9" name="Text Placeholder 8">
            <a:extLst>
              <a:ext uri="{FF2B5EF4-FFF2-40B4-BE49-F238E27FC236}">
                <a16:creationId xmlns:a16="http://schemas.microsoft.com/office/drawing/2014/main" id="{AD58C9FE-B14D-43C4-A9F8-D76F9D9F4A69}"/>
              </a:ext>
            </a:extLst>
          </p:cNvPr>
          <p:cNvSpPr>
            <a:spLocks noGrp="1"/>
          </p:cNvSpPr>
          <p:nvPr>
            <p:ph type="body" sz="quarter" idx="16" hasCustomPrompt="1"/>
          </p:nvPr>
        </p:nvSpPr>
        <p:spPr>
          <a:xfrm>
            <a:off x="9144001" y="9477000"/>
            <a:ext cx="7672388" cy="378000"/>
          </a:xfrm>
        </p:spPr>
        <p:txBody>
          <a:bodyPr anchor="ctr"/>
          <a:lstStyle>
            <a:lvl1pPr algn="r">
              <a:defRPr sz="1800" b="0"/>
            </a:lvl1pPr>
            <a:lvl2pPr algn="r">
              <a:defRPr/>
            </a:lvl2pPr>
            <a:lvl3pPr algn="r">
              <a:defRPr/>
            </a:lvl3pPr>
            <a:lvl4pPr algn="r">
              <a:defRPr/>
            </a:lvl4pPr>
            <a:lvl5pPr algn="r">
              <a:defRPr/>
            </a:lvl5pPr>
          </a:lstStyle>
          <a:p>
            <a:pPr lvl="0"/>
            <a:r>
              <a:rPr lang="en-US"/>
              <a:t>Running footer if required</a:t>
            </a:r>
          </a:p>
        </p:txBody>
      </p:sp>
      <p:sp>
        <p:nvSpPr>
          <p:cNvPr id="7" name="Text Placeholder 6">
            <a:extLst>
              <a:ext uri="{FF2B5EF4-FFF2-40B4-BE49-F238E27FC236}">
                <a16:creationId xmlns:a16="http://schemas.microsoft.com/office/drawing/2014/main" id="{E43542D8-E35C-432C-BE6F-C57A3FDDB8D9}"/>
              </a:ext>
            </a:extLst>
          </p:cNvPr>
          <p:cNvSpPr>
            <a:spLocks noGrp="1"/>
          </p:cNvSpPr>
          <p:nvPr>
            <p:ph type="body" sz="quarter" idx="17"/>
          </p:nvPr>
        </p:nvSpPr>
        <p:spPr>
          <a:xfrm>
            <a:off x="9584999" y="2457836"/>
            <a:ext cx="7965000" cy="702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5586BBE7-42D2-4163-8F5E-6B95987D4135}"/>
              </a:ext>
            </a:extLst>
          </p:cNvPr>
          <p:cNvSpPr>
            <a:spLocks noGrp="1"/>
          </p:cNvSpPr>
          <p:nvPr>
            <p:ph type="title"/>
          </p:nvPr>
        </p:nvSpPr>
        <p:spPr/>
        <p:txBody>
          <a:bodyPr/>
          <a:lstStyle/>
          <a:p>
            <a:r>
              <a:rPr lang="en-US"/>
              <a:t>Click to edit Master title style</a:t>
            </a:r>
            <a:endParaRPr lang="en-GB"/>
          </a:p>
        </p:txBody>
      </p:sp>
      <p:sp>
        <p:nvSpPr>
          <p:cNvPr id="8" name="Text Placeholder 3">
            <a:extLst>
              <a:ext uri="{FF2B5EF4-FFF2-40B4-BE49-F238E27FC236}">
                <a16:creationId xmlns:a16="http://schemas.microsoft.com/office/drawing/2014/main" id="{E769D238-6E6B-48B0-85DD-D9A020493493}"/>
              </a:ext>
            </a:extLst>
          </p:cNvPr>
          <p:cNvSpPr>
            <a:spLocks noGrp="1"/>
          </p:cNvSpPr>
          <p:nvPr>
            <p:ph type="body" sz="quarter" idx="18"/>
          </p:nvPr>
        </p:nvSpPr>
        <p:spPr>
          <a:xfrm>
            <a:off x="800101" y="1650208"/>
            <a:ext cx="16740188" cy="584775"/>
          </a:xfrm>
        </p:spPr>
        <p:txBody>
          <a:bodyPr>
            <a:spAutoFit/>
          </a:bodyPr>
          <a:lstStyle>
            <a:lvl1pPr>
              <a:defRPr b="0">
                <a:solidFill>
                  <a:schemeClr val="tx1"/>
                </a:solidFill>
              </a:defRPr>
            </a:lvl1pPr>
          </a:lstStyle>
          <a:p>
            <a:pPr lvl="0"/>
            <a:r>
              <a:rPr lang="en-US"/>
              <a:t>Click to edit Master text styles</a:t>
            </a:r>
            <a:endParaRPr lang="en-GB"/>
          </a:p>
        </p:txBody>
      </p:sp>
      <p:sp>
        <p:nvSpPr>
          <p:cNvPr id="10" name="Date Placeholder 6">
            <a:extLst>
              <a:ext uri="{FF2B5EF4-FFF2-40B4-BE49-F238E27FC236}">
                <a16:creationId xmlns:a16="http://schemas.microsoft.com/office/drawing/2014/main" id="{6D9E6F58-B187-4791-84FA-6B3FCAAB94DD}"/>
              </a:ext>
            </a:extLst>
          </p:cNvPr>
          <p:cNvSpPr>
            <a:spLocks noGrp="1"/>
          </p:cNvSpPr>
          <p:nvPr>
            <p:ph type="dt" sz="half" idx="2"/>
          </p:nvPr>
        </p:nvSpPr>
        <p:spPr>
          <a:xfrm>
            <a:off x="809099" y="9554127"/>
            <a:ext cx="2237874" cy="230832"/>
          </a:xfrm>
          <a:prstGeom prst="rect">
            <a:avLst/>
          </a:prstGeom>
          <a:noFill/>
        </p:spPr>
        <p:txBody>
          <a:bodyPr wrap="square" lIns="0" tIns="0" rIns="0" bIns="0" rtlCol="0">
            <a:spAutoFit/>
          </a:bodyPr>
          <a:lstStyle>
            <a:lvl1pPr>
              <a:defRPr lang="en-AU" sz="1500" smtClean="0">
                <a:solidFill>
                  <a:schemeClr val="tx1"/>
                </a:solidFill>
              </a:defRPr>
            </a:lvl1pPr>
          </a:lstStyle>
          <a:p>
            <a:r>
              <a:rPr lang="en-AU"/>
              <a:t>© Lloyd’s </a:t>
            </a:r>
            <a:fld id="{4A48E7C6-92AF-4D14-ABFC-9CEAB337CAF7}" type="datetimeyyyy">
              <a:rPr lang="en-US" smtClean="0"/>
              <a:t>2025</a:t>
            </a:fld>
            <a:endParaRPr lang="en-US"/>
          </a:p>
        </p:txBody>
      </p:sp>
    </p:spTree>
    <p:extLst>
      <p:ext uri="{BB962C8B-B14F-4D97-AF65-F5344CB8AC3E}">
        <p14:creationId xmlns:p14="http://schemas.microsoft.com/office/powerpoint/2010/main" val="2516081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8" name="TextBox 7">
            <a:extLst>
              <a:ext uri="{FF2B5EF4-FFF2-40B4-BE49-F238E27FC236}">
                <a16:creationId xmlns:a16="http://schemas.microsoft.com/office/drawing/2014/main" id="{00DBA497-02AB-967A-E7F5-87570A6BAF81}"/>
              </a:ext>
            </a:extLst>
          </p:cNvPr>
          <p:cNvSpPr txBox="1"/>
          <p:nvPr userDrawn="1">
            <p:extLst>
              <p:ext uri="{1162E1C5-73C7-4A58-AE30-91384D911F3F}">
                <p184:classification xmlns:p184="http://schemas.microsoft.com/office/powerpoint/2018/4/main" val="ftr"/>
              </p:ext>
            </p:extLst>
          </p:nvPr>
        </p:nvSpPr>
        <p:spPr>
          <a:xfrm>
            <a:off x="8465312" y="9944100"/>
            <a:ext cx="1385888" cy="152400"/>
          </a:xfrm>
          <a:prstGeom prst="rect">
            <a:avLst/>
          </a:prstGeom>
        </p:spPr>
        <p:txBody>
          <a:bodyPr horzOverflow="overflow" lIns="0" tIns="0" rIns="0" bIns="0">
            <a:spAutoFit/>
          </a:bodyPr>
          <a:lstStyle/>
          <a:p>
            <a:pPr algn="l"/>
            <a:r>
              <a:rPr lang="en-GB" sz="1000">
                <a:solidFill>
                  <a:srgbClr val="000000">
                    <a:alpha val="50000"/>
                  </a:srgbClr>
                </a:solidFill>
                <a:latin typeface="Calibri" panose="020F0502020204030204" pitchFamily="34" charset="0"/>
                <a:cs typeface="Calibri" panose="020F0502020204030204" pitchFamily="34" charset="0"/>
              </a:rPr>
              <a:t>Classification: Confidential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18/10/relationships/comments" Target="../comments/modernComment_14A_B7F5545.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2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londoninsurancelife-lmg.com/careers-guide/"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hyperlink" Target="https://londoninsurancelife-lmg.com/wp-content/uploads/2025/05/Ideas-About-to-change-the-world.mp4" TargetMode="External"/><Relationship Id="rId3" Type="http://schemas.openxmlformats.org/officeDocument/2006/relationships/image" Target="../media/image3.png"/><Relationship Id="rId7"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s://londoninsurancelife-lmg.com/wp-content/uploads/2025/05/Connected-World.mp4" TargetMode="External"/><Relationship Id="rId5" Type="http://schemas.openxmlformats.org/officeDocument/2006/relationships/image" Target="../media/image4.jpeg"/><Relationship Id="rId4" Type="http://schemas.openxmlformats.org/officeDocument/2006/relationships/hyperlink" Target="https://londoninsurancelife-lmg.com/wp-content/uploads/2025/05/Climate-Action.mp4" TargetMode="Externa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3.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8.png"/><Relationship Id="rId3" Type="http://schemas.openxmlformats.org/officeDocument/2006/relationships/image" Target="../media/image3.png"/><Relationship Id="rId7" Type="http://schemas.microsoft.com/office/2007/relationships/hdphoto" Target="../media/hdphoto2.wdp"/><Relationship Id="rId12"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6.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22.png"/><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0315B"/>
        </a:solidFill>
        <a:effectLst/>
      </p:bgPr>
    </p:bg>
    <p:spTree>
      <p:nvGrpSpPr>
        <p:cNvPr id="1" name=""/>
        <p:cNvGrpSpPr/>
        <p:nvPr/>
      </p:nvGrpSpPr>
      <p:grpSpPr>
        <a:xfrm>
          <a:off x="0" y="0"/>
          <a:ext cx="0" cy="0"/>
          <a:chOff x="0" y="0"/>
          <a:chExt cx="0" cy="0"/>
        </a:xfrm>
      </p:grpSpPr>
      <p:sp>
        <p:nvSpPr>
          <p:cNvPr id="2" name="Freeform 2"/>
          <p:cNvSpPr/>
          <p:nvPr/>
        </p:nvSpPr>
        <p:spPr>
          <a:xfrm>
            <a:off x="11974354" y="0"/>
            <a:ext cx="6313646" cy="10287000"/>
          </a:xfrm>
          <a:custGeom>
            <a:avLst/>
            <a:gdLst/>
            <a:ahLst/>
            <a:cxnLst/>
            <a:rect l="l" t="t" r="r" b="b"/>
            <a:pathLst>
              <a:path w="6313646" h="10287000">
                <a:moveTo>
                  <a:pt x="0" y="0"/>
                </a:moveTo>
                <a:lnTo>
                  <a:pt x="6313646" y="0"/>
                </a:lnTo>
                <a:lnTo>
                  <a:pt x="6313646" y="10287000"/>
                </a:lnTo>
                <a:lnTo>
                  <a:pt x="0" y="10287000"/>
                </a:lnTo>
                <a:lnTo>
                  <a:pt x="0" y="0"/>
                </a:lnTo>
                <a:close/>
              </a:path>
            </a:pathLst>
          </a:custGeom>
          <a:blipFill>
            <a:blip r:embed="rId3"/>
            <a:stretch>
              <a:fillRect/>
            </a:stretch>
          </a:blipFill>
        </p:spPr>
        <p:txBody>
          <a:bodyPr/>
          <a:lstStyle/>
          <a:p>
            <a:endParaRPr lang="en-GB">
              <a:latin typeface="Barlow" panose="00000500000000000000" pitchFamily="2" charset="0"/>
            </a:endParaRPr>
          </a:p>
        </p:txBody>
      </p:sp>
      <p:sp>
        <p:nvSpPr>
          <p:cNvPr id="3" name="Freeform 3"/>
          <p:cNvSpPr/>
          <p:nvPr/>
        </p:nvSpPr>
        <p:spPr>
          <a:xfrm>
            <a:off x="1028700" y="1028700"/>
            <a:ext cx="3734047" cy="1793131"/>
          </a:xfrm>
          <a:custGeom>
            <a:avLst/>
            <a:gdLst/>
            <a:ahLst/>
            <a:cxnLst/>
            <a:rect l="l" t="t" r="r" b="b"/>
            <a:pathLst>
              <a:path w="3734047" h="1793131">
                <a:moveTo>
                  <a:pt x="0" y="0"/>
                </a:moveTo>
                <a:lnTo>
                  <a:pt x="3734047" y="0"/>
                </a:lnTo>
                <a:lnTo>
                  <a:pt x="3734047" y="1793131"/>
                </a:lnTo>
                <a:lnTo>
                  <a:pt x="0" y="1793131"/>
                </a:lnTo>
                <a:lnTo>
                  <a:pt x="0" y="0"/>
                </a:lnTo>
                <a:close/>
              </a:path>
            </a:pathLst>
          </a:custGeom>
          <a:blipFill>
            <a:blip r:embed="rId4"/>
            <a:stretch>
              <a:fillRect/>
            </a:stretch>
          </a:blipFill>
        </p:spPr>
        <p:txBody>
          <a:bodyPr/>
          <a:lstStyle/>
          <a:p>
            <a:endParaRPr lang="en-GB">
              <a:latin typeface="Barlow" panose="00000500000000000000" pitchFamily="2" charset="0"/>
            </a:endParaRPr>
          </a:p>
        </p:txBody>
      </p:sp>
      <p:sp>
        <p:nvSpPr>
          <p:cNvPr id="4" name="TextBox 4"/>
          <p:cNvSpPr txBox="1"/>
          <p:nvPr/>
        </p:nvSpPr>
        <p:spPr>
          <a:xfrm>
            <a:off x="1028700" y="3023405"/>
            <a:ext cx="10959085" cy="6830203"/>
          </a:xfrm>
          <a:prstGeom prst="rect">
            <a:avLst/>
          </a:prstGeom>
        </p:spPr>
        <p:txBody>
          <a:bodyPr lIns="0" tIns="0" rIns="0" bIns="0" rtlCol="0" anchor="t">
            <a:spAutoFit/>
          </a:bodyPr>
          <a:lstStyle/>
          <a:p>
            <a:pPr algn="l">
              <a:lnSpc>
                <a:spcPts val="13568"/>
              </a:lnSpc>
            </a:pPr>
            <a:r>
              <a:rPr lang="en-US" sz="11306" b="1">
                <a:solidFill>
                  <a:srgbClr val="02C6F4"/>
                </a:solidFill>
                <a:latin typeface="Barlow" panose="00000500000000000000" pitchFamily="2" charset="0"/>
                <a:ea typeface="Barlow Bold"/>
                <a:cs typeface="Barlow Bold"/>
                <a:sym typeface="Barlow Bold"/>
              </a:rPr>
              <a:t>AN INTRODUCTION TO RISK &amp; INSURANCE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7CCDE-E413-0CD4-F168-DFB42A067EF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251FF82-3D22-2C35-C719-31FAD1C0E130}"/>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4"/>
            <a:stretch>
              <a:fillRect l="-6267" r="-6267"/>
            </a:stretch>
          </a:blipFill>
        </p:spPr>
        <p:txBody>
          <a:bodyPr/>
          <a:lstStyle/>
          <a:p>
            <a:endParaRPr lang="en-GB">
              <a:latin typeface="Barlow" panose="00000500000000000000" pitchFamily="2" charset="0"/>
            </a:endParaRPr>
          </a:p>
        </p:txBody>
      </p:sp>
      <p:sp>
        <p:nvSpPr>
          <p:cNvPr id="12" name="TextBox 3">
            <a:extLst>
              <a:ext uri="{FF2B5EF4-FFF2-40B4-BE49-F238E27FC236}">
                <a16:creationId xmlns:a16="http://schemas.microsoft.com/office/drawing/2014/main" id="{C7F7890E-CC19-F61E-0B79-61000349555E}"/>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ACTUARY</a:t>
            </a:r>
          </a:p>
        </p:txBody>
      </p:sp>
      <p:sp>
        <p:nvSpPr>
          <p:cNvPr id="6" name="Rectangle 5">
            <a:extLst>
              <a:ext uri="{FF2B5EF4-FFF2-40B4-BE49-F238E27FC236}">
                <a16:creationId xmlns:a16="http://schemas.microsoft.com/office/drawing/2014/main" id="{AE107F5B-A37A-652C-B15B-A6C795C6D5D6}"/>
              </a:ext>
            </a:extLst>
          </p:cNvPr>
          <p:cNvSpPr/>
          <p:nvPr/>
        </p:nvSpPr>
        <p:spPr>
          <a:xfrm>
            <a:off x="6553200" y="3028980"/>
            <a:ext cx="11125200" cy="5924520"/>
          </a:xfrm>
          <a:prstGeom prst="rect">
            <a:avLst/>
          </a:prstGeom>
          <a:solidFill>
            <a:srgbClr val="F27349"/>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ct val="0"/>
              </a:spcBef>
            </a:pPr>
            <a:r>
              <a:rPr lang="en-US" sz="4000">
                <a:solidFill>
                  <a:schemeClr val="bg1"/>
                </a:solidFill>
                <a:latin typeface="Barlow"/>
                <a:ea typeface="Barlow"/>
                <a:cs typeface="Barlow"/>
                <a:sym typeface="Barlow"/>
              </a:rPr>
              <a:t>An actuary is a numbers expert who helps insurance companies figure out how risky something is and how much it might cost if something goes wrong. They use math, statistics, and data to predict things like how likely an accident or event is to happen.</a:t>
            </a:r>
          </a:p>
        </p:txBody>
      </p:sp>
      <p:sp>
        <p:nvSpPr>
          <p:cNvPr id="7" name="Rectangle: Rounded Corners 6">
            <a:extLst>
              <a:ext uri="{FF2B5EF4-FFF2-40B4-BE49-F238E27FC236}">
                <a16:creationId xmlns:a16="http://schemas.microsoft.com/office/drawing/2014/main" id="{9285231B-B812-37E5-EEB4-766BC9117324}"/>
              </a:ext>
            </a:extLst>
          </p:cNvPr>
          <p:cNvSpPr/>
          <p:nvPr/>
        </p:nvSpPr>
        <p:spPr>
          <a:xfrm>
            <a:off x="1192914" y="7200900"/>
            <a:ext cx="4314458" cy="1926949"/>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i="1">
                <a:solidFill>
                  <a:srgbClr val="10315C"/>
                </a:solidFill>
                <a:latin typeface="Barlow" panose="00000500000000000000" pitchFamily="2" charset="0"/>
              </a:rPr>
              <a:t>“Predicts the future”</a:t>
            </a:r>
            <a:endParaRPr lang="en-GB" sz="5400" b="1" i="1">
              <a:solidFill>
                <a:srgbClr val="10315C"/>
              </a:solidFill>
              <a:latin typeface="Barlow" panose="00000500000000000000" pitchFamily="2" charset="0"/>
            </a:endParaRPr>
          </a:p>
        </p:txBody>
      </p:sp>
      <p:sp>
        <p:nvSpPr>
          <p:cNvPr id="4" name="Rectangle 3">
            <a:extLst>
              <a:ext uri="{FF2B5EF4-FFF2-40B4-BE49-F238E27FC236}">
                <a16:creationId xmlns:a16="http://schemas.microsoft.com/office/drawing/2014/main" id="{48388FC0-7F7C-D570-DD7D-A98C20D7A1B4}"/>
              </a:ext>
            </a:extLst>
          </p:cNvPr>
          <p:cNvSpPr/>
          <p:nvPr/>
        </p:nvSpPr>
        <p:spPr>
          <a:xfrm>
            <a:off x="1828800" y="3411656"/>
            <a:ext cx="3320716" cy="3755155"/>
          </a:xfrm>
          <a:prstGeom prst="rect">
            <a:avLst/>
          </a:prstGeom>
          <a:solidFill>
            <a:srgbClr val="005A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6DF2AAB0-6788-C229-8FBB-E17E05EAC2F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949" b="90000" l="10000" r="90270">
                        <a14:foregroundMark x1="64865" y1="8205" x2="49189" y2="8205"/>
                        <a14:foregroundMark x1="89730" y1="79744" x2="90270" y2="72051"/>
                      </a14:backgroundRemoval>
                    </a14:imgEffect>
                  </a14:imgLayer>
                </a14:imgProps>
              </a:ext>
            </a:extLst>
          </a:blip>
          <a:stretch>
            <a:fillRect/>
          </a:stretch>
        </p:blipFill>
        <p:spPr>
          <a:xfrm>
            <a:off x="1143000" y="3238500"/>
            <a:ext cx="4251826" cy="4481652"/>
          </a:xfrm>
          <a:prstGeom prst="rect">
            <a:avLst/>
          </a:prstGeom>
        </p:spPr>
      </p:pic>
    </p:spTree>
    <p:extLst>
      <p:ext uri="{BB962C8B-B14F-4D97-AF65-F5344CB8AC3E}">
        <p14:creationId xmlns:p14="http://schemas.microsoft.com/office/powerpoint/2010/main" val="19289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C50A6-E85E-9B95-F655-50D8F0303DD9}"/>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2D1677FB-DF2C-7586-4F4D-F6EC8E938BD3}"/>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2" name="TextBox 3">
            <a:extLst>
              <a:ext uri="{FF2B5EF4-FFF2-40B4-BE49-F238E27FC236}">
                <a16:creationId xmlns:a16="http://schemas.microsoft.com/office/drawing/2014/main" id="{E203C8BC-3BB2-E51F-6ACE-A1C85E3FB4C7}"/>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ACTUARY</a:t>
            </a:r>
          </a:p>
        </p:txBody>
      </p:sp>
      <p:pic>
        <p:nvPicPr>
          <p:cNvPr id="3" name="Picture 2">
            <a:extLst>
              <a:ext uri="{FF2B5EF4-FFF2-40B4-BE49-F238E27FC236}">
                <a16:creationId xmlns:a16="http://schemas.microsoft.com/office/drawing/2014/main" id="{C7B5EBC3-B945-1A3C-3472-5A674E84B8F1}"/>
              </a:ext>
            </a:extLst>
          </p:cNvPr>
          <p:cNvPicPr>
            <a:picLocks noChangeAspect="1"/>
          </p:cNvPicPr>
          <p:nvPr/>
        </p:nvPicPr>
        <p:blipFill>
          <a:blip r:embed="rId4"/>
          <a:srcRect l="1707" t="3622" r="1161" b="4720"/>
          <a:stretch>
            <a:fillRect/>
          </a:stretch>
        </p:blipFill>
        <p:spPr>
          <a:xfrm>
            <a:off x="1943100" y="4000500"/>
            <a:ext cx="14401800" cy="3587860"/>
          </a:xfrm>
          <a:prstGeom prst="rect">
            <a:avLst/>
          </a:prstGeom>
          <a:ln>
            <a:solidFill>
              <a:srgbClr val="005AEF"/>
            </a:solidFill>
          </a:ln>
        </p:spPr>
      </p:pic>
    </p:spTree>
    <p:extLst>
      <p:ext uri="{BB962C8B-B14F-4D97-AF65-F5344CB8AC3E}">
        <p14:creationId xmlns:p14="http://schemas.microsoft.com/office/powerpoint/2010/main" val="3118883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0EB13-1C3D-E61E-B562-D1F328E3B4AA}"/>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367F611-F018-1A06-E622-75A3717D68C6}"/>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2" name="TextBox 3">
            <a:extLst>
              <a:ext uri="{FF2B5EF4-FFF2-40B4-BE49-F238E27FC236}">
                <a16:creationId xmlns:a16="http://schemas.microsoft.com/office/drawing/2014/main" id="{541B8F31-E46A-1B07-37C6-683C3D7551BF}"/>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BROKER</a:t>
            </a:r>
          </a:p>
        </p:txBody>
      </p:sp>
      <p:sp>
        <p:nvSpPr>
          <p:cNvPr id="6" name="Rectangle 5">
            <a:extLst>
              <a:ext uri="{FF2B5EF4-FFF2-40B4-BE49-F238E27FC236}">
                <a16:creationId xmlns:a16="http://schemas.microsoft.com/office/drawing/2014/main" id="{E4443574-10BC-ACA8-CC2B-F67C8F8A5056}"/>
              </a:ext>
            </a:extLst>
          </p:cNvPr>
          <p:cNvSpPr/>
          <p:nvPr/>
        </p:nvSpPr>
        <p:spPr>
          <a:xfrm>
            <a:off x="6553200" y="3028980"/>
            <a:ext cx="11125200" cy="5924520"/>
          </a:xfrm>
          <a:prstGeom prst="rect">
            <a:avLst/>
          </a:prstGeom>
          <a:solidFill>
            <a:srgbClr val="F27349"/>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ct val="0"/>
              </a:spcBef>
            </a:pPr>
            <a:r>
              <a:rPr lang="en-US" sz="4000">
                <a:solidFill>
                  <a:schemeClr val="bg1"/>
                </a:solidFill>
                <a:latin typeface="Barlow"/>
                <a:ea typeface="Barlow"/>
                <a:cs typeface="Barlow"/>
                <a:sym typeface="Barlow"/>
              </a:rPr>
              <a:t>Brokers help people or businesses to understand the risk they face, decide which ones they would like to transfer to an insurance company and the find the right provider and solution. They work on behalf of their clients, and their goal is to find the best price and coverage and for the client's needs.</a:t>
            </a:r>
          </a:p>
        </p:txBody>
      </p:sp>
      <p:sp>
        <p:nvSpPr>
          <p:cNvPr id="7" name="Rectangle: Rounded Corners 6">
            <a:extLst>
              <a:ext uri="{FF2B5EF4-FFF2-40B4-BE49-F238E27FC236}">
                <a16:creationId xmlns:a16="http://schemas.microsoft.com/office/drawing/2014/main" id="{3BC24A04-C165-3358-CC8B-C4777A5E395B}"/>
              </a:ext>
            </a:extLst>
          </p:cNvPr>
          <p:cNvSpPr/>
          <p:nvPr/>
        </p:nvSpPr>
        <p:spPr>
          <a:xfrm>
            <a:off x="1192914" y="7200900"/>
            <a:ext cx="4314458" cy="1926949"/>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i="1">
                <a:solidFill>
                  <a:srgbClr val="10315C"/>
                </a:solidFill>
                <a:latin typeface="Barlow" panose="00000500000000000000" pitchFamily="2" charset="0"/>
              </a:rPr>
              <a:t>“Seals the deal”</a:t>
            </a:r>
            <a:endParaRPr lang="en-GB" sz="5400" b="1" i="1">
              <a:solidFill>
                <a:srgbClr val="10315C"/>
              </a:solidFill>
              <a:latin typeface="Barlow" panose="00000500000000000000" pitchFamily="2" charset="0"/>
            </a:endParaRPr>
          </a:p>
        </p:txBody>
      </p:sp>
      <p:sp>
        <p:nvSpPr>
          <p:cNvPr id="19" name="Rectangle 18">
            <a:extLst>
              <a:ext uri="{FF2B5EF4-FFF2-40B4-BE49-F238E27FC236}">
                <a16:creationId xmlns:a16="http://schemas.microsoft.com/office/drawing/2014/main" id="{13DAF79B-F0C8-BB0B-1831-72B2F076C770}"/>
              </a:ext>
            </a:extLst>
          </p:cNvPr>
          <p:cNvSpPr/>
          <p:nvPr/>
        </p:nvSpPr>
        <p:spPr>
          <a:xfrm>
            <a:off x="1657005" y="3549625"/>
            <a:ext cx="3320716" cy="3755155"/>
          </a:xfrm>
          <a:prstGeom prst="rect">
            <a:avLst/>
          </a:prstGeom>
          <a:solidFill>
            <a:srgbClr val="005A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a:extLst>
              <a:ext uri="{FF2B5EF4-FFF2-40B4-BE49-F238E27FC236}">
                <a16:creationId xmlns:a16="http://schemas.microsoft.com/office/drawing/2014/main" id="{006B8044-509B-999A-2B9C-72A4C85DB2F6}"/>
              </a:ext>
            </a:extLst>
          </p:cNvPr>
          <p:cNvPicPr>
            <a:picLocks noChangeAspect="1"/>
          </p:cNvPicPr>
          <p:nvPr/>
        </p:nvPicPr>
        <p:blipFill>
          <a:blip r:embed="rId4"/>
          <a:stretch>
            <a:fillRect/>
          </a:stretch>
        </p:blipFill>
        <p:spPr>
          <a:xfrm>
            <a:off x="4764125" y="6752253"/>
            <a:ext cx="238158" cy="552527"/>
          </a:xfrm>
          <a:prstGeom prst="rect">
            <a:avLst/>
          </a:prstGeom>
        </p:spPr>
      </p:pic>
      <p:pic>
        <p:nvPicPr>
          <p:cNvPr id="21" name="Picture 20">
            <a:extLst>
              <a:ext uri="{FF2B5EF4-FFF2-40B4-BE49-F238E27FC236}">
                <a16:creationId xmlns:a16="http://schemas.microsoft.com/office/drawing/2014/main" id="{11A328CF-0B48-738A-56EE-A45A2D96A9E0}"/>
              </a:ext>
            </a:extLst>
          </p:cNvPr>
          <p:cNvPicPr>
            <a:picLocks noChangeAspect="1"/>
          </p:cNvPicPr>
          <p:nvPr/>
        </p:nvPicPr>
        <p:blipFill>
          <a:blip r:embed="rId4"/>
          <a:stretch>
            <a:fillRect/>
          </a:stretch>
        </p:blipFill>
        <p:spPr>
          <a:xfrm rot="5400000">
            <a:off x="4409042" y="6895566"/>
            <a:ext cx="238158" cy="552527"/>
          </a:xfrm>
          <a:prstGeom prst="rect">
            <a:avLst/>
          </a:prstGeom>
        </p:spPr>
      </p:pic>
      <p:pic>
        <p:nvPicPr>
          <p:cNvPr id="22" name="Picture 21">
            <a:extLst>
              <a:ext uri="{FF2B5EF4-FFF2-40B4-BE49-F238E27FC236}">
                <a16:creationId xmlns:a16="http://schemas.microsoft.com/office/drawing/2014/main" id="{AC27B661-F596-9DBC-6827-7D80187378BE}"/>
              </a:ext>
            </a:extLst>
          </p:cNvPr>
          <p:cNvPicPr>
            <a:picLocks noChangeAspect="1"/>
          </p:cNvPicPr>
          <p:nvPr/>
        </p:nvPicPr>
        <p:blipFill>
          <a:blip r:embed="rId5"/>
          <a:stretch>
            <a:fillRect/>
          </a:stretch>
        </p:blipFill>
        <p:spPr>
          <a:xfrm>
            <a:off x="1665611" y="6812310"/>
            <a:ext cx="393199" cy="471839"/>
          </a:xfrm>
          <a:prstGeom prst="rect">
            <a:avLst/>
          </a:prstGeom>
        </p:spPr>
      </p:pic>
      <p:pic>
        <p:nvPicPr>
          <p:cNvPr id="23" name="Picture 22">
            <a:extLst>
              <a:ext uri="{FF2B5EF4-FFF2-40B4-BE49-F238E27FC236}">
                <a16:creationId xmlns:a16="http://schemas.microsoft.com/office/drawing/2014/main" id="{0450B58C-CE2D-6E1C-8F06-3A8AC702C576}"/>
              </a:ext>
            </a:extLst>
          </p:cNvPr>
          <p:cNvPicPr>
            <a:picLocks noChangeAspect="1"/>
          </p:cNvPicPr>
          <p:nvPr/>
        </p:nvPicPr>
        <p:blipFill>
          <a:blip r:embed="rId6"/>
          <a:stretch>
            <a:fillRect/>
          </a:stretch>
        </p:blipFill>
        <p:spPr>
          <a:xfrm>
            <a:off x="1905457" y="7109907"/>
            <a:ext cx="771633" cy="181000"/>
          </a:xfrm>
          <a:prstGeom prst="rect">
            <a:avLst/>
          </a:prstGeom>
        </p:spPr>
      </p:pic>
      <p:pic>
        <p:nvPicPr>
          <p:cNvPr id="24" name="Picture 23">
            <a:extLst>
              <a:ext uri="{FF2B5EF4-FFF2-40B4-BE49-F238E27FC236}">
                <a16:creationId xmlns:a16="http://schemas.microsoft.com/office/drawing/2014/main" id="{822A0743-37AF-5FAC-6EF9-52D1E87AB01B}"/>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774" b="96241" l="9867" r="89867">
                        <a14:foregroundMark x1="89600" y1="85213" x2="72506" y2="91849"/>
                        <a14:backgroundMark x1="28533" y1="97243" x2="79200" y2="97243"/>
                        <a14:backgroundMark x1="33333" y1="96742" x2="17067" y2="97995"/>
                      </a14:backgroundRemoval>
                    </a14:imgEffect>
                  </a14:imgLayer>
                </a14:imgProps>
              </a:ext>
            </a:extLst>
          </a:blip>
          <a:stretch>
            <a:fillRect/>
          </a:stretch>
        </p:blipFill>
        <p:spPr>
          <a:xfrm>
            <a:off x="1192914" y="3314700"/>
            <a:ext cx="3970867" cy="4225003"/>
          </a:xfrm>
          <a:prstGeom prst="rect">
            <a:avLst/>
          </a:prstGeom>
        </p:spPr>
      </p:pic>
    </p:spTree>
    <p:extLst>
      <p:ext uri="{BB962C8B-B14F-4D97-AF65-F5344CB8AC3E}">
        <p14:creationId xmlns:p14="http://schemas.microsoft.com/office/powerpoint/2010/main" val="2716919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49DC5-D2A8-2732-98B6-D49CFFE91A6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E93B1DA9-3CC8-D9EB-4B30-D5B931F0FF05}"/>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2" name="TextBox 3">
            <a:extLst>
              <a:ext uri="{FF2B5EF4-FFF2-40B4-BE49-F238E27FC236}">
                <a16:creationId xmlns:a16="http://schemas.microsoft.com/office/drawing/2014/main" id="{428FE341-58B3-7D62-2A2A-6D540DC5C0AE}"/>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BROKER</a:t>
            </a:r>
          </a:p>
        </p:txBody>
      </p:sp>
      <p:pic>
        <p:nvPicPr>
          <p:cNvPr id="4" name="Picture 3">
            <a:extLst>
              <a:ext uri="{FF2B5EF4-FFF2-40B4-BE49-F238E27FC236}">
                <a16:creationId xmlns:a16="http://schemas.microsoft.com/office/drawing/2014/main" id="{131D6471-5BC8-26BD-E884-F6D522512937}"/>
              </a:ext>
            </a:extLst>
          </p:cNvPr>
          <p:cNvPicPr>
            <a:picLocks noChangeAspect="1"/>
          </p:cNvPicPr>
          <p:nvPr/>
        </p:nvPicPr>
        <p:blipFill>
          <a:blip r:embed="rId4"/>
          <a:srcRect l="557" t="866" r="238" b="235"/>
          <a:stretch>
            <a:fillRect/>
          </a:stretch>
        </p:blipFill>
        <p:spPr>
          <a:xfrm>
            <a:off x="2384093" y="4000500"/>
            <a:ext cx="13519813" cy="3587860"/>
          </a:xfrm>
          <a:prstGeom prst="rect">
            <a:avLst/>
          </a:prstGeom>
          <a:ln>
            <a:solidFill>
              <a:srgbClr val="005AEF"/>
            </a:solidFill>
          </a:ln>
        </p:spPr>
      </p:pic>
    </p:spTree>
    <p:extLst>
      <p:ext uri="{BB962C8B-B14F-4D97-AF65-F5344CB8AC3E}">
        <p14:creationId xmlns:p14="http://schemas.microsoft.com/office/powerpoint/2010/main" val="3612267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7374E-32AC-1E6E-515B-78DF8B653C59}"/>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3633711-7CBA-D706-AA07-EB6DA37FC3CF}"/>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2" name="TextBox 3">
            <a:extLst>
              <a:ext uri="{FF2B5EF4-FFF2-40B4-BE49-F238E27FC236}">
                <a16:creationId xmlns:a16="http://schemas.microsoft.com/office/drawing/2014/main" id="{0419A890-CC09-3937-B05B-14F60466A68A}"/>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UNDERWRITER</a:t>
            </a:r>
          </a:p>
        </p:txBody>
      </p:sp>
      <p:sp>
        <p:nvSpPr>
          <p:cNvPr id="6" name="Rectangle 5">
            <a:extLst>
              <a:ext uri="{FF2B5EF4-FFF2-40B4-BE49-F238E27FC236}">
                <a16:creationId xmlns:a16="http://schemas.microsoft.com/office/drawing/2014/main" id="{DE1B0400-B3B0-270F-34EB-884839E9FF31}"/>
              </a:ext>
            </a:extLst>
          </p:cNvPr>
          <p:cNvSpPr/>
          <p:nvPr/>
        </p:nvSpPr>
        <p:spPr>
          <a:xfrm>
            <a:off x="6553200" y="3028980"/>
            <a:ext cx="11125200" cy="5924520"/>
          </a:xfrm>
          <a:prstGeom prst="rect">
            <a:avLst/>
          </a:prstGeom>
          <a:solidFill>
            <a:srgbClr val="F27349"/>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ct val="0"/>
              </a:spcBef>
            </a:pPr>
            <a:r>
              <a:rPr lang="en-US" sz="4000">
                <a:solidFill>
                  <a:schemeClr val="bg1"/>
                </a:solidFill>
                <a:latin typeface="Barlow"/>
                <a:ea typeface="Barlow"/>
                <a:cs typeface="Barlow"/>
                <a:sym typeface="Barlow"/>
              </a:rPr>
              <a:t>An underwriter is someone who decides if an insurance company should take on a particular risk. They look at the details of what needs to be insured and figure out how risky it is based on the businesses’  circumstances.</a:t>
            </a:r>
          </a:p>
        </p:txBody>
      </p:sp>
      <p:sp>
        <p:nvSpPr>
          <p:cNvPr id="7" name="Rectangle: Rounded Corners 6">
            <a:extLst>
              <a:ext uri="{FF2B5EF4-FFF2-40B4-BE49-F238E27FC236}">
                <a16:creationId xmlns:a16="http://schemas.microsoft.com/office/drawing/2014/main" id="{4111164F-EE57-480C-7766-878A793BFB4F}"/>
              </a:ext>
            </a:extLst>
          </p:cNvPr>
          <p:cNvSpPr/>
          <p:nvPr/>
        </p:nvSpPr>
        <p:spPr>
          <a:xfrm>
            <a:off x="1192914" y="7200900"/>
            <a:ext cx="4314458" cy="1926949"/>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i="1">
                <a:solidFill>
                  <a:srgbClr val="10315C"/>
                </a:solidFill>
                <a:latin typeface="Barlow" panose="00000500000000000000" pitchFamily="2" charset="0"/>
              </a:rPr>
              <a:t>“Takes the risk”</a:t>
            </a:r>
            <a:endParaRPr lang="en-GB" sz="5400" b="1" i="1">
              <a:solidFill>
                <a:srgbClr val="10315C"/>
              </a:solidFill>
              <a:latin typeface="Barlow" panose="00000500000000000000" pitchFamily="2" charset="0"/>
            </a:endParaRPr>
          </a:p>
        </p:txBody>
      </p:sp>
      <p:sp>
        <p:nvSpPr>
          <p:cNvPr id="5" name="Rectangle 4">
            <a:extLst>
              <a:ext uri="{FF2B5EF4-FFF2-40B4-BE49-F238E27FC236}">
                <a16:creationId xmlns:a16="http://schemas.microsoft.com/office/drawing/2014/main" id="{2A7F1270-E945-8AC6-906D-9244DD1829E6}"/>
              </a:ext>
            </a:extLst>
          </p:cNvPr>
          <p:cNvSpPr/>
          <p:nvPr/>
        </p:nvSpPr>
        <p:spPr>
          <a:xfrm>
            <a:off x="1810254" y="3470516"/>
            <a:ext cx="3320716" cy="3755155"/>
          </a:xfrm>
          <a:prstGeom prst="rect">
            <a:avLst/>
          </a:prstGeom>
          <a:solidFill>
            <a:srgbClr val="005A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93406942-4FD5-92F7-7322-91E6D21D1B0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667" b="97265" l="192" r="98654">
                        <a14:foregroundMark x1="10000" y1="91282" x2="41538" y2="93162"/>
                        <a14:foregroundMark x1="41538" y1="93162" x2="79038" y2="90940"/>
                        <a14:foregroundMark x1="79038" y1="90940" x2="87692" y2="88205"/>
                        <a14:foregroundMark x1="94038" y1="98632" x2="1731" y2="98632"/>
                        <a14:foregroundMark x1="1731" y1="98632" x2="5962" y2="84786"/>
                        <a14:foregroundMark x1="5962" y1="84786" x2="28846" y2="67863"/>
                        <a14:foregroundMark x1="1154" y1="82564" x2="11346" y2="95043"/>
                        <a14:foregroundMark x1="11346" y1="95043" x2="50000" y2="93675"/>
                        <a14:foregroundMark x1="50000" y1="93675" x2="74615" y2="95897"/>
                        <a14:foregroundMark x1="91154" y1="96410" x2="86923" y2="82906"/>
                        <a14:foregroundMark x1="86923" y1="82906" x2="83269" y2="81709"/>
                        <a14:foregroundMark x1="98846" y1="90427" x2="74038" y2="77778"/>
                        <a14:foregroundMark x1="77115" y1="74359" x2="98846" y2="76923"/>
                        <a14:foregroundMark x1="64423" y1="10427" x2="48846" y2="10427"/>
                        <a14:foregroundMark x1="48846" y1="10427" x2="46346" y2="9573"/>
                        <a14:foregroundMark x1="61923" y1="9231" x2="48846" y2="6667"/>
                        <a14:foregroundMark x1="49423" y1="48034" x2="56154" y2="69573"/>
                        <a14:foregroundMark x1="56154" y1="69573" x2="55192" y2="68376"/>
                        <a14:foregroundMark x1="48846" y1="52821" x2="52692" y2="64957"/>
                        <a14:foregroundMark x1="35769" y1="71795" x2="7885" y2="96581"/>
                        <a14:foregroundMark x1="7885" y1="96581" x2="6154" y2="97265"/>
                        <a14:foregroundMark x1="192" y1="83077" x2="32115" y2="68547"/>
                        <a14:foregroundMark x1="32115" y1="68547" x2="33846" y2="68376"/>
                        <a14:backgroundMark x1="12500" y1="53675" x2="12500" y2="53675"/>
                        <a14:backgroundMark x1="91538" y1="58803" x2="91538" y2="58803"/>
                        <a14:backgroundMark x1="9423" y1="63590" x2="9423" y2="63590"/>
                        <a14:backgroundMark x1="11538" y1="64957" x2="11538" y2="64957"/>
                        <a14:backgroundMark x1="18269" y1="62222" x2="18269" y2="62222"/>
                        <a14:backgroundMark x1="13846" y1="66667" x2="13846" y2="66667"/>
                        <a14:backgroundMark x1="18269" y1="63077" x2="18269" y2="63077"/>
                      </a14:backgroundRemoval>
                    </a14:imgEffect>
                  </a14:imgLayer>
                </a14:imgProps>
              </a:ext>
            </a:extLst>
          </a:blip>
          <a:stretch>
            <a:fillRect/>
          </a:stretch>
        </p:blipFill>
        <p:spPr>
          <a:xfrm>
            <a:off x="1828800" y="3485959"/>
            <a:ext cx="3302170" cy="3714941"/>
          </a:xfrm>
          <a:prstGeom prst="rect">
            <a:avLst/>
          </a:prstGeom>
        </p:spPr>
      </p:pic>
    </p:spTree>
    <p:extLst>
      <p:ext uri="{BB962C8B-B14F-4D97-AF65-F5344CB8AC3E}">
        <p14:creationId xmlns:p14="http://schemas.microsoft.com/office/powerpoint/2010/main" val="1961823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EF998-4E21-8271-E056-4C56D19E58E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842D47B8-6353-95B5-DA9F-9199B32C1A25}"/>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2" name="TextBox 3">
            <a:extLst>
              <a:ext uri="{FF2B5EF4-FFF2-40B4-BE49-F238E27FC236}">
                <a16:creationId xmlns:a16="http://schemas.microsoft.com/office/drawing/2014/main" id="{4BC28124-4A6C-3363-A542-F00C069EDD54}"/>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UNDERWRITER</a:t>
            </a:r>
          </a:p>
        </p:txBody>
      </p:sp>
      <p:pic>
        <p:nvPicPr>
          <p:cNvPr id="6" name="Picture 5">
            <a:extLst>
              <a:ext uri="{FF2B5EF4-FFF2-40B4-BE49-F238E27FC236}">
                <a16:creationId xmlns:a16="http://schemas.microsoft.com/office/drawing/2014/main" id="{90CE5B21-7D0B-B024-65FE-EFADAEB589FA}"/>
              </a:ext>
            </a:extLst>
          </p:cNvPr>
          <p:cNvPicPr>
            <a:picLocks noChangeAspect="1"/>
          </p:cNvPicPr>
          <p:nvPr/>
        </p:nvPicPr>
        <p:blipFill>
          <a:blip r:embed="rId4"/>
          <a:srcRect l="2" r="-143"/>
          <a:stretch>
            <a:fillRect/>
          </a:stretch>
        </p:blipFill>
        <p:spPr>
          <a:xfrm>
            <a:off x="1943100" y="4000500"/>
            <a:ext cx="14401800" cy="3587860"/>
          </a:xfrm>
          <a:prstGeom prst="rect">
            <a:avLst/>
          </a:prstGeom>
          <a:ln>
            <a:solidFill>
              <a:srgbClr val="005AEF"/>
            </a:solidFill>
          </a:ln>
        </p:spPr>
      </p:pic>
    </p:spTree>
    <p:extLst>
      <p:ext uri="{BB962C8B-B14F-4D97-AF65-F5344CB8AC3E}">
        <p14:creationId xmlns:p14="http://schemas.microsoft.com/office/powerpoint/2010/main" val="33821647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3E15E-F736-BDAC-1FDF-33AD951E5241}"/>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A4292224-5DE5-A402-0E93-8622D2CE0B15}"/>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2" name="TextBox 3">
            <a:extLst>
              <a:ext uri="{FF2B5EF4-FFF2-40B4-BE49-F238E27FC236}">
                <a16:creationId xmlns:a16="http://schemas.microsoft.com/office/drawing/2014/main" id="{D482CB5F-C1CB-7869-63DC-C080E8A5BA55}"/>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CLAIMS ADJUSTER</a:t>
            </a:r>
          </a:p>
        </p:txBody>
      </p:sp>
      <p:sp>
        <p:nvSpPr>
          <p:cNvPr id="6" name="Rectangle 5">
            <a:extLst>
              <a:ext uri="{FF2B5EF4-FFF2-40B4-BE49-F238E27FC236}">
                <a16:creationId xmlns:a16="http://schemas.microsoft.com/office/drawing/2014/main" id="{7CD48943-F228-473F-1CEA-F9DADA948882}"/>
              </a:ext>
            </a:extLst>
          </p:cNvPr>
          <p:cNvSpPr/>
          <p:nvPr/>
        </p:nvSpPr>
        <p:spPr>
          <a:xfrm>
            <a:off x="6553200" y="3028980"/>
            <a:ext cx="11125200" cy="5924520"/>
          </a:xfrm>
          <a:prstGeom prst="rect">
            <a:avLst/>
          </a:prstGeom>
          <a:solidFill>
            <a:srgbClr val="F27349"/>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ct val="0"/>
              </a:spcBef>
            </a:pPr>
            <a:r>
              <a:rPr lang="en-US" sz="4000">
                <a:solidFill>
                  <a:schemeClr val="bg1"/>
                </a:solidFill>
                <a:latin typeface="Barlow"/>
                <a:ea typeface="Barlow"/>
                <a:cs typeface="Barlow"/>
                <a:sym typeface="Barlow"/>
              </a:rPr>
              <a:t>A claims adjuster is someone who investigates when something goes wrong and an insurance claim is made. They look into what happened, check how much damage there is, and decide how much the insurance company should pay.</a:t>
            </a:r>
          </a:p>
        </p:txBody>
      </p:sp>
      <p:sp>
        <p:nvSpPr>
          <p:cNvPr id="7" name="Rectangle: Rounded Corners 6">
            <a:extLst>
              <a:ext uri="{FF2B5EF4-FFF2-40B4-BE49-F238E27FC236}">
                <a16:creationId xmlns:a16="http://schemas.microsoft.com/office/drawing/2014/main" id="{D539EA10-9904-C642-8891-E41FAA58843B}"/>
              </a:ext>
            </a:extLst>
          </p:cNvPr>
          <p:cNvSpPr/>
          <p:nvPr/>
        </p:nvSpPr>
        <p:spPr>
          <a:xfrm>
            <a:off x="914400" y="7200900"/>
            <a:ext cx="4592972" cy="1926949"/>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i="1">
                <a:solidFill>
                  <a:srgbClr val="10315C"/>
                </a:solidFill>
                <a:latin typeface="Barlow" panose="00000500000000000000" pitchFamily="2" charset="0"/>
              </a:rPr>
              <a:t>“Supports the customer”</a:t>
            </a:r>
            <a:endParaRPr lang="en-GB" sz="5400" b="1" i="1">
              <a:solidFill>
                <a:srgbClr val="10315C"/>
              </a:solidFill>
              <a:latin typeface="Barlow" panose="00000500000000000000" pitchFamily="2" charset="0"/>
            </a:endParaRPr>
          </a:p>
        </p:txBody>
      </p:sp>
      <p:sp>
        <p:nvSpPr>
          <p:cNvPr id="4" name="Rectangle 3">
            <a:extLst>
              <a:ext uri="{FF2B5EF4-FFF2-40B4-BE49-F238E27FC236}">
                <a16:creationId xmlns:a16="http://schemas.microsoft.com/office/drawing/2014/main" id="{4D829B47-2273-1769-1F35-86BF67A39FD6}"/>
              </a:ext>
            </a:extLst>
          </p:cNvPr>
          <p:cNvSpPr/>
          <p:nvPr/>
        </p:nvSpPr>
        <p:spPr>
          <a:xfrm>
            <a:off x="1584160" y="3351584"/>
            <a:ext cx="3320716" cy="3755155"/>
          </a:xfrm>
          <a:prstGeom prst="rect">
            <a:avLst/>
          </a:prstGeom>
          <a:solidFill>
            <a:srgbClr val="005A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63754117-89CF-AC03-DC39-9F8BB77606AA}"/>
              </a:ext>
            </a:extLst>
          </p:cNvPr>
          <p:cNvPicPr>
            <a:picLocks noChangeAspect="1"/>
          </p:cNvPicPr>
          <p:nvPr/>
        </p:nvPicPr>
        <p:blipFill>
          <a:blip r:embed="rId4"/>
          <a:srcRect r="4176"/>
          <a:stretch>
            <a:fillRect/>
          </a:stretch>
        </p:blipFill>
        <p:spPr>
          <a:xfrm>
            <a:off x="1600200" y="3028980"/>
            <a:ext cx="3304675" cy="4120905"/>
          </a:xfrm>
          <a:prstGeom prst="rect">
            <a:avLst/>
          </a:prstGeom>
        </p:spPr>
      </p:pic>
    </p:spTree>
    <p:extLst>
      <p:ext uri="{BB962C8B-B14F-4D97-AF65-F5344CB8AC3E}">
        <p14:creationId xmlns:p14="http://schemas.microsoft.com/office/powerpoint/2010/main" val="352508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EFCDA-166B-4D3B-993D-281B30C5A2EC}"/>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A4012642-EE77-3E6D-108A-D00B22389172}"/>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2" name="TextBox 3">
            <a:extLst>
              <a:ext uri="{FF2B5EF4-FFF2-40B4-BE49-F238E27FC236}">
                <a16:creationId xmlns:a16="http://schemas.microsoft.com/office/drawing/2014/main" id="{2852AB40-3A51-FA5F-3909-6A909E09670C}"/>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CLAIMS ADJUSTER</a:t>
            </a:r>
          </a:p>
        </p:txBody>
      </p:sp>
      <p:pic>
        <p:nvPicPr>
          <p:cNvPr id="6" name="Picture 5">
            <a:extLst>
              <a:ext uri="{FF2B5EF4-FFF2-40B4-BE49-F238E27FC236}">
                <a16:creationId xmlns:a16="http://schemas.microsoft.com/office/drawing/2014/main" id="{48367604-809D-F434-F2F5-EE8EEFA8C857}"/>
              </a:ext>
            </a:extLst>
          </p:cNvPr>
          <p:cNvPicPr>
            <a:picLocks noChangeAspect="1"/>
          </p:cNvPicPr>
          <p:nvPr/>
        </p:nvPicPr>
        <p:blipFill>
          <a:blip r:embed="rId4"/>
          <a:srcRect t="992" r="711"/>
          <a:stretch>
            <a:fillRect/>
          </a:stretch>
        </p:blipFill>
        <p:spPr>
          <a:xfrm>
            <a:off x="1943100" y="4000500"/>
            <a:ext cx="14401800" cy="3587860"/>
          </a:xfrm>
          <a:prstGeom prst="rect">
            <a:avLst/>
          </a:prstGeom>
          <a:ln>
            <a:solidFill>
              <a:srgbClr val="005AEF"/>
            </a:solidFill>
          </a:ln>
        </p:spPr>
      </p:pic>
    </p:spTree>
    <p:extLst>
      <p:ext uri="{BB962C8B-B14F-4D97-AF65-F5344CB8AC3E}">
        <p14:creationId xmlns:p14="http://schemas.microsoft.com/office/powerpoint/2010/main" val="2460931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3" name="Freeform 3"/>
          <p:cNvSpPr/>
          <p:nvPr/>
        </p:nvSpPr>
        <p:spPr>
          <a:xfrm>
            <a:off x="12669876" y="4484349"/>
            <a:ext cx="5019245" cy="5041259"/>
          </a:xfrm>
          <a:custGeom>
            <a:avLst/>
            <a:gdLst/>
            <a:ahLst/>
            <a:cxnLst/>
            <a:rect l="l" t="t" r="r" b="b"/>
            <a:pathLst>
              <a:path w="5019245" h="5041259">
                <a:moveTo>
                  <a:pt x="0" y="0"/>
                </a:moveTo>
                <a:lnTo>
                  <a:pt x="5019245" y="0"/>
                </a:lnTo>
                <a:lnTo>
                  <a:pt x="5019245" y="5041259"/>
                </a:lnTo>
                <a:lnTo>
                  <a:pt x="0" y="5041259"/>
                </a:lnTo>
                <a:lnTo>
                  <a:pt x="0" y="0"/>
                </a:lnTo>
                <a:close/>
              </a:path>
            </a:pathLst>
          </a:custGeom>
          <a:blipFill>
            <a:blip r:embed="rId4"/>
            <a:stretch>
              <a:fillRect/>
            </a:stretch>
          </a:blipFill>
        </p:spPr>
        <p:txBody>
          <a:bodyPr/>
          <a:lstStyle/>
          <a:p>
            <a:endParaRPr lang="en-GB">
              <a:latin typeface="Barlow" panose="00000500000000000000" pitchFamily="2" charset="0"/>
            </a:endParaRPr>
          </a:p>
        </p:txBody>
      </p:sp>
      <p:sp>
        <p:nvSpPr>
          <p:cNvPr id="4" name="Freeform 4"/>
          <p:cNvSpPr/>
          <p:nvPr/>
        </p:nvSpPr>
        <p:spPr>
          <a:xfrm>
            <a:off x="938796" y="4214398"/>
            <a:ext cx="11301259" cy="3206732"/>
          </a:xfrm>
          <a:custGeom>
            <a:avLst/>
            <a:gdLst/>
            <a:ahLst/>
            <a:cxnLst/>
            <a:rect l="l" t="t" r="r" b="b"/>
            <a:pathLst>
              <a:path w="11301259" h="3206732">
                <a:moveTo>
                  <a:pt x="0" y="0"/>
                </a:moveTo>
                <a:lnTo>
                  <a:pt x="11301259" y="0"/>
                </a:lnTo>
                <a:lnTo>
                  <a:pt x="11301259" y="3206733"/>
                </a:lnTo>
                <a:lnTo>
                  <a:pt x="0" y="3206733"/>
                </a:lnTo>
                <a:lnTo>
                  <a:pt x="0" y="0"/>
                </a:lnTo>
                <a:close/>
              </a:path>
            </a:pathLst>
          </a:custGeom>
          <a:blipFill>
            <a:blip r:embed="rId5"/>
            <a:stretch>
              <a:fillRect/>
            </a:stretch>
          </a:blipFill>
        </p:spPr>
        <p:txBody>
          <a:bodyPr/>
          <a:lstStyle/>
          <a:p>
            <a:endParaRPr lang="en-GB">
              <a:latin typeface="Barlow" panose="00000500000000000000" pitchFamily="2" charset="0"/>
            </a:endParaRPr>
          </a:p>
        </p:txBody>
      </p:sp>
      <p:sp>
        <p:nvSpPr>
          <p:cNvPr id="5" name="Freeform 5"/>
          <p:cNvSpPr/>
          <p:nvPr/>
        </p:nvSpPr>
        <p:spPr>
          <a:xfrm>
            <a:off x="938796" y="6993637"/>
            <a:ext cx="11301259" cy="2655796"/>
          </a:xfrm>
          <a:custGeom>
            <a:avLst/>
            <a:gdLst/>
            <a:ahLst/>
            <a:cxnLst/>
            <a:rect l="l" t="t" r="r" b="b"/>
            <a:pathLst>
              <a:path w="11301259" h="2655796">
                <a:moveTo>
                  <a:pt x="0" y="0"/>
                </a:moveTo>
                <a:lnTo>
                  <a:pt x="11301259" y="0"/>
                </a:lnTo>
                <a:lnTo>
                  <a:pt x="11301259" y="2655796"/>
                </a:lnTo>
                <a:lnTo>
                  <a:pt x="0" y="2655796"/>
                </a:lnTo>
                <a:lnTo>
                  <a:pt x="0" y="0"/>
                </a:lnTo>
                <a:close/>
              </a:path>
            </a:pathLst>
          </a:custGeom>
          <a:blipFill>
            <a:blip r:embed="rId6"/>
            <a:stretch>
              <a:fillRect/>
            </a:stretch>
          </a:blipFill>
        </p:spPr>
        <p:txBody>
          <a:bodyPr/>
          <a:lstStyle/>
          <a:p>
            <a:endParaRPr lang="en-GB">
              <a:latin typeface="Barlow" panose="00000500000000000000" pitchFamily="2" charset="0"/>
            </a:endParaRPr>
          </a:p>
        </p:txBody>
      </p:sp>
      <p:grpSp>
        <p:nvGrpSpPr>
          <p:cNvPr id="6" name="Group 6"/>
          <p:cNvGrpSpPr/>
          <p:nvPr/>
        </p:nvGrpSpPr>
        <p:grpSpPr>
          <a:xfrm>
            <a:off x="938796" y="9630383"/>
            <a:ext cx="11301259" cy="305523"/>
            <a:chOff x="0" y="0"/>
            <a:chExt cx="2976463" cy="80467"/>
          </a:xfrm>
        </p:grpSpPr>
        <p:sp>
          <p:nvSpPr>
            <p:cNvPr id="7" name="Freeform 7"/>
            <p:cNvSpPr/>
            <p:nvPr/>
          </p:nvSpPr>
          <p:spPr>
            <a:xfrm>
              <a:off x="0" y="0"/>
              <a:ext cx="2976463" cy="80467"/>
            </a:xfrm>
            <a:custGeom>
              <a:avLst/>
              <a:gdLst/>
              <a:ahLst/>
              <a:cxnLst/>
              <a:rect l="l" t="t" r="r" b="b"/>
              <a:pathLst>
                <a:path w="2976463" h="80467">
                  <a:moveTo>
                    <a:pt x="0" y="0"/>
                  </a:moveTo>
                  <a:lnTo>
                    <a:pt x="2976463" y="0"/>
                  </a:lnTo>
                  <a:lnTo>
                    <a:pt x="2976463" y="80467"/>
                  </a:lnTo>
                  <a:lnTo>
                    <a:pt x="0" y="80467"/>
                  </a:lnTo>
                  <a:close/>
                </a:path>
              </a:pathLst>
            </a:custGeom>
            <a:solidFill>
              <a:srgbClr val="0159EE"/>
            </a:solidFill>
          </p:spPr>
          <p:txBody>
            <a:bodyPr/>
            <a:lstStyle/>
            <a:p>
              <a:endParaRPr lang="en-GB">
                <a:latin typeface="Barlow" panose="00000500000000000000" pitchFamily="2" charset="0"/>
              </a:endParaRPr>
            </a:p>
          </p:txBody>
        </p:sp>
        <p:sp>
          <p:nvSpPr>
            <p:cNvPr id="8" name="TextBox 8"/>
            <p:cNvSpPr txBox="1"/>
            <p:nvPr/>
          </p:nvSpPr>
          <p:spPr>
            <a:xfrm>
              <a:off x="0" y="-28575"/>
              <a:ext cx="2976463" cy="109042"/>
            </a:xfrm>
            <a:prstGeom prst="rect">
              <a:avLst/>
            </a:prstGeom>
          </p:spPr>
          <p:txBody>
            <a:bodyPr lIns="50800" tIns="50800" rIns="50800" bIns="50800" rtlCol="0" anchor="ctr"/>
            <a:lstStyle/>
            <a:p>
              <a:pPr algn="ctr">
                <a:lnSpc>
                  <a:spcPts val="2590"/>
                </a:lnSpc>
              </a:pPr>
              <a:endParaRPr>
                <a:latin typeface="Barlow" panose="00000500000000000000" pitchFamily="2" charset="0"/>
              </a:endParaRPr>
            </a:p>
          </p:txBody>
        </p:sp>
      </p:grpSp>
      <p:sp>
        <p:nvSpPr>
          <p:cNvPr id="10" name="TextBox 10"/>
          <p:cNvSpPr txBox="1"/>
          <p:nvPr/>
        </p:nvSpPr>
        <p:spPr>
          <a:xfrm>
            <a:off x="1028700" y="2796520"/>
            <a:ext cx="16230600" cy="480901"/>
          </a:xfrm>
          <a:prstGeom prst="rect">
            <a:avLst/>
          </a:prstGeom>
        </p:spPr>
        <p:txBody>
          <a:bodyPr lIns="0" tIns="0" rIns="0" bIns="0" rtlCol="0" anchor="t">
            <a:spAutoFit/>
          </a:bodyPr>
          <a:lstStyle/>
          <a:p>
            <a:pPr algn="l">
              <a:lnSpc>
                <a:spcPts val="4200"/>
              </a:lnSpc>
              <a:spcBef>
                <a:spcPct val="0"/>
              </a:spcBef>
            </a:pPr>
            <a:r>
              <a:rPr lang="en-US" sz="3000">
                <a:solidFill>
                  <a:srgbClr val="000000"/>
                </a:solidFill>
                <a:latin typeface="Barlow" panose="00000500000000000000" pitchFamily="2" charset="0"/>
                <a:ea typeface="Barlow"/>
                <a:cs typeface="Barlow"/>
                <a:sym typeface="Barlow"/>
              </a:rPr>
              <a:t>To find out more about roles in the industry visit the following link or scan the QR code below:</a:t>
            </a:r>
          </a:p>
        </p:txBody>
      </p:sp>
      <p:sp>
        <p:nvSpPr>
          <p:cNvPr id="11" name="TextBox 11"/>
          <p:cNvSpPr txBox="1"/>
          <p:nvPr/>
        </p:nvSpPr>
        <p:spPr>
          <a:xfrm>
            <a:off x="1028700" y="3396024"/>
            <a:ext cx="7519555" cy="480901"/>
          </a:xfrm>
          <a:prstGeom prst="rect">
            <a:avLst/>
          </a:prstGeom>
        </p:spPr>
        <p:txBody>
          <a:bodyPr lIns="0" tIns="0" rIns="0" bIns="0" rtlCol="0" anchor="t">
            <a:spAutoFit/>
          </a:bodyPr>
          <a:lstStyle/>
          <a:p>
            <a:pPr algn="l">
              <a:lnSpc>
                <a:spcPts val="4200"/>
              </a:lnSpc>
              <a:spcBef>
                <a:spcPct val="0"/>
              </a:spcBef>
            </a:pPr>
            <a:r>
              <a:rPr lang="en-US" sz="3000" u="sng">
                <a:solidFill>
                  <a:srgbClr val="000000"/>
                </a:solidFill>
                <a:latin typeface="Barlow" panose="00000500000000000000" pitchFamily="2" charset="0"/>
                <a:ea typeface="Barlow"/>
                <a:cs typeface="Barlow"/>
                <a:sym typeface="Barlow"/>
                <a:hlinkClick r:id="rId7" tooltip="https://londoninsurancelife-lmg.com/careers-guide/"/>
              </a:rPr>
              <a:t>https://londoninsurancelife-lmg.com/jobs/</a:t>
            </a:r>
          </a:p>
        </p:txBody>
      </p:sp>
      <p:sp>
        <p:nvSpPr>
          <p:cNvPr id="12" name="TextBox 3">
            <a:extLst>
              <a:ext uri="{FF2B5EF4-FFF2-40B4-BE49-F238E27FC236}">
                <a16:creationId xmlns:a16="http://schemas.microsoft.com/office/drawing/2014/main" id="{DE8F577F-2C15-E5F0-C904-DBEFBD78EB27}"/>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ROLES IN THE INDUSTRY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4" name="Freeform 4"/>
          <p:cNvSpPr/>
          <p:nvPr/>
        </p:nvSpPr>
        <p:spPr>
          <a:xfrm>
            <a:off x="12500828" y="2466375"/>
            <a:ext cx="4758472" cy="7128797"/>
          </a:xfrm>
          <a:custGeom>
            <a:avLst/>
            <a:gdLst/>
            <a:ahLst/>
            <a:cxnLst/>
            <a:rect l="l" t="t" r="r" b="b"/>
            <a:pathLst>
              <a:path w="4758472" h="7128797">
                <a:moveTo>
                  <a:pt x="0" y="0"/>
                </a:moveTo>
                <a:lnTo>
                  <a:pt x="4758472" y="0"/>
                </a:lnTo>
                <a:lnTo>
                  <a:pt x="4758472" y="7128796"/>
                </a:lnTo>
                <a:lnTo>
                  <a:pt x="0" y="7128796"/>
                </a:lnTo>
                <a:lnTo>
                  <a:pt x="0" y="0"/>
                </a:lnTo>
                <a:close/>
              </a:path>
            </a:pathLst>
          </a:custGeom>
          <a:blipFill>
            <a:blip r:embed="rId4"/>
            <a:stretch>
              <a:fillRect/>
            </a:stretch>
          </a:blipFill>
        </p:spPr>
        <p:txBody>
          <a:bodyPr/>
          <a:lstStyle/>
          <a:p>
            <a:endParaRPr lang="en-GB">
              <a:latin typeface="Barlow" panose="00000500000000000000" pitchFamily="2" charset="0"/>
            </a:endParaRPr>
          </a:p>
        </p:txBody>
      </p:sp>
      <p:sp>
        <p:nvSpPr>
          <p:cNvPr id="5" name="TextBox 5"/>
          <p:cNvSpPr txBox="1"/>
          <p:nvPr/>
        </p:nvSpPr>
        <p:spPr>
          <a:xfrm>
            <a:off x="1028700" y="3739286"/>
            <a:ext cx="10189445" cy="2133600"/>
          </a:xfrm>
          <a:prstGeom prst="rect">
            <a:avLst/>
          </a:prstGeom>
        </p:spPr>
        <p:txBody>
          <a:bodyPr lIns="0" tIns="0" rIns="0" bIns="0" rtlCol="0" anchor="t">
            <a:spAutoFit/>
          </a:bodyPr>
          <a:lstStyle/>
          <a:p>
            <a:pPr algn="l">
              <a:lnSpc>
                <a:spcPts val="4200"/>
              </a:lnSpc>
              <a:spcBef>
                <a:spcPct val="0"/>
              </a:spcBef>
            </a:pPr>
            <a:r>
              <a:rPr lang="en-US" sz="3000">
                <a:solidFill>
                  <a:srgbClr val="000000"/>
                </a:solidFill>
                <a:latin typeface="Barlow" panose="00000500000000000000" pitchFamily="2" charset="0"/>
                <a:ea typeface="Barlow"/>
                <a:cs typeface="Barlow"/>
                <a:sym typeface="Barlow"/>
              </a:rPr>
              <a:t>Taylor Swift’s Eras Tour (2023 - 2024) consisted of 149 shows in 51 cities across 5 continents. It became the highest-grossing tour of all time and the first to earn over $2 billion in revenue.</a:t>
            </a:r>
          </a:p>
        </p:txBody>
      </p:sp>
      <p:sp>
        <p:nvSpPr>
          <p:cNvPr id="7" name="Freeform 7"/>
          <p:cNvSpPr/>
          <p:nvPr/>
        </p:nvSpPr>
        <p:spPr>
          <a:xfrm>
            <a:off x="3276581" y="6219672"/>
            <a:ext cx="5693682" cy="2023186"/>
          </a:xfrm>
          <a:custGeom>
            <a:avLst/>
            <a:gdLst/>
            <a:ahLst/>
            <a:cxnLst/>
            <a:rect l="l" t="t" r="r" b="b"/>
            <a:pathLst>
              <a:path w="1499571" h="532856">
                <a:moveTo>
                  <a:pt x="69347" y="0"/>
                </a:moveTo>
                <a:lnTo>
                  <a:pt x="1430224" y="0"/>
                </a:lnTo>
                <a:cubicBezTo>
                  <a:pt x="1468523" y="0"/>
                  <a:pt x="1499571" y="31048"/>
                  <a:pt x="1499571" y="69347"/>
                </a:cubicBezTo>
                <a:lnTo>
                  <a:pt x="1499571" y="463509"/>
                </a:lnTo>
                <a:cubicBezTo>
                  <a:pt x="1499571" y="481901"/>
                  <a:pt x="1492265" y="499539"/>
                  <a:pt x="1479260" y="512544"/>
                </a:cubicBezTo>
                <a:cubicBezTo>
                  <a:pt x="1466254" y="525549"/>
                  <a:pt x="1448616" y="532856"/>
                  <a:pt x="1430224" y="532856"/>
                </a:cubicBezTo>
                <a:lnTo>
                  <a:pt x="69347" y="532856"/>
                </a:lnTo>
                <a:cubicBezTo>
                  <a:pt x="50955" y="532856"/>
                  <a:pt x="33316" y="525549"/>
                  <a:pt x="20311" y="512544"/>
                </a:cubicBezTo>
                <a:cubicBezTo>
                  <a:pt x="7306" y="499539"/>
                  <a:pt x="0" y="481901"/>
                  <a:pt x="0" y="463509"/>
                </a:cubicBezTo>
                <a:lnTo>
                  <a:pt x="0" y="69347"/>
                </a:lnTo>
                <a:cubicBezTo>
                  <a:pt x="0" y="50955"/>
                  <a:pt x="7306" y="33316"/>
                  <a:pt x="20311" y="20311"/>
                </a:cubicBezTo>
                <a:cubicBezTo>
                  <a:pt x="33316" y="7306"/>
                  <a:pt x="50955" y="0"/>
                  <a:pt x="69347" y="0"/>
                </a:cubicBezTo>
                <a:close/>
              </a:path>
            </a:pathLst>
          </a:custGeom>
          <a:solidFill>
            <a:srgbClr val="F2724A"/>
          </a:solidFill>
        </p:spPr>
        <p:txBody>
          <a:bodyPr/>
          <a:lstStyle/>
          <a:p>
            <a:pPr algn="ctr">
              <a:lnSpc>
                <a:spcPts val="5039"/>
              </a:lnSpc>
            </a:pPr>
            <a:r>
              <a:rPr lang="en-US" sz="3600">
                <a:solidFill>
                  <a:srgbClr val="FEF4EA"/>
                </a:solidFill>
                <a:latin typeface="Barlow" panose="00000500000000000000" pitchFamily="2" charset="0"/>
                <a:ea typeface="Barlow"/>
                <a:cs typeface="Barlow"/>
                <a:sym typeface="Barlow"/>
              </a:rPr>
              <a:t>What risks would the underwriter need to consider?</a:t>
            </a:r>
          </a:p>
        </p:txBody>
      </p:sp>
      <p:sp>
        <p:nvSpPr>
          <p:cNvPr id="6" name="TextBox 3">
            <a:extLst>
              <a:ext uri="{FF2B5EF4-FFF2-40B4-BE49-F238E27FC236}">
                <a16:creationId xmlns:a16="http://schemas.microsoft.com/office/drawing/2014/main" id="{35C61854-1BE8-5690-F4FA-ED841540180E}"/>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CASE STUDY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49817DA-6AFA-4A11-E4C5-9FBB73A65F3F}"/>
              </a:ext>
            </a:extLst>
          </p:cNvPr>
          <p:cNvSpPr>
            <a:spLocks noGrp="1"/>
          </p:cNvSpPr>
          <p:nvPr>
            <p:ph type="title"/>
          </p:nvPr>
        </p:nvSpPr>
        <p:spPr/>
        <p:txBody>
          <a:bodyPr/>
          <a:lstStyle/>
          <a:p>
            <a:r>
              <a:rPr lang="en-GB">
                <a:solidFill>
                  <a:schemeClr val="accent2"/>
                </a:solidFill>
              </a:rPr>
              <a:t>Meet your speaker</a:t>
            </a:r>
          </a:p>
        </p:txBody>
      </p:sp>
      <p:sp>
        <p:nvSpPr>
          <p:cNvPr id="2" name="Freeform 2">
            <a:extLst>
              <a:ext uri="{FF2B5EF4-FFF2-40B4-BE49-F238E27FC236}">
                <a16:creationId xmlns:a16="http://schemas.microsoft.com/office/drawing/2014/main" id="{62C53CED-8D3B-BB94-CBBE-EE6C8446C08B}"/>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1" name="Text Placeholder 10">
            <a:extLst>
              <a:ext uri="{FF2B5EF4-FFF2-40B4-BE49-F238E27FC236}">
                <a16:creationId xmlns:a16="http://schemas.microsoft.com/office/drawing/2014/main" id="{AB5ACB19-46AE-2396-390E-3C15987EA0FB}"/>
              </a:ext>
            </a:extLst>
          </p:cNvPr>
          <p:cNvSpPr>
            <a:spLocks noGrp="1"/>
          </p:cNvSpPr>
          <p:nvPr>
            <p:ph type="body" sz="quarter" idx="17"/>
          </p:nvPr>
        </p:nvSpPr>
        <p:spPr>
          <a:xfrm>
            <a:off x="9584999" y="2324100"/>
            <a:ext cx="7965000" cy="4267200"/>
          </a:xfrm>
        </p:spPr>
        <p:txBody>
          <a:bodyPr anchor="ctr">
            <a:normAutofit/>
          </a:bodyPr>
          <a:lstStyle/>
          <a:p>
            <a:pPr marL="0" indent="0" algn="ctr">
              <a:buNone/>
            </a:pPr>
            <a:r>
              <a:rPr lang="en-GB">
                <a:latin typeface="Barlow" panose="00000500000000000000" pitchFamily="2" charset="0"/>
              </a:rPr>
              <a:t>Please provide a brief overview of what you do, in simplified terms that can be picked up and understood by a student without prior knowledge of Specialty Insurance or the roles within it.</a:t>
            </a:r>
          </a:p>
        </p:txBody>
      </p:sp>
      <p:sp>
        <p:nvSpPr>
          <p:cNvPr id="10" name="TextBox 9">
            <a:extLst>
              <a:ext uri="{FF2B5EF4-FFF2-40B4-BE49-F238E27FC236}">
                <a16:creationId xmlns:a16="http://schemas.microsoft.com/office/drawing/2014/main" id="{7C126597-6E97-2CE7-1DE0-6053D5A6D895}"/>
              </a:ext>
            </a:extLst>
          </p:cNvPr>
          <p:cNvSpPr txBox="1"/>
          <p:nvPr/>
        </p:nvSpPr>
        <p:spPr>
          <a:xfrm>
            <a:off x="2794349" y="8420100"/>
            <a:ext cx="2564699" cy="769441"/>
          </a:xfrm>
          <a:prstGeom prst="rect">
            <a:avLst/>
          </a:prstGeom>
          <a:noFill/>
        </p:spPr>
        <p:txBody>
          <a:bodyPr wrap="square">
            <a:spAutoFit/>
          </a:bodyPr>
          <a:lstStyle/>
          <a:p>
            <a:pPr algn="ctr"/>
            <a:r>
              <a:rPr lang="en-GB" sz="4400" b="1">
                <a:latin typeface="Barlow" panose="00000500000000000000" pitchFamily="2" charset="0"/>
              </a:rPr>
              <a:t>NAME</a:t>
            </a:r>
          </a:p>
        </p:txBody>
      </p:sp>
      <p:sp>
        <p:nvSpPr>
          <p:cNvPr id="12" name="Rectangle 11">
            <a:extLst>
              <a:ext uri="{FF2B5EF4-FFF2-40B4-BE49-F238E27FC236}">
                <a16:creationId xmlns:a16="http://schemas.microsoft.com/office/drawing/2014/main" id="{72B78FB7-B8FF-3B90-0029-E119816A0462}"/>
              </a:ext>
            </a:extLst>
          </p:cNvPr>
          <p:cNvSpPr/>
          <p:nvPr/>
        </p:nvSpPr>
        <p:spPr>
          <a:xfrm>
            <a:off x="11205299" y="6972300"/>
            <a:ext cx="4724400" cy="9906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5400">
                <a:solidFill>
                  <a:schemeClr val="tx1"/>
                </a:solidFill>
                <a:latin typeface="Barlow" panose="00000500000000000000" pitchFamily="2" charset="0"/>
              </a:rPr>
              <a:t>Company logo</a:t>
            </a:r>
            <a:endParaRPr lang="en-GB" sz="5400">
              <a:solidFill>
                <a:schemeClr val="tx1"/>
              </a:solidFill>
              <a:latin typeface="Barlow" panose="00000500000000000000" pitchFamily="2" charset="0"/>
            </a:endParaRPr>
          </a:p>
        </p:txBody>
      </p:sp>
      <p:sp>
        <p:nvSpPr>
          <p:cNvPr id="6" name="TextBox 3">
            <a:extLst>
              <a:ext uri="{FF2B5EF4-FFF2-40B4-BE49-F238E27FC236}">
                <a16:creationId xmlns:a16="http://schemas.microsoft.com/office/drawing/2014/main" id="{40644C6E-CC8F-E131-4BA7-E2B5819AA18F}"/>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MEET YOUR SPEAKER</a:t>
            </a:r>
          </a:p>
        </p:txBody>
      </p:sp>
      <p:sp>
        <p:nvSpPr>
          <p:cNvPr id="7" name="Rectangle 6">
            <a:extLst>
              <a:ext uri="{FF2B5EF4-FFF2-40B4-BE49-F238E27FC236}">
                <a16:creationId xmlns:a16="http://schemas.microsoft.com/office/drawing/2014/main" id="{09CDF6D3-5BDA-1E3C-AE34-82D4C3938344}"/>
              </a:ext>
            </a:extLst>
          </p:cNvPr>
          <p:cNvSpPr/>
          <p:nvPr/>
        </p:nvSpPr>
        <p:spPr>
          <a:xfrm>
            <a:off x="1714499" y="3352800"/>
            <a:ext cx="4724400" cy="4953000"/>
          </a:xfrm>
          <a:prstGeom prst="rect">
            <a:avLst/>
          </a:prstGeom>
          <a:solidFill>
            <a:schemeClr val="bg1">
              <a:lumMod val="95000"/>
            </a:schemeClr>
          </a:solidFill>
          <a:ln w="127000">
            <a:solidFill>
              <a:srgbClr val="F273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a:solidFill>
                  <a:schemeClr val="tx1"/>
                </a:solidFill>
                <a:latin typeface="Barlow" panose="00000500000000000000" pitchFamily="2" charset="0"/>
              </a:rPr>
              <a:t>Insert your photo here</a:t>
            </a:r>
            <a:endParaRPr lang="en-GB" sz="5400">
              <a:solidFill>
                <a:schemeClr val="tx1"/>
              </a:solidFill>
              <a:latin typeface="Barlow" panose="00000500000000000000" pitchFamily="2" charset="0"/>
            </a:endParaRPr>
          </a:p>
        </p:txBody>
      </p:sp>
    </p:spTree>
    <p:extLst>
      <p:ext uri="{BB962C8B-B14F-4D97-AF65-F5344CB8AC3E}">
        <p14:creationId xmlns:p14="http://schemas.microsoft.com/office/powerpoint/2010/main" val="3555963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4" name="Freeform 4"/>
          <p:cNvSpPr/>
          <p:nvPr/>
        </p:nvSpPr>
        <p:spPr>
          <a:xfrm>
            <a:off x="12500828" y="2466375"/>
            <a:ext cx="4758472" cy="7128797"/>
          </a:xfrm>
          <a:custGeom>
            <a:avLst/>
            <a:gdLst/>
            <a:ahLst/>
            <a:cxnLst/>
            <a:rect l="l" t="t" r="r" b="b"/>
            <a:pathLst>
              <a:path w="4758472" h="7128797">
                <a:moveTo>
                  <a:pt x="0" y="0"/>
                </a:moveTo>
                <a:lnTo>
                  <a:pt x="4758472" y="0"/>
                </a:lnTo>
                <a:lnTo>
                  <a:pt x="4758472" y="7128796"/>
                </a:lnTo>
                <a:lnTo>
                  <a:pt x="0" y="7128796"/>
                </a:lnTo>
                <a:lnTo>
                  <a:pt x="0" y="0"/>
                </a:lnTo>
                <a:close/>
              </a:path>
            </a:pathLst>
          </a:custGeom>
          <a:blipFill>
            <a:blip r:embed="rId4"/>
            <a:stretch>
              <a:fillRect/>
            </a:stretch>
          </a:blipFill>
        </p:spPr>
        <p:txBody>
          <a:bodyPr/>
          <a:lstStyle/>
          <a:p>
            <a:endParaRPr lang="en-GB">
              <a:latin typeface="Barlow" panose="00000500000000000000" pitchFamily="2" charset="0"/>
            </a:endParaRPr>
          </a:p>
        </p:txBody>
      </p:sp>
      <p:sp>
        <p:nvSpPr>
          <p:cNvPr id="5" name="TextBox 5"/>
          <p:cNvSpPr txBox="1"/>
          <p:nvPr/>
        </p:nvSpPr>
        <p:spPr>
          <a:xfrm>
            <a:off x="1028700" y="4088915"/>
            <a:ext cx="10189445" cy="3200400"/>
          </a:xfrm>
          <a:prstGeom prst="rect">
            <a:avLst/>
          </a:prstGeom>
        </p:spPr>
        <p:txBody>
          <a:bodyPr lIns="0" tIns="0" rIns="0" bIns="0" rtlCol="0" anchor="t">
            <a:spAutoFit/>
          </a:bodyPr>
          <a:lstStyle/>
          <a:p>
            <a:pPr algn="l">
              <a:lnSpc>
                <a:spcPts val="4200"/>
              </a:lnSpc>
              <a:spcBef>
                <a:spcPct val="0"/>
              </a:spcBef>
            </a:pPr>
            <a:r>
              <a:rPr lang="en-US" sz="3000">
                <a:solidFill>
                  <a:srgbClr val="000000"/>
                </a:solidFill>
                <a:latin typeface="Barlow" panose="00000500000000000000" pitchFamily="2" charset="0"/>
                <a:ea typeface="Barlow"/>
                <a:cs typeface="Barlow"/>
                <a:sym typeface="Barlow"/>
              </a:rPr>
              <a:t>Swift was due to be performing in Vienna between 8th - 10th August however, the government found that there was a planned attack on the venue which was going to include 65,000 attendees at each show, as well as up to 15,000 people outside the stadium. Due to this terrorist threat, it was announced that the Vienna tour dates were cancelled.</a:t>
            </a:r>
          </a:p>
        </p:txBody>
      </p:sp>
      <p:sp>
        <p:nvSpPr>
          <p:cNvPr id="3" name="TextBox 3">
            <a:extLst>
              <a:ext uri="{FF2B5EF4-FFF2-40B4-BE49-F238E27FC236}">
                <a16:creationId xmlns:a16="http://schemas.microsoft.com/office/drawing/2014/main" id="{9D25E41D-6C9E-5D14-E857-85C83BDB2D98}"/>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CASE STUDY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3" name="TextBox 3"/>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INSURANCE DETECTIVE</a:t>
            </a:r>
          </a:p>
        </p:txBody>
      </p:sp>
      <p:sp>
        <p:nvSpPr>
          <p:cNvPr id="5" name="Freeform 5"/>
          <p:cNvSpPr/>
          <p:nvPr/>
        </p:nvSpPr>
        <p:spPr>
          <a:xfrm>
            <a:off x="2343107" y="3540356"/>
            <a:ext cx="14042860" cy="1603144"/>
          </a:xfrm>
          <a:custGeom>
            <a:avLst/>
            <a:gdLst/>
            <a:ahLst/>
            <a:cxnLst/>
            <a:rect l="l" t="t" r="r" b="b"/>
            <a:pathLst>
              <a:path w="3698531" h="422227">
                <a:moveTo>
                  <a:pt x="28117" y="0"/>
                </a:moveTo>
                <a:lnTo>
                  <a:pt x="3670415" y="0"/>
                </a:lnTo>
                <a:cubicBezTo>
                  <a:pt x="3685943" y="0"/>
                  <a:pt x="3698531" y="12588"/>
                  <a:pt x="3698531" y="28117"/>
                </a:cubicBezTo>
                <a:lnTo>
                  <a:pt x="3698531" y="394111"/>
                </a:lnTo>
                <a:cubicBezTo>
                  <a:pt x="3698531" y="409639"/>
                  <a:pt x="3685943" y="422227"/>
                  <a:pt x="3670415" y="422227"/>
                </a:cubicBezTo>
                <a:lnTo>
                  <a:pt x="28117" y="422227"/>
                </a:lnTo>
                <a:cubicBezTo>
                  <a:pt x="12588" y="422227"/>
                  <a:pt x="0" y="409639"/>
                  <a:pt x="0" y="394111"/>
                </a:cubicBezTo>
                <a:lnTo>
                  <a:pt x="0" y="28117"/>
                </a:lnTo>
                <a:cubicBezTo>
                  <a:pt x="0" y="12588"/>
                  <a:pt x="12588" y="0"/>
                  <a:pt x="28117" y="0"/>
                </a:cubicBezTo>
                <a:close/>
              </a:path>
            </a:pathLst>
          </a:custGeom>
          <a:solidFill>
            <a:srgbClr val="F2724A"/>
          </a:solidFill>
        </p:spPr>
        <p:txBody>
          <a:bodyPr anchor="ctr"/>
          <a:lstStyle/>
          <a:p>
            <a:pPr algn="ctr">
              <a:lnSpc>
                <a:spcPts val="5039"/>
              </a:lnSpc>
            </a:pPr>
            <a:r>
              <a:rPr lang="en-US" sz="3600">
                <a:solidFill>
                  <a:srgbClr val="FEF4EA"/>
                </a:solidFill>
                <a:latin typeface="Barlow" panose="00000500000000000000" pitchFamily="2" charset="0"/>
                <a:ea typeface="Barlow"/>
                <a:cs typeface="Barlow"/>
                <a:sym typeface="Barlow"/>
              </a:rPr>
              <a:t>In this situation, who do you think would put in a claim? </a:t>
            </a:r>
          </a:p>
        </p:txBody>
      </p:sp>
      <p:sp>
        <p:nvSpPr>
          <p:cNvPr id="8" name="Freeform 8"/>
          <p:cNvSpPr/>
          <p:nvPr/>
        </p:nvSpPr>
        <p:spPr>
          <a:xfrm>
            <a:off x="2343107" y="6858000"/>
            <a:ext cx="14042860" cy="1689108"/>
          </a:xfrm>
          <a:custGeom>
            <a:avLst/>
            <a:gdLst/>
            <a:ahLst/>
            <a:cxnLst/>
            <a:rect l="l" t="t" r="r" b="b"/>
            <a:pathLst>
              <a:path w="3698531" h="444868">
                <a:moveTo>
                  <a:pt x="28117" y="0"/>
                </a:moveTo>
                <a:lnTo>
                  <a:pt x="3670415" y="0"/>
                </a:lnTo>
                <a:cubicBezTo>
                  <a:pt x="3685943" y="0"/>
                  <a:pt x="3698531" y="12588"/>
                  <a:pt x="3698531" y="28117"/>
                </a:cubicBezTo>
                <a:lnTo>
                  <a:pt x="3698531" y="416751"/>
                </a:lnTo>
                <a:cubicBezTo>
                  <a:pt x="3698531" y="424208"/>
                  <a:pt x="3695569" y="431360"/>
                  <a:pt x="3690296" y="436633"/>
                </a:cubicBezTo>
                <a:cubicBezTo>
                  <a:pt x="3685023" y="441906"/>
                  <a:pt x="3677872" y="444868"/>
                  <a:pt x="3670415" y="444868"/>
                </a:cubicBezTo>
                <a:lnTo>
                  <a:pt x="28117" y="444868"/>
                </a:lnTo>
                <a:cubicBezTo>
                  <a:pt x="12588" y="444868"/>
                  <a:pt x="0" y="432280"/>
                  <a:pt x="0" y="416751"/>
                </a:cubicBezTo>
                <a:lnTo>
                  <a:pt x="0" y="28117"/>
                </a:lnTo>
                <a:cubicBezTo>
                  <a:pt x="0" y="12588"/>
                  <a:pt x="12588" y="0"/>
                  <a:pt x="28117" y="0"/>
                </a:cubicBezTo>
                <a:close/>
              </a:path>
            </a:pathLst>
          </a:custGeom>
          <a:solidFill>
            <a:srgbClr val="F2724A"/>
          </a:solidFill>
        </p:spPr>
        <p:txBody>
          <a:bodyPr anchor="ctr"/>
          <a:lstStyle/>
          <a:p>
            <a:pPr algn="ctr">
              <a:lnSpc>
                <a:spcPts val="5039"/>
              </a:lnSpc>
            </a:pPr>
            <a:r>
              <a:rPr lang="en-US" sz="3600">
                <a:solidFill>
                  <a:srgbClr val="FEF4EA"/>
                </a:solidFill>
                <a:latin typeface="Barlow" panose="00000500000000000000" pitchFamily="2" charset="0"/>
                <a:ea typeface="Barlow"/>
                <a:cs typeface="Barlow"/>
                <a:sym typeface="Barlow"/>
              </a:rPr>
              <a:t>Which job role would be responsible for this?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3" name="TextBox 3"/>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THE COMPANY</a:t>
            </a:r>
          </a:p>
        </p:txBody>
      </p:sp>
      <p:sp>
        <p:nvSpPr>
          <p:cNvPr id="4" name="Text Placeholder 10">
            <a:extLst>
              <a:ext uri="{FF2B5EF4-FFF2-40B4-BE49-F238E27FC236}">
                <a16:creationId xmlns:a16="http://schemas.microsoft.com/office/drawing/2014/main" id="{0E85D6C3-D905-7747-BD2F-F9B965988A99}"/>
              </a:ext>
            </a:extLst>
          </p:cNvPr>
          <p:cNvSpPr txBox="1">
            <a:spLocks/>
          </p:cNvSpPr>
          <p:nvPr/>
        </p:nvSpPr>
        <p:spPr>
          <a:xfrm>
            <a:off x="9027600" y="4009644"/>
            <a:ext cx="7965000" cy="4267200"/>
          </a:xfrm>
          <a:prstGeom prst="rect">
            <a:avLst/>
          </a:prstGeom>
        </p:spPr>
        <p:txBody>
          <a:bodyPr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GB">
                <a:latin typeface="Barlow" panose="00000500000000000000" pitchFamily="2" charset="0"/>
              </a:rPr>
              <a:t>Please provide a brief overview of what the company does and what it specialises in, in simplified terms that can be picked up and understood by a student.</a:t>
            </a:r>
          </a:p>
        </p:txBody>
      </p:sp>
      <p:sp>
        <p:nvSpPr>
          <p:cNvPr id="7" name="Rectangle 6">
            <a:extLst>
              <a:ext uri="{FF2B5EF4-FFF2-40B4-BE49-F238E27FC236}">
                <a16:creationId xmlns:a16="http://schemas.microsoft.com/office/drawing/2014/main" id="{5B1EE8FE-F12F-3473-3640-7C519A2510BF}"/>
              </a:ext>
            </a:extLst>
          </p:cNvPr>
          <p:cNvSpPr/>
          <p:nvPr/>
        </p:nvSpPr>
        <p:spPr>
          <a:xfrm>
            <a:off x="1714499" y="3352800"/>
            <a:ext cx="4724400" cy="4953000"/>
          </a:xfrm>
          <a:prstGeom prst="rect">
            <a:avLst/>
          </a:prstGeom>
          <a:solidFill>
            <a:schemeClr val="bg1">
              <a:lumMod val="95000"/>
            </a:schemeClr>
          </a:solidFill>
          <a:ln w="127000">
            <a:solidFill>
              <a:srgbClr val="F273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a:solidFill>
                  <a:schemeClr val="tx1"/>
                </a:solidFill>
                <a:latin typeface="Barlow" panose="00000500000000000000" pitchFamily="2" charset="0"/>
              </a:rPr>
              <a:t>Insert your photo here</a:t>
            </a:r>
            <a:endParaRPr lang="en-GB" sz="5400">
              <a:solidFill>
                <a:schemeClr val="tx1"/>
              </a:solidFill>
              <a:latin typeface="Barlow" panose="00000500000000000000" pitchFamily="2"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B5D2C-C02A-F9E2-ED06-FB61DAB681C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3111E64A-8930-7924-BBE7-75E0D68DCA0F}"/>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5" name="TextBox 5">
            <a:extLst>
              <a:ext uri="{FF2B5EF4-FFF2-40B4-BE49-F238E27FC236}">
                <a16:creationId xmlns:a16="http://schemas.microsoft.com/office/drawing/2014/main" id="{E4A4B919-E497-B4C8-2D32-F2F36A1D650A}"/>
              </a:ext>
            </a:extLst>
          </p:cNvPr>
          <p:cNvSpPr txBox="1"/>
          <p:nvPr/>
        </p:nvSpPr>
        <p:spPr>
          <a:xfrm>
            <a:off x="869336" y="2577999"/>
            <a:ext cx="7695562" cy="5872120"/>
          </a:xfrm>
          <a:prstGeom prst="rect">
            <a:avLst/>
          </a:prstGeom>
        </p:spPr>
        <p:txBody>
          <a:bodyPr wrap="square" lIns="0" tIns="0" rIns="0" bIns="0" rtlCol="0" anchor="t">
            <a:spAutoFit/>
          </a:bodyPr>
          <a:lstStyle/>
          <a:p>
            <a:pPr algn="ctr">
              <a:lnSpc>
                <a:spcPts val="4200"/>
              </a:lnSpc>
              <a:spcBef>
                <a:spcPct val="0"/>
              </a:spcBef>
            </a:pPr>
            <a:r>
              <a:rPr lang="en-US" sz="3200">
                <a:solidFill>
                  <a:srgbClr val="000000"/>
                </a:solidFill>
                <a:latin typeface="Barlow" panose="00000500000000000000" pitchFamily="2" charset="0"/>
                <a:ea typeface="Barlow"/>
                <a:cs typeface="Barlow"/>
                <a:sym typeface="Barlow"/>
              </a:rPr>
              <a:t>The Chartered Insurance Institute (CII) </a:t>
            </a:r>
            <a:r>
              <a:rPr lang="en-US" sz="3200">
                <a:solidFill>
                  <a:srgbClr val="333333"/>
                </a:solidFill>
                <a:latin typeface="Barlow" panose="00000500000000000000" pitchFamily="2" charset="0"/>
                <a:ea typeface="Open Sans"/>
                <a:cs typeface="Open Sans"/>
                <a:sym typeface="Barlow"/>
              </a:rPr>
              <a:t>is the leading professional body for the global financial services profession.</a:t>
            </a:r>
            <a:r>
              <a:rPr lang="en-US" sz="3200">
                <a:latin typeface="Barlow" panose="00000500000000000000" pitchFamily="2" charset="0"/>
                <a:sym typeface="Barlow"/>
              </a:rPr>
              <a:t>  </a:t>
            </a:r>
          </a:p>
          <a:p>
            <a:pPr algn="ctr">
              <a:lnSpc>
                <a:spcPts val="4200"/>
              </a:lnSpc>
              <a:spcBef>
                <a:spcPct val="0"/>
              </a:spcBef>
            </a:pPr>
            <a:endParaRPr lang="en-US" sz="3200">
              <a:solidFill>
                <a:srgbClr val="333333"/>
              </a:solidFill>
              <a:latin typeface="Barlow" panose="00000500000000000000" pitchFamily="2" charset="0"/>
              <a:ea typeface="Open Sans"/>
              <a:cs typeface="Open Sans"/>
              <a:sym typeface="Barlow"/>
            </a:endParaRPr>
          </a:p>
          <a:p>
            <a:pPr algn="ctr">
              <a:lnSpc>
                <a:spcPts val="4200"/>
              </a:lnSpc>
              <a:spcBef>
                <a:spcPct val="0"/>
              </a:spcBef>
            </a:pPr>
            <a:r>
              <a:rPr lang="en-US" sz="3200">
                <a:solidFill>
                  <a:srgbClr val="333333"/>
                </a:solidFill>
                <a:latin typeface="Barlow" panose="00000500000000000000" pitchFamily="2" charset="0"/>
                <a:ea typeface="Open Sans"/>
                <a:cs typeface="Open Sans"/>
                <a:sym typeface="Barlow"/>
              </a:rPr>
              <a:t>Memberships are open to</a:t>
            </a:r>
            <a:r>
              <a:rPr lang="en-US" sz="3200">
                <a:latin typeface="Barlow" panose="00000500000000000000" pitchFamily="2" charset="0"/>
                <a:ea typeface="Open Sans"/>
                <a:cs typeface="Open Sans"/>
                <a:sym typeface="Barlow"/>
              </a:rPr>
              <a:t> </a:t>
            </a:r>
            <a:r>
              <a:rPr lang="en-US" sz="3200">
                <a:latin typeface="Barlow" panose="00000500000000000000" pitchFamily="2" charset="0"/>
                <a:ea typeface="+mn-lt"/>
                <a:cs typeface="+mn-lt"/>
                <a:sym typeface="Barlow"/>
              </a:rPr>
              <a:t>anyone working in or connected to insurance.</a:t>
            </a:r>
            <a:r>
              <a:rPr lang="en-US" sz="3200">
                <a:latin typeface="Barlow" panose="00000500000000000000" pitchFamily="2" charset="0"/>
                <a:ea typeface="Calibri"/>
                <a:cs typeface="Calibri"/>
                <a:sym typeface="Barlow"/>
              </a:rPr>
              <a:t> A CII membership</a:t>
            </a:r>
            <a:r>
              <a:rPr lang="en-US" sz="3200">
                <a:latin typeface="Barlow" panose="00000500000000000000" pitchFamily="2" charset="0"/>
                <a:sym typeface="Barlow"/>
              </a:rPr>
              <a:t> enhances credibility, allows access to a community of like-minded individuals and provides resources to achieve your career aspirations.</a:t>
            </a:r>
            <a:endParaRPr lang="en-US" sz="3200">
              <a:latin typeface="Barlow" panose="00000500000000000000" pitchFamily="2" charset="0"/>
            </a:endParaRPr>
          </a:p>
          <a:p>
            <a:pPr algn="ctr">
              <a:lnSpc>
                <a:spcPts val="4200"/>
              </a:lnSpc>
              <a:spcBef>
                <a:spcPct val="0"/>
              </a:spcBef>
            </a:pPr>
            <a:endParaRPr lang="en-US" sz="3200">
              <a:latin typeface="Barlow" panose="00000500000000000000" pitchFamily="2" charset="0"/>
            </a:endParaRPr>
          </a:p>
        </p:txBody>
      </p:sp>
      <p:sp>
        <p:nvSpPr>
          <p:cNvPr id="16" name="TextBox 15">
            <a:extLst>
              <a:ext uri="{FF2B5EF4-FFF2-40B4-BE49-F238E27FC236}">
                <a16:creationId xmlns:a16="http://schemas.microsoft.com/office/drawing/2014/main" id="{1A0C13A4-A748-FBC9-F2E7-C9414C2C5E0C}"/>
              </a:ext>
            </a:extLst>
          </p:cNvPr>
          <p:cNvSpPr txBox="1"/>
          <p:nvPr/>
        </p:nvSpPr>
        <p:spPr>
          <a:xfrm>
            <a:off x="4572000" y="8425760"/>
            <a:ext cx="9144000" cy="1116972"/>
          </a:xfrm>
          <a:prstGeom prst="rect">
            <a:avLst/>
          </a:prstGeom>
          <a:noFill/>
        </p:spPr>
        <p:txBody>
          <a:bodyPr wrap="square">
            <a:spAutoFit/>
          </a:bodyPr>
          <a:lstStyle/>
          <a:p>
            <a:pPr algn="ctr">
              <a:lnSpc>
                <a:spcPts val="4200"/>
              </a:lnSpc>
              <a:spcBef>
                <a:spcPct val="0"/>
              </a:spcBef>
            </a:pPr>
            <a:r>
              <a:rPr lang="en-US" sz="3200" b="1">
                <a:solidFill>
                  <a:srgbClr val="F27349"/>
                </a:solidFill>
                <a:latin typeface="Barlow" panose="00000500000000000000" pitchFamily="2" charset="0"/>
              </a:rPr>
              <a:t>The CII offer a range of qualifications at</a:t>
            </a:r>
          </a:p>
          <a:p>
            <a:pPr algn="ctr">
              <a:lnSpc>
                <a:spcPts val="4200"/>
              </a:lnSpc>
              <a:spcBef>
                <a:spcPct val="0"/>
              </a:spcBef>
            </a:pPr>
            <a:r>
              <a:rPr lang="en-US" sz="3200" b="1">
                <a:solidFill>
                  <a:srgbClr val="F27349"/>
                </a:solidFill>
                <a:latin typeface="Barlow" panose="00000500000000000000" pitchFamily="2" charset="0"/>
              </a:rPr>
              <a:t>varying levels…</a:t>
            </a:r>
          </a:p>
        </p:txBody>
      </p:sp>
      <p:pic>
        <p:nvPicPr>
          <p:cNvPr id="17" name="Picture 16">
            <a:extLst>
              <a:ext uri="{FF2B5EF4-FFF2-40B4-BE49-F238E27FC236}">
                <a16:creationId xmlns:a16="http://schemas.microsoft.com/office/drawing/2014/main" id="{D18519DB-6E02-AD2D-EBE9-4D22DA9D1E88}"/>
              </a:ext>
            </a:extLst>
          </p:cNvPr>
          <p:cNvPicPr>
            <a:picLocks noChangeAspect="1"/>
          </p:cNvPicPr>
          <p:nvPr/>
        </p:nvPicPr>
        <p:blipFill>
          <a:blip r:embed="rId4"/>
          <a:stretch>
            <a:fillRect/>
          </a:stretch>
        </p:blipFill>
        <p:spPr>
          <a:xfrm>
            <a:off x="10401300" y="2831496"/>
            <a:ext cx="6629400" cy="4624007"/>
          </a:xfrm>
          <a:prstGeom prst="rect">
            <a:avLst/>
          </a:prstGeom>
        </p:spPr>
      </p:pic>
      <p:sp>
        <p:nvSpPr>
          <p:cNvPr id="21" name="TextBox 3">
            <a:extLst>
              <a:ext uri="{FF2B5EF4-FFF2-40B4-BE49-F238E27FC236}">
                <a16:creationId xmlns:a16="http://schemas.microsoft.com/office/drawing/2014/main" id="{DFB3B262-DC0B-C4DB-C291-1073FCC7A605}"/>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PROFESSIONAL QUALIFICATIONS</a:t>
            </a:r>
          </a:p>
        </p:txBody>
      </p:sp>
    </p:spTree>
    <p:extLst>
      <p:ext uri="{BB962C8B-B14F-4D97-AF65-F5344CB8AC3E}">
        <p14:creationId xmlns:p14="http://schemas.microsoft.com/office/powerpoint/2010/main" val="34327434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E52BE-83B6-5CD8-12DD-5588437C1C97}"/>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9A262450-4E57-91AB-E6E0-BA6BC2432D36}"/>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grpSp>
        <p:nvGrpSpPr>
          <p:cNvPr id="3" name="Group 2">
            <a:extLst>
              <a:ext uri="{FF2B5EF4-FFF2-40B4-BE49-F238E27FC236}">
                <a16:creationId xmlns:a16="http://schemas.microsoft.com/office/drawing/2014/main" id="{68273DC3-00EC-9710-0124-3C4B487E63A8}"/>
              </a:ext>
            </a:extLst>
          </p:cNvPr>
          <p:cNvGrpSpPr/>
          <p:nvPr/>
        </p:nvGrpSpPr>
        <p:grpSpPr>
          <a:xfrm>
            <a:off x="1302323" y="2163208"/>
            <a:ext cx="15695545" cy="7400656"/>
            <a:chOff x="374367" y="1930679"/>
            <a:chExt cx="14718657" cy="7400656"/>
          </a:xfrm>
        </p:grpSpPr>
        <p:sp>
          <p:nvSpPr>
            <p:cNvPr id="11" name="Rectangle: Rounded Corners 10">
              <a:extLst>
                <a:ext uri="{FF2B5EF4-FFF2-40B4-BE49-F238E27FC236}">
                  <a16:creationId xmlns:a16="http://schemas.microsoft.com/office/drawing/2014/main" id="{144ABB5F-E0DD-DAEC-9D15-FDEB0D52DB5C}"/>
                </a:ext>
              </a:extLst>
            </p:cNvPr>
            <p:cNvSpPr/>
            <p:nvPr/>
          </p:nvSpPr>
          <p:spPr>
            <a:xfrm>
              <a:off x="3444041" y="8177833"/>
              <a:ext cx="2119663" cy="1105439"/>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Award for the Foundation Insurance Test</a:t>
              </a:r>
              <a:endParaRPr lang="en-GB" sz="1700" b="1">
                <a:solidFill>
                  <a:srgbClr val="F27349"/>
                </a:solidFill>
                <a:latin typeface="Barlow" panose="00000500000000000000" pitchFamily="2" charset="0"/>
              </a:endParaRPr>
            </a:p>
          </p:txBody>
        </p:sp>
        <p:sp>
          <p:nvSpPr>
            <p:cNvPr id="12" name="Rectangle: Rounded Corners 11">
              <a:extLst>
                <a:ext uri="{FF2B5EF4-FFF2-40B4-BE49-F238E27FC236}">
                  <a16:creationId xmlns:a16="http://schemas.microsoft.com/office/drawing/2014/main" id="{2706F9FB-B911-275F-8CFA-E5E7BDE9B4EA}"/>
                </a:ext>
              </a:extLst>
            </p:cNvPr>
            <p:cNvSpPr/>
            <p:nvPr/>
          </p:nvSpPr>
          <p:spPr>
            <a:xfrm>
              <a:off x="5682248" y="8201672"/>
              <a:ext cx="2119663" cy="1083384"/>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Award in Motor Insurance</a:t>
              </a:r>
              <a:endParaRPr lang="en-GB" sz="1700" b="1">
                <a:solidFill>
                  <a:srgbClr val="F27349"/>
                </a:solidFill>
                <a:latin typeface="Barlow" panose="00000500000000000000" pitchFamily="2" charset="0"/>
              </a:endParaRPr>
            </a:p>
          </p:txBody>
        </p:sp>
        <p:sp>
          <p:nvSpPr>
            <p:cNvPr id="13" name="Rectangle: Rounded Corners 12">
              <a:extLst>
                <a:ext uri="{FF2B5EF4-FFF2-40B4-BE49-F238E27FC236}">
                  <a16:creationId xmlns:a16="http://schemas.microsoft.com/office/drawing/2014/main" id="{D71B8378-98C3-F92B-6A55-D90613CCB9BC}"/>
                </a:ext>
              </a:extLst>
            </p:cNvPr>
            <p:cNvSpPr/>
            <p:nvPr/>
          </p:nvSpPr>
          <p:spPr>
            <a:xfrm>
              <a:off x="7923375" y="8196572"/>
              <a:ext cx="2119663" cy="1102255"/>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Award in Travel Insurance</a:t>
              </a:r>
              <a:endParaRPr lang="en-GB" sz="1700" b="1">
                <a:solidFill>
                  <a:srgbClr val="F27349"/>
                </a:solidFill>
                <a:latin typeface="Barlow" panose="00000500000000000000" pitchFamily="2" charset="0"/>
              </a:endParaRPr>
            </a:p>
          </p:txBody>
        </p:sp>
        <p:sp>
          <p:nvSpPr>
            <p:cNvPr id="14" name="Rectangle: Rounded Corners 13">
              <a:extLst>
                <a:ext uri="{FF2B5EF4-FFF2-40B4-BE49-F238E27FC236}">
                  <a16:creationId xmlns:a16="http://schemas.microsoft.com/office/drawing/2014/main" id="{0178A3C6-510B-CFFA-EB1D-A17AD73328D1}"/>
                </a:ext>
              </a:extLst>
            </p:cNvPr>
            <p:cNvSpPr/>
            <p:nvPr/>
          </p:nvSpPr>
          <p:spPr>
            <a:xfrm>
              <a:off x="10183134" y="8210476"/>
              <a:ext cx="2119663" cy="1093316"/>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Award in Home Insurance</a:t>
              </a:r>
              <a:endParaRPr lang="en-GB" sz="1700" b="1">
                <a:solidFill>
                  <a:srgbClr val="F27349"/>
                </a:solidFill>
                <a:latin typeface="Barlow" panose="00000500000000000000" pitchFamily="2" charset="0"/>
              </a:endParaRPr>
            </a:p>
          </p:txBody>
        </p:sp>
        <p:sp>
          <p:nvSpPr>
            <p:cNvPr id="15" name="Rectangle: Rounded Corners 14">
              <a:extLst>
                <a:ext uri="{FF2B5EF4-FFF2-40B4-BE49-F238E27FC236}">
                  <a16:creationId xmlns:a16="http://schemas.microsoft.com/office/drawing/2014/main" id="{AD8214B7-DC58-026B-CFC4-8C4ABC29B6B8}"/>
                </a:ext>
              </a:extLst>
            </p:cNvPr>
            <p:cNvSpPr/>
            <p:nvPr/>
          </p:nvSpPr>
          <p:spPr>
            <a:xfrm>
              <a:off x="12407902" y="8231272"/>
              <a:ext cx="2119663" cy="1100063"/>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Award in Pet Insurance</a:t>
              </a:r>
              <a:endParaRPr lang="en-GB" sz="1700" b="1">
                <a:solidFill>
                  <a:srgbClr val="F27349"/>
                </a:solidFill>
                <a:latin typeface="Barlow" panose="00000500000000000000" pitchFamily="2" charset="0"/>
              </a:endParaRPr>
            </a:p>
          </p:txBody>
        </p:sp>
        <p:sp>
          <p:nvSpPr>
            <p:cNvPr id="44" name="Rectangle: Rounded Corners 43">
              <a:extLst>
                <a:ext uri="{FF2B5EF4-FFF2-40B4-BE49-F238E27FC236}">
                  <a16:creationId xmlns:a16="http://schemas.microsoft.com/office/drawing/2014/main" id="{ABCEFDFA-8D65-232C-320B-CEA6348BDFDE}"/>
                </a:ext>
              </a:extLst>
            </p:cNvPr>
            <p:cNvSpPr/>
            <p:nvPr/>
          </p:nvSpPr>
          <p:spPr>
            <a:xfrm>
              <a:off x="395197" y="8171787"/>
              <a:ext cx="2507081" cy="1125258"/>
            </a:xfrm>
            <a:prstGeom prst="roundRect">
              <a:avLst/>
            </a:prstGeom>
            <a:solidFill>
              <a:srgbClr val="10315C"/>
            </a:solidFill>
            <a:ln>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700" b="1">
                  <a:latin typeface="Barlow" panose="00000500000000000000" pitchFamily="2" charset="0"/>
                </a:rPr>
                <a:t>RQF 2</a:t>
              </a:r>
            </a:p>
            <a:p>
              <a:pPr algn="ctr"/>
              <a:r>
                <a:rPr lang="en-US" sz="1700" b="1" dirty="0">
                  <a:latin typeface="Barlow"/>
                </a:rPr>
                <a:t>3-6 months</a:t>
              </a:r>
              <a:endParaRPr lang="en-US" sz="1700" b="1" dirty="0">
                <a:latin typeface="Barlow" panose="00000500000000000000" pitchFamily="2" charset="0"/>
              </a:endParaRPr>
            </a:p>
          </p:txBody>
        </p:sp>
        <p:sp>
          <p:nvSpPr>
            <p:cNvPr id="18" name="Rectangle: Rounded Corners 17">
              <a:extLst>
                <a:ext uri="{FF2B5EF4-FFF2-40B4-BE49-F238E27FC236}">
                  <a16:creationId xmlns:a16="http://schemas.microsoft.com/office/drawing/2014/main" id="{862ED2B1-6865-460E-BDE5-C381AC0578EF}"/>
                </a:ext>
              </a:extLst>
            </p:cNvPr>
            <p:cNvSpPr/>
            <p:nvPr/>
          </p:nvSpPr>
          <p:spPr>
            <a:xfrm>
              <a:off x="3453358" y="6911881"/>
              <a:ext cx="2119663" cy="1093314"/>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Award in London Market Insurance </a:t>
              </a:r>
            </a:p>
          </p:txBody>
        </p:sp>
        <p:sp>
          <p:nvSpPr>
            <p:cNvPr id="19" name="Rectangle: Rounded Corners 18">
              <a:extLst>
                <a:ext uri="{FF2B5EF4-FFF2-40B4-BE49-F238E27FC236}">
                  <a16:creationId xmlns:a16="http://schemas.microsoft.com/office/drawing/2014/main" id="{40721D1D-64A9-6FF9-14D8-DE381E4BEBB8}"/>
                </a:ext>
              </a:extLst>
            </p:cNvPr>
            <p:cNvSpPr/>
            <p:nvPr/>
          </p:nvSpPr>
          <p:spPr>
            <a:xfrm>
              <a:off x="5677590" y="6888719"/>
              <a:ext cx="2119663" cy="1097716"/>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Certificate in London Market Insurance</a:t>
              </a:r>
            </a:p>
          </p:txBody>
        </p:sp>
        <p:sp>
          <p:nvSpPr>
            <p:cNvPr id="20" name="Rectangle: Rounded Corners 19">
              <a:extLst>
                <a:ext uri="{FF2B5EF4-FFF2-40B4-BE49-F238E27FC236}">
                  <a16:creationId xmlns:a16="http://schemas.microsoft.com/office/drawing/2014/main" id="{999F4297-F4A7-452A-38DF-697EC8F5734F}"/>
                </a:ext>
              </a:extLst>
            </p:cNvPr>
            <p:cNvSpPr/>
            <p:nvPr/>
          </p:nvSpPr>
          <p:spPr>
            <a:xfrm>
              <a:off x="7923376" y="6907457"/>
              <a:ext cx="2119663" cy="1097716"/>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Certificate in Insurance</a:t>
              </a:r>
            </a:p>
          </p:txBody>
        </p:sp>
        <p:sp>
          <p:nvSpPr>
            <p:cNvPr id="45" name="Rectangle: Rounded Corners 44">
              <a:extLst>
                <a:ext uri="{FF2B5EF4-FFF2-40B4-BE49-F238E27FC236}">
                  <a16:creationId xmlns:a16="http://schemas.microsoft.com/office/drawing/2014/main" id="{ADA9D132-F7F0-8619-66CF-70357770C865}"/>
                </a:ext>
              </a:extLst>
            </p:cNvPr>
            <p:cNvSpPr/>
            <p:nvPr/>
          </p:nvSpPr>
          <p:spPr>
            <a:xfrm>
              <a:off x="395198" y="6976336"/>
              <a:ext cx="2519995" cy="1097716"/>
            </a:xfrm>
            <a:prstGeom prst="roundRect">
              <a:avLst/>
            </a:prstGeom>
            <a:solidFill>
              <a:srgbClr val="10315C"/>
            </a:solidFill>
            <a:ln>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700" b="1">
                  <a:latin typeface="Barlow" panose="00000500000000000000" pitchFamily="2" charset="0"/>
                </a:rPr>
                <a:t>RQF 3</a:t>
              </a:r>
            </a:p>
            <a:p>
              <a:pPr algn="ctr"/>
              <a:r>
                <a:rPr lang="en-US" sz="1700" b="1" dirty="0">
                  <a:latin typeface="Barlow"/>
                </a:rPr>
                <a:t>6-12 months</a:t>
              </a:r>
              <a:endParaRPr lang="en-US" sz="1700" b="1" dirty="0">
                <a:latin typeface="Barlow" panose="00000500000000000000" pitchFamily="2" charset="0"/>
              </a:endParaRPr>
            </a:p>
          </p:txBody>
        </p:sp>
        <p:sp>
          <p:nvSpPr>
            <p:cNvPr id="29" name="Rectangle: Rounded Corners 28">
              <a:extLst>
                <a:ext uri="{FF2B5EF4-FFF2-40B4-BE49-F238E27FC236}">
                  <a16:creationId xmlns:a16="http://schemas.microsoft.com/office/drawing/2014/main" id="{64CF6378-96FE-F0F2-F2CC-46F7E74C9A68}"/>
                </a:ext>
              </a:extLst>
            </p:cNvPr>
            <p:cNvSpPr/>
            <p:nvPr/>
          </p:nvSpPr>
          <p:spPr>
            <a:xfrm>
              <a:off x="3466271" y="5675117"/>
              <a:ext cx="2119663" cy="1093312"/>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Diploma in Insurance</a:t>
              </a:r>
            </a:p>
          </p:txBody>
        </p:sp>
        <p:sp>
          <p:nvSpPr>
            <p:cNvPr id="46" name="Rectangle: Rounded Corners 45">
              <a:extLst>
                <a:ext uri="{FF2B5EF4-FFF2-40B4-BE49-F238E27FC236}">
                  <a16:creationId xmlns:a16="http://schemas.microsoft.com/office/drawing/2014/main" id="{3629562B-9228-1A5F-1FDB-26F86F6045EB}"/>
                </a:ext>
              </a:extLst>
            </p:cNvPr>
            <p:cNvSpPr/>
            <p:nvPr/>
          </p:nvSpPr>
          <p:spPr>
            <a:xfrm>
              <a:off x="395200" y="5698258"/>
              <a:ext cx="2507081" cy="1166571"/>
            </a:xfrm>
            <a:prstGeom prst="roundRect">
              <a:avLst/>
            </a:prstGeom>
            <a:solidFill>
              <a:srgbClr val="10315C"/>
            </a:solidFill>
            <a:ln>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700" b="1">
                  <a:latin typeface="Barlow" panose="00000500000000000000" pitchFamily="2" charset="0"/>
                </a:rPr>
                <a:t>RQF 4</a:t>
              </a:r>
            </a:p>
            <a:p>
              <a:pPr algn="ctr"/>
              <a:r>
                <a:rPr lang="en-US" sz="1700" b="1" dirty="0">
                  <a:latin typeface="Barlow"/>
                </a:rPr>
                <a:t>24-30 months</a:t>
              </a:r>
              <a:endParaRPr lang="en-US" sz="1700" b="1" dirty="0">
                <a:latin typeface="Barlow" panose="00000500000000000000" pitchFamily="2" charset="0"/>
              </a:endParaRPr>
            </a:p>
          </p:txBody>
        </p:sp>
        <p:sp>
          <p:nvSpPr>
            <p:cNvPr id="34" name="Rectangle: Rounded Corners 33">
              <a:extLst>
                <a:ext uri="{FF2B5EF4-FFF2-40B4-BE49-F238E27FC236}">
                  <a16:creationId xmlns:a16="http://schemas.microsoft.com/office/drawing/2014/main" id="{EC3C7F09-C628-7524-A41B-F4D5AE2B6F09}"/>
                </a:ext>
              </a:extLst>
            </p:cNvPr>
            <p:cNvSpPr/>
            <p:nvPr/>
          </p:nvSpPr>
          <p:spPr>
            <a:xfrm>
              <a:off x="3466272" y="4433950"/>
              <a:ext cx="2119662" cy="1097716"/>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rgbClr val="F27349"/>
                  </a:solidFill>
                  <a:latin typeface="Barlow" panose="00000500000000000000" pitchFamily="2" charset="0"/>
                </a:rPr>
                <a:t>Advanced Diploma in Insurance </a:t>
              </a:r>
            </a:p>
          </p:txBody>
        </p:sp>
        <p:sp>
          <p:nvSpPr>
            <p:cNvPr id="47" name="Rectangle: Rounded Corners 46">
              <a:extLst>
                <a:ext uri="{FF2B5EF4-FFF2-40B4-BE49-F238E27FC236}">
                  <a16:creationId xmlns:a16="http://schemas.microsoft.com/office/drawing/2014/main" id="{2748285F-852B-4569-6A8A-7133AE83B79B}"/>
                </a:ext>
              </a:extLst>
            </p:cNvPr>
            <p:cNvSpPr/>
            <p:nvPr/>
          </p:nvSpPr>
          <p:spPr>
            <a:xfrm>
              <a:off x="395199" y="4392638"/>
              <a:ext cx="2519994" cy="1180342"/>
            </a:xfrm>
            <a:prstGeom prst="roundRect">
              <a:avLst/>
            </a:prstGeom>
            <a:solidFill>
              <a:srgbClr val="10315C"/>
            </a:solidFill>
            <a:ln>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700" b="1" dirty="0">
                  <a:latin typeface="Barlow"/>
                </a:rPr>
                <a:t>RQF 6</a:t>
              </a:r>
            </a:p>
            <a:p>
              <a:pPr algn="ctr"/>
              <a:r>
                <a:rPr lang="en-US" sz="1700" b="1" dirty="0">
                  <a:latin typeface="Barlow"/>
                </a:rPr>
                <a:t>3-5 years</a:t>
              </a:r>
            </a:p>
          </p:txBody>
        </p:sp>
        <p:sp>
          <p:nvSpPr>
            <p:cNvPr id="36" name="Rectangle: Rounded Corners 35">
              <a:extLst>
                <a:ext uri="{FF2B5EF4-FFF2-40B4-BE49-F238E27FC236}">
                  <a16:creationId xmlns:a16="http://schemas.microsoft.com/office/drawing/2014/main" id="{ABB2198D-026A-AD71-0B05-EA1A99CC8CB4}"/>
                </a:ext>
              </a:extLst>
            </p:cNvPr>
            <p:cNvSpPr/>
            <p:nvPr/>
          </p:nvSpPr>
          <p:spPr>
            <a:xfrm>
              <a:off x="3471268" y="3197187"/>
              <a:ext cx="2119663" cy="1097716"/>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700" b="1" dirty="0">
                  <a:solidFill>
                    <a:srgbClr val="F27349"/>
                  </a:solidFill>
                  <a:latin typeface="Barlow"/>
                  <a:ea typeface="+mn-lt"/>
                  <a:cs typeface="+mn-lt"/>
                </a:rPr>
                <a:t>Certificate in London Market Insurance Specialisation</a:t>
              </a:r>
              <a:endParaRPr lang="en-GB" dirty="0">
                <a:latin typeface="Barlow"/>
              </a:endParaRPr>
            </a:p>
          </p:txBody>
        </p:sp>
        <p:sp>
          <p:nvSpPr>
            <p:cNvPr id="37" name="Rectangle: Rounded Corners 36">
              <a:extLst>
                <a:ext uri="{FF2B5EF4-FFF2-40B4-BE49-F238E27FC236}">
                  <a16:creationId xmlns:a16="http://schemas.microsoft.com/office/drawing/2014/main" id="{FDCBD2E2-4038-8078-E177-21A7F1869281}"/>
                </a:ext>
              </a:extLst>
            </p:cNvPr>
            <p:cNvSpPr/>
            <p:nvPr/>
          </p:nvSpPr>
          <p:spPr>
            <a:xfrm>
              <a:off x="5719127" y="3210958"/>
              <a:ext cx="2119663" cy="1097039"/>
            </a:xfrm>
            <a:prstGeom prst="roundRect">
              <a:avLst/>
            </a:prstGeom>
            <a:solidFill>
              <a:schemeClr val="bg1"/>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700" b="1">
                  <a:solidFill>
                    <a:srgbClr val="F27349"/>
                  </a:solidFill>
                  <a:latin typeface="Barlow" panose="00000500000000000000" pitchFamily="2" charset="0"/>
                  <a:ea typeface="+mn-lt"/>
                  <a:cs typeface="+mn-lt"/>
                </a:rPr>
                <a:t>Certificate in Insurance Market Specialisation</a:t>
              </a:r>
            </a:p>
          </p:txBody>
        </p:sp>
        <p:sp>
          <p:nvSpPr>
            <p:cNvPr id="48" name="Rectangle: Rounded Corners 47">
              <a:extLst>
                <a:ext uri="{FF2B5EF4-FFF2-40B4-BE49-F238E27FC236}">
                  <a16:creationId xmlns:a16="http://schemas.microsoft.com/office/drawing/2014/main" id="{604F4EAB-CD26-71ED-8261-EBEB8BCDBC22}"/>
                </a:ext>
              </a:extLst>
            </p:cNvPr>
            <p:cNvSpPr/>
            <p:nvPr/>
          </p:nvSpPr>
          <p:spPr>
            <a:xfrm>
              <a:off x="395199" y="3183415"/>
              <a:ext cx="2545823" cy="1097716"/>
            </a:xfrm>
            <a:prstGeom prst="roundRect">
              <a:avLst/>
            </a:prstGeom>
            <a:solidFill>
              <a:srgbClr val="10315C"/>
            </a:solidFill>
            <a:ln>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700" b="1">
                  <a:latin typeface="Barlow" panose="00000500000000000000" pitchFamily="2" charset="0"/>
                </a:rPr>
                <a:t>RQF 7</a:t>
              </a:r>
            </a:p>
            <a:p>
              <a:pPr algn="ctr"/>
              <a:r>
                <a:rPr lang="en-US" sz="1700" b="1" dirty="0">
                  <a:latin typeface="Barlow"/>
                </a:rPr>
                <a:t>3-5 years</a:t>
              </a:r>
              <a:endParaRPr lang="en-US" sz="1700" b="1" dirty="0">
                <a:latin typeface="Barlow" panose="00000500000000000000" pitchFamily="2" charset="0"/>
              </a:endParaRPr>
            </a:p>
          </p:txBody>
        </p:sp>
        <p:sp>
          <p:nvSpPr>
            <p:cNvPr id="17" name="Rectangle: Rounded Corners 16">
              <a:extLst>
                <a:ext uri="{FF2B5EF4-FFF2-40B4-BE49-F238E27FC236}">
                  <a16:creationId xmlns:a16="http://schemas.microsoft.com/office/drawing/2014/main" id="{036460E7-A677-BC1C-77C5-08C4919AA90D}"/>
                </a:ext>
              </a:extLst>
            </p:cNvPr>
            <p:cNvSpPr/>
            <p:nvPr/>
          </p:nvSpPr>
          <p:spPr>
            <a:xfrm>
              <a:off x="374367" y="1932880"/>
              <a:ext cx="2558737" cy="1097716"/>
            </a:xfrm>
            <a:prstGeom prst="roundRect">
              <a:avLst/>
            </a:prstGeom>
            <a:solidFill>
              <a:srgbClr val="F27349"/>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700" b="1" dirty="0">
                  <a:solidFill>
                    <a:schemeClr val="bg1"/>
                  </a:solidFill>
                  <a:latin typeface="Barlow"/>
                </a:rPr>
                <a:t>Qualification Information</a:t>
              </a:r>
            </a:p>
          </p:txBody>
        </p:sp>
        <p:sp>
          <p:nvSpPr>
            <p:cNvPr id="21" name="Rectangle: Rounded Corners 20">
              <a:extLst>
                <a:ext uri="{FF2B5EF4-FFF2-40B4-BE49-F238E27FC236}">
                  <a16:creationId xmlns:a16="http://schemas.microsoft.com/office/drawing/2014/main" id="{BFF927E6-8C24-61D0-47C4-FB3882A4E920}"/>
                </a:ext>
              </a:extLst>
            </p:cNvPr>
            <p:cNvSpPr/>
            <p:nvPr/>
          </p:nvSpPr>
          <p:spPr>
            <a:xfrm>
              <a:off x="3458693" y="1930679"/>
              <a:ext cx="11634331" cy="1097716"/>
            </a:xfrm>
            <a:prstGeom prst="roundRect">
              <a:avLst/>
            </a:prstGeom>
            <a:solidFill>
              <a:srgbClr val="F27349"/>
            </a:solidFill>
            <a:ln w="381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700" b="1">
                  <a:solidFill>
                    <a:schemeClr val="bg1"/>
                  </a:solidFill>
                  <a:latin typeface="Barlow" panose="00000500000000000000" pitchFamily="2" charset="0"/>
                </a:rPr>
                <a:t>Certification</a:t>
              </a:r>
              <a:endParaRPr lang="en-GB" sz="1700" b="1">
                <a:solidFill>
                  <a:schemeClr val="bg1"/>
                </a:solidFill>
                <a:latin typeface="Barlow" panose="00000500000000000000" pitchFamily="2" charset="0"/>
              </a:endParaRPr>
            </a:p>
          </p:txBody>
        </p:sp>
      </p:grpSp>
      <p:sp>
        <p:nvSpPr>
          <p:cNvPr id="53" name="TextBox 3">
            <a:extLst>
              <a:ext uri="{FF2B5EF4-FFF2-40B4-BE49-F238E27FC236}">
                <a16:creationId xmlns:a16="http://schemas.microsoft.com/office/drawing/2014/main" id="{71849F04-76D2-17B7-B6F9-C5B08A11B143}"/>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PROFESSIONAL QUALIFICATIONS</a:t>
            </a:r>
          </a:p>
        </p:txBody>
      </p:sp>
    </p:spTree>
    <p:extLst>
      <p:ext uri="{BB962C8B-B14F-4D97-AF65-F5344CB8AC3E}">
        <p14:creationId xmlns:p14="http://schemas.microsoft.com/office/powerpoint/2010/main" val="1238523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286" y="3162300"/>
            <a:ext cx="11292098" cy="4738630"/>
          </a:xfrm>
          <a:custGeom>
            <a:avLst/>
            <a:gdLst/>
            <a:ahLst/>
            <a:cxnLst/>
            <a:rect l="l" t="t" r="r" b="b"/>
            <a:pathLst>
              <a:path w="18288000" h="3519430">
                <a:moveTo>
                  <a:pt x="0" y="0"/>
                </a:moveTo>
                <a:lnTo>
                  <a:pt x="18288000" y="0"/>
                </a:lnTo>
                <a:lnTo>
                  <a:pt x="18288000" y="3519430"/>
                </a:lnTo>
                <a:lnTo>
                  <a:pt x="0" y="3519430"/>
                </a:lnTo>
                <a:lnTo>
                  <a:pt x="0" y="0"/>
                </a:lnTo>
                <a:close/>
              </a:path>
            </a:pathLst>
          </a:custGeom>
          <a:blipFill>
            <a:blip r:embed="rId3"/>
            <a:stretch>
              <a:fillRect l="-46222" r="-46222"/>
            </a:stretch>
          </a:blipFill>
        </p:spPr>
        <p:txBody>
          <a:bodyPr/>
          <a:lstStyle/>
          <a:p>
            <a:endParaRPr lang="en-GB">
              <a:latin typeface="Barlow" panose="00000500000000000000" pitchFamily="2" charset="0"/>
            </a:endParaRPr>
          </a:p>
        </p:txBody>
      </p:sp>
      <p:sp>
        <p:nvSpPr>
          <p:cNvPr id="3" name="TextBox 3"/>
          <p:cNvSpPr txBox="1"/>
          <p:nvPr/>
        </p:nvSpPr>
        <p:spPr>
          <a:xfrm>
            <a:off x="-36286" y="3467100"/>
            <a:ext cx="11212279" cy="3693319"/>
          </a:xfrm>
          <a:prstGeom prst="rect">
            <a:avLst/>
          </a:prstGeom>
        </p:spPr>
        <p:txBody>
          <a:bodyPr wrap="square"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WHY CONSIDER A CAREER IN SPECIALTY INSURANCE?</a:t>
            </a:r>
          </a:p>
        </p:txBody>
      </p:sp>
      <p:grpSp>
        <p:nvGrpSpPr>
          <p:cNvPr id="4" name="Group 4"/>
          <p:cNvGrpSpPr/>
          <p:nvPr/>
        </p:nvGrpSpPr>
        <p:grpSpPr>
          <a:xfrm>
            <a:off x="-32662" y="-16328"/>
            <a:ext cx="11386459" cy="3492972"/>
            <a:chOff x="0" y="0"/>
            <a:chExt cx="4816593" cy="140380"/>
          </a:xfrm>
        </p:grpSpPr>
        <p:sp>
          <p:nvSpPr>
            <p:cNvPr id="5" name="Freeform 5"/>
            <p:cNvSpPr/>
            <p:nvPr/>
          </p:nvSpPr>
          <p:spPr>
            <a:xfrm>
              <a:off x="0" y="0"/>
              <a:ext cx="4816592" cy="140380"/>
            </a:xfrm>
            <a:custGeom>
              <a:avLst/>
              <a:gdLst/>
              <a:ahLst/>
              <a:cxnLst/>
              <a:rect l="l" t="t" r="r" b="b"/>
              <a:pathLst>
                <a:path w="4816592" h="140380">
                  <a:moveTo>
                    <a:pt x="0" y="0"/>
                  </a:moveTo>
                  <a:lnTo>
                    <a:pt x="4816592" y="0"/>
                  </a:lnTo>
                  <a:lnTo>
                    <a:pt x="4816592" y="140380"/>
                  </a:lnTo>
                  <a:lnTo>
                    <a:pt x="0" y="140380"/>
                  </a:lnTo>
                  <a:close/>
                </a:path>
              </a:pathLst>
            </a:custGeom>
            <a:solidFill>
              <a:srgbClr val="10315B"/>
            </a:solidFill>
          </p:spPr>
          <p:txBody>
            <a:bodyPr/>
            <a:lstStyle/>
            <a:p>
              <a:endParaRPr lang="en-GB">
                <a:latin typeface="Barlow" panose="00000500000000000000" pitchFamily="2" charset="0"/>
              </a:endParaRPr>
            </a:p>
          </p:txBody>
        </p:sp>
        <p:sp>
          <p:nvSpPr>
            <p:cNvPr id="6" name="TextBox 6"/>
            <p:cNvSpPr txBox="1"/>
            <p:nvPr/>
          </p:nvSpPr>
          <p:spPr>
            <a:xfrm>
              <a:off x="0" y="-28575"/>
              <a:ext cx="4816593" cy="168955"/>
            </a:xfrm>
            <a:prstGeom prst="rect">
              <a:avLst/>
            </a:prstGeom>
          </p:spPr>
          <p:txBody>
            <a:bodyPr lIns="50800" tIns="50800" rIns="50800" bIns="50800" rtlCol="0" anchor="ctr"/>
            <a:lstStyle/>
            <a:p>
              <a:pPr algn="ctr">
                <a:lnSpc>
                  <a:spcPts val="2590"/>
                </a:lnSpc>
              </a:pPr>
              <a:endParaRPr>
                <a:latin typeface="Barlow" panose="00000500000000000000" pitchFamily="2" charset="0"/>
              </a:endParaRPr>
            </a:p>
          </p:txBody>
        </p:sp>
      </p:grpSp>
      <p:pic>
        <p:nvPicPr>
          <p:cNvPr id="8" name="Picture 7">
            <a:extLst>
              <a:ext uri="{FF2B5EF4-FFF2-40B4-BE49-F238E27FC236}">
                <a16:creationId xmlns:a16="http://schemas.microsoft.com/office/drawing/2014/main" id="{F9CF437A-073F-D0AC-0148-ECC540767C38}"/>
              </a:ext>
            </a:extLst>
          </p:cNvPr>
          <p:cNvPicPr>
            <a:picLocks noChangeAspect="1"/>
          </p:cNvPicPr>
          <p:nvPr/>
        </p:nvPicPr>
        <p:blipFill>
          <a:blip r:embed="rId4"/>
          <a:stretch>
            <a:fillRect/>
          </a:stretch>
        </p:blipFill>
        <p:spPr>
          <a:xfrm>
            <a:off x="11190510" y="0"/>
            <a:ext cx="7086600" cy="10287000"/>
          </a:xfrm>
          <a:prstGeom prst="rect">
            <a:avLst/>
          </a:prstGeom>
        </p:spPr>
      </p:pic>
      <p:grpSp>
        <p:nvGrpSpPr>
          <p:cNvPr id="9" name="Group 4">
            <a:extLst>
              <a:ext uri="{FF2B5EF4-FFF2-40B4-BE49-F238E27FC236}">
                <a16:creationId xmlns:a16="http://schemas.microsoft.com/office/drawing/2014/main" id="{77B71741-4644-DC1C-14C0-9792941851D7}"/>
              </a:ext>
            </a:extLst>
          </p:cNvPr>
          <p:cNvGrpSpPr/>
          <p:nvPr/>
        </p:nvGrpSpPr>
        <p:grpSpPr>
          <a:xfrm>
            <a:off x="-32659" y="7384787"/>
            <a:ext cx="11386456" cy="2902213"/>
            <a:chOff x="0" y="0"/>
            <a:chExt cx="4816593" cy="140380"/>
          </a:xfrm>
        </p:grpSpPr>
        <p:sp>
          <p:nvSpPr>
            <p:cNvPr id="10" name="Freeform 5">
              <a:extLst>
                <a:ext uri="{FF2B5EF4-FFF2-40B4-BE49-F238E27FC236}">
                  <a16:creationId xmlns:a16="http://schemas.microsoft.com/office/drawing/2014/main" id="{091DF70E-ED0A-B662-EA59-18C6C3770D6C}"/>
                </a:ext>
              </a:extLst>
            </p:cNvPr>
            <p:cNvSpPr/>
            <p:nvPr/>
          </p:nvSpPr>
          <p:spPr>
            <a:xfrm>
              <a:off x="0" y="0"/>
              <a:ext cx="4816592" cy="140380"/>
            </a:xfrm>
            <a:custGeom>
              <a:avLst/>
              <a:gdLst/>
              <a:ahLst/>
              <a:cxnLst/>
              <a:rect l="l" t="t" r="r" b="b"/>
              <a:pathLst>
                <a:path w="4816592" h="140380">
                  <a:moveTo>
                    <a:pt x="0" y="0"/>
                  </a:moveTo>
                  <a:lnTo>
                    <a:pt x="4816592" y="0"/>
                  </a:lnTo>
                  <a:lnTo>
                    <a:pt x="4816592" y="140380"/>
                  </a:lnTo>
                  <a:lnTo>
                    <a:pt x="0" y="140380"/>
                  </a:lnTo>
                  <a:close/>
                </a:path>
              </a:pathLst>
            </a:custGeom>
            <a:solidFill>
              <a:srgbClr val="10315B"/>
            </a:solidFill>
          </p:spPr>
          <p:txBody>
            <a:bodyPr/>
            <a:lstStyle/>
            <a:p>
              <a:endParaRPr lang="en-GB">
                <a:latin typeface="Barlow" panose="00000500000000000000" pitchFamily="2" charset="0"/>
              </a:endParaRPr>
            </a:p>
          </p:txBody>
        </p:sp>
        <p:sp>
          <p:nvSpPr>
            <p:cNvPr id="11" name="TextBox 6">
              <a:extLst>
                <a:ext uri="{FF2B5EF4-FFF2-40B4-BE49-F238E27FC236}">
                  <a16:creationId xmlns:a16="http://schemas.microsoft.com/office/drawing/2014/main" id="{C0F15E65-77E4-7488-5392-828E1A9E59B0}"/>
                </a:ext>
              </a:extLst>
            </p:cNvPr>
            <p:cNvSpPr txBox="1"/>
            <p:nvPr/>
          </p:nvSpPr>
          <p:spPr>
            <a:xfrm>
              <a:off x="0" y="-28575"/>
              <a:ext cx="4816593" cy="168955"/>
            </a:xfrm>
            <a:prstGeom prst="rect">
              <a:avLst/>
            </a:prstGeom>
          </p:spPr>
          <p:txBody>
            <a:bodyPr lIns="50800" tIns="50800" rIns="50800" bIns="50800" rtlCol="0" anchor="ctr"/>
            <a:lstStyle/>
            <a:p>
              <a:pPr algn="ctr">
                <a:lnSpc>
                  <a:spcPts val="2590"/>
                </a:lnSpc>
              </a:pPr>
              <a:endParaRPr>
                <a:latin typeface="Barlow" panose="00000500000000000000" pitchFamily="2" charset="0"/>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3" name="TextBox 3"/>
          <p:cNvSpPr txBox="1"/>
          <p:nvPr/>
        </p:nvSpPr>
        <p:spPr>
          <a:xfrm>
            <a:off x="1028700" y="2480660"/>
            <a:ext cx="16230600" cy="480901"/>
          </a:xfrm>
          <a:prstGeom prst="rect">
            <a:avLst/>
          </a:prstGeom>
        </p:spPr>
        <p:txBody>
          <a:bodyPr lIns="0" tIns="0" rIns="0" bIns="0" rtlCol="0" anchor="t">
            <a:spAutoFit/>
          </a:bodyPr>
          <a:lstStyle/>
          <a:p>
            <a:pPr algn="l">
              <a:lnSpc>
                <a:spcPts val="4200"/>
              </a:lnSpc>
              <a:spcBef>
                <a:spcPct val="0"/>
              </a:spcBef>
            </a:pPr>
            <a:r>
              <a:rPr lang="en-US" sz="3000">
                <a:solidFill>
                  <a:srgbClr val="000000"/>
                </a:solidFill>
                <a:latin typeface="Barlow" panose="00000500000000000000" pitchFamily="2" charset="0"/>
                <a:ea typeface="Barlow"/>
                <a:cs typeface="Barlow"/>
                <a:sym typeface="Barlow"/>
              </a:rPr>
              <a:t>Want to know more about the industry? Take a look at the following websites:</a:t>
            </a:r>
          </a:p>
        </p:txBody>
      </p:sp>
      <p:sp>
        <p:nvSpPr>
          <p:cNvPr id="4" name="Freeform 4"/>
          <p:cNvSpPr/>
          <p:nvPr/>
        </p:nvSpPr>
        <p:spPr>
          <a:xfrm>
            <a:off x="3096129" y="4669679"/>
            <a:ext cx="2410660" cy="2462614"/>
          </a:xfrm>
          <a:custGeom>
            <a:avLst/>
            <a:gdLst/>
            <a:ahLst/>
            <a:cxnLst/>
            <a:rect l="l" t="t" r="r" b="b"/>
            <a:pathLst>
              <a:path w="2410660" h="2462614">
                <a:moveTo>
                  <a:pt x="0" y="0"/>
                </a:moveTo>
                <a:lnTo>
                  <a:pt x="2410660" y="0"/>
                </a:lnTo>
                <a:lnTo>
                  <a:pt x="2410660" y="2462614"/>
                </a:lnTo>
                <a:lnTo>
                  <a:pt x="0" y="2462614"/>
                </a:lnTo>
                <a:lnTo>
                  <a:pt x="0" y="0"/>
                </a:lnTo>
                <a:close/>
              </a:path>
            </a:pathLst>
          </a:custGeom>
          <a:blipFill>
            <a:blip r:embed="rId4"/>
            <a:stretch>
              <a:fillRect/>
            </a:stretch>
          </a:blipFill>
        </p:spPr>
        <p:txBody>
          <a:bodyPr/>
          <a:lstStyle/>
          <a:p>
            <a:endParaRPr lang="en-GB">
              <a:latin typeface="Barlow" panose="00000500000000000000" pitchFamily="2" charset="0"/>
            </a:endParaRPr>
          </a:p>
        </p:txBody>
      </p:sp>
      <p:sp>
        <p:nvSpPr>
          <p:cNvPr id="5" name="Freeform 5"/>
          <p:cNvSpPr/>
          <p:nvPr/>
        </p:nvSpPr>
        <p:spPr>
          <a:xfrm>
            <a:off x="12781018" y="4669679"/>
            <a:ext cx="2316375" cy="2347537"/>
          </a:xfrm>
          <a:custGeom>
            <a:avLst/>
            <a:gdLst/>
            <a:ahLst/>
            <a:cxnLst/>
            <a:rect l="l" t="t" r="r" b="b"/>
            <a:pathLst>
              <a:path w="2316375" h="2347537">
                <a:moveTo>
                  <a:pt x="0" y="0"/>
                </a:moveTo>
                <a:lnTo>
                  <a:pt x="2316375" y="0"/>
                </a:lnTo>
                <a:lnTo>
                  <a:pt x="2316375" y="2347537"/>
                </a:lnTo>
                <a:lnTo>
                  <a:pt x="0" y="2347537"/>
                </a:lnTo>
                <a:lnTo>
                  <a:pt x="0" y="0"/>
                </a:lnTo>
                <a:close/>
              </a:path>
            </a:pathLst>
          </a:custGeom>
          <a:blipFill>
            <a:blip r:embed="rId5"/>
            <a:stretch>
              <a:fillRect/>
            </a:stretch>
          </a:blipFill>
        </p:spPr>
        <p:txBody>
          <a:bodyPr/>
          <a:lstStyle/>
          <a:p>
            <a:endParaRPr lang="en-GB">
              <a:latin typeface="Barlow" panose="00000500000000000000" pitchFamily="2" charset="0"/>
            </a:endParaRPr>
          </a:p>
        </p:txBody>
      </p:sp>
      <p:grpSp>
        <p:nvGrpSpPr>
          <p:cNvPr id="6" name="Group 6"/>
          <p:cNvGrpSpPr/>
          <p:nvPr/>
        </p:nvGrpSpPr>
        <p:grpSpPr>
          <a:xfrm>
            <a:off x="8010746" y="7595383"/>
            <a:ext cx="2266508" cy="2167541"/>
            <a:chOff x="0" y="0"/>
            <a:chExt cx="596940" cy="570875"/>
          </a:xfrm>
        </p:grpSpPr>
        <p:sp>
          <p:nvSpPr>
            <p:cNvPr id="7" name="Freeform 7"/>
            <p:cNvSpPr/>
            <p:nvPr/>
          </p:nvSpPr>
          <p:spPr>
            <a:xfrm>
              <a:off x="0" y="0"/>
              <a:ext cx="596940" cy="570875"/>
            </a:xfrm>
            <a:custGeom>
              <a:avLst/>
              <a:gdLst/>
              <a:ahLst/>
              <a:cxnLst/>
              <a:rect l="l" t="t" r="r" b="b"/>
              <a:pathLst>
                <a:path w="596940" h="570875">
                  <a:moveTo>
                    <a:pt x="0" y="0"/>
                  </a:moveTo>
                  <a:lnTo>
                    <a:pt x="596940" y="0"/>
                  </a:lnTo>
                  <a:lnTo>
                    <a:pt x="596940" y="570875"/>
                  </a:lnTo>
                  <a:lnTo>
                    <a:pt x="0" y="570875"/>
                  </a:lnTo>
                  <a:close/>
                </a:path>
              </a:pathLst>
            </a:custGeom>
            <a:solidFill>
              <a:srgbClr val="F2724A"/>
            </a:solidFill>
          </p:spPr>
          <p:txBody>
            <a:bodyPr/>
            <a:lstStyle/>
            <a:p>
              <a:endParaRPr lang="en-GB">
                <a:latin typeface="Barlow" panose="00000500000000000000" pitchFamily="2" charset="0"/>
              </a:endParaRPr>
            </a:p>
          </p:txBody>
        </p:sp>
        <p:sp>
          <p:nvSpPr>
            <p:cNvPr id="8" name="TextBox 8"/>
            <p:cNvSpPr txBox="1"/>
            <p:nvPr/>
          </p:nvSpPr>
          <p:spPr>
            <a:xfrm>
              <a:off x="0" y="-28575"/>
              <a:ext cx="596940" cy="599450"/>
            </a:xfrm>
            <a:prstGeom prst="rect">
              <a:avLst/>
            </a:prstGeom>
          </p:spPr>
          <p:txBody>
            <a:bodyPr lIns="50800" tIns="50800" rIns="50800" bIns="50800" rtlCol="0" anchor="ctr"/>
            <a:lstStyle/>
            <a:p>
              <a:pPr algn="ctr">
                <a:lnSpc>
                  <a:spcPts val="2590"/>
                </a:lnSpc>
              </a:pPr>
              <a:endParaRPr>
                <a:latin typeface="Barlow" panose="00000500000000000000" pitchFamily="2" charset="0"/>
              </a:endParaRPr>
            </a:p>
          </p:txBody>
        </p:sp>
      </p:grpSp>
      <p:sp>
        <p:nvSpPr>
          <p:cNvPr id="10" name="TextBox 10"/>
          <p:cNvSpPr txBox="1"/>
          <p:nvPr/>
        </p:nvSpPr>
        <p:spPr>
          <a:xfrm>
            <a:off x="476918" y="3244215"/>
            <a:ext cx="7649082" cy="1899285"/>
          </a:xfrm>
          <a:prstGeom prst="rect">
            <a:avLst/>
          </a:prstGeom>
        </p:spPr>
        <p:txBody>
          <a:bodyPr wrap="square" lIns="0" tIns="0" rIns="0" bIns="0" rtlCol="0" anchor="t">
            <a:spAutoFit/>
          </a:bodyPr>
          <a:lstStyle/>
          <a:p>
            <a:pPr algn="ctr">
              <a:lnSpc>
                <a:spcPts val="5039"/>
              </a:lnSpc>
            </a:pPr>
            <a:endParaRPr sz="3000" dirty="0">
              <a:latin typeface="Barlow" panose="00000500000000000000" pitchFamily="2" charset="0"/>
            </a:endParaRPr>
          </a:p>
          <a:p>
            <a:pPr algn="ctr">
              <a:lnSpc>
                <a:spcPts val="5039"/>
              </a:lnSpc>
              <a:spcBef>
                <a:spcPct val="0"/>
              </a:spcBef>
            </a:pPr>
            <a:r>
              <a:rPr lang="en-US" sz="3000" dirty="0">
                <a:solidFill>
                  <a:srgbClr val="000000"/>
                </a:solidFill>
                <a:latin typeface="Barlow" panose="00000500000000000000" pitchFamily="2" charset="0"/>
                <a:ea typeface="Barlow"/>
                <a:cs typeface="Barlow"/>
                <a:sym typeface="Barlow"/>
              </a:rPr>
              <a:t>https://londoninsurancelife-lmg.com</a:t>
            </a:r>
          </a:p>
          <a:p>
            <a:pPr algn="ctr">
              <a:lnSpc>
                <a:spcPts val="5039"/>
              </a:lnSpc>
              <a:spcBef>
                <a:spcPct val="0"/>
              </a:spcBef>
            </a:pPr>
            <a:endParaRPr lang="en-US" sz="3599" dirty="0">
              <a:solidFill>
                <a:srgbClr val="000000"/>
              </a:solidFill>
              <a:latin typeface="Barlow" panose="00000500000000000000" pitchFamily="2" charset="0"/>
              <a:ea typeface="Barlow"/>
              <a:cs typeface="Barlow"/>
              <a:sym typeface="Barlow"/>
            </a:endParaRPr>
          </a:p>
        </p:txBody>
      </p:sp>
      <p:sp>
        <p:nvSpPr>
          <p:cNvPr id="11" name="TextBox 11"/>
          <p:cNvSpPr txBox="1"/>
          <p:nvPr/>
        </p:nvSpPr>
        <p:spPr>
          <a:xfrm>
            <a:off x="6906964" y="6696673"/>
            <a:ext cx="4474071" cy="562975"/>
          </a:xfrm>
          <a:prstGeom prst="rect">
            <a:avLst/>
          </a:prstGeom>
        </p:spPr>
        <p:txBody>
          <a:bodyPr lIns="0" tIns="0" rIns="0" bIns="0" rtlCol="0" anchor="t">
            <a:spAutoFit/>
          </a:bodyPr>
          <a:lstStyle/>
          <a:p>
            <a:pPr algn="ctr">
              <a:lnSpc>
                <a:spcPts val="5039"/>
              </a:lnSpc>
              <a:spcBef>
                <a:spcPct val="0"/>
              </a:spcBef>
            </a:pPr>
            <a:r>
              <a:rPr lang="en-US" sz="3000" dirty="0">
                <a:solidFill>
                  <a:srgbClr val="000000"/>
                </a:solidFill>
                <a:latin typeface="Barlow" panose="00000500000000000000" pitchFamily="2" charset="0"/>
                <a:ea typeface="Barlow"/>
                <a:cs typeface="Barlow"/>
                <a:sym typeface="Barlow"/>
              </a:rPr>
              <a:t>Your company website</a:t>
            </a:r>
          </a:p>
        </p:txBody>
      </p:sp>
      <p:sp>
        <p:nvSpPr>
          <p:cNvPr id="12" name="TextBox 12"/>
          <p:cNvSpPr txBox="1"/>
          <p:nvPr/>
        </p:nvSpPr>
        <p:spPr>
          <a:xfrm>
            <a:off x="11991988" y="3244215"/>
            <a:ext cx="3933812" cy="1855636"/>
          </a:xfrm>
          <a:prstGeom prst="rect">
            <a:avLst/>
          </a:prstGeom>
        </p:spPr>
        <p:txBody>
          <a:bodyPr wrap="square" lIns="0" tIns="0" rIns="0" bIns="0" rtlCol="0" anchor="t">
            <a:spAutoFit/>
          </a:bodyPr>
          <a:lstStyle/>
          <a:p>
            <a:pPr algn="ctr">
              <a:lnSpc>
                <a:spcPts val="5039"/>
              </a:lnSpc>
            </a:pPr>
            <a:endParaRPr>
              <a:latin typeface="Barlow" panose="00000500000000000000" pitchFamily="2" charset="0"/>
            </a:endParaRPr>
          </a:p>
          <a:p>
            <a:pPr algn="ctr">
              <a:lnSpc>
                <a:spcPts val="5039"/>
              </a:lnSpc>
              <a:spcBef>
                <a:spcPct val="0"/>
              </a:spcBef>
            </a:pPr>
            <a:r>
              <a:rPr lang="en-US" sz="3000">
                <a:solidFill>
                  <a:srgbClr val="000000"/>
                </a:solidFill>
                <a:latin typeface="Barlow" panose="00000500000000000000" pitchFamily="2" charset="0"/>
                <a:ea typeface="Barlow"/>
                <a:cs typeface="Barlow"/>
                <a:sym typeface="Barlow"/>
              </a:rPr>
              <a:t>https://lmg.london</a:t>
            </a:r>
          </a:p>
          <a:p>
            <a:pPr algn="ctr">
              <a:lnSpc>
                <a:spcPts val="5039"/>
              </a:lnSpc>
              <a:spcBef>
                <a:spcPct val="0"/>
              </a:spcBef>
            </a:pPr>
            <a:endParaRPr lang="en-US" sz="3599">
              <a:solidFill>
                <a:srgbClr val="000000"/>
              </a:solidFill>
              <a:latin typeface="Barlow" panose="00000500000000000000" pitchFamily="2" charset="0"/>
              <a:ea typeface="Barlow"/>
              <a:cs typeface="Barlow"/>
              <a:sym typeface="Barlow"/>
            </a:endParaRPr>
          </a:p>
        </p:txBody>
      </p:sp>
      <p:sp>
        <p:nvSpPr>
          <p:cNvPr id="14" name="TextBox 3">
            <a:extLst>
              <a:ext uri="{FF2B5EF4-FFF2-40B4-BE49-F238E27FC236}">
                <a16:creationId xmlns:a16="http://schemas.microsoft.com/office/drawing/2014/main" id="{31BA691A-DF94-704F-7DEF-D151A02DFB00}"/>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FIND OUT MORE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0315B"/>
        </a:solidFill>
        <a:effectLst/>
      </p:bgPr>
    </p:bg>
    <p:spTree>
      <p:nvGrpSpPr>
        <p:cNvPr id="1" name=""/>
        <p:cNvGrpSpPr/>
        <p:nvPr/>
      </p:nvGrpSpPr>
      <p:grpSpPr>
        <a:xfrm>
          <a:off x="0" y="0"/>
          <a:ext cx="0" cy="0"/>
          <a:chOff x="0" y="0"/>
          <a:chExt cx="0" cy="0"/>
        </a:xfrm>
      </p:grpSpPr>
      <p:sp>
        <p:nvSpPr>
          <p:cNvPr id="2" name="Freeform 2"/>
          <p:cNvSpPr/>
          <p:nvPr/>
        </p:nvSpPr>
        <p:spPr>
          <a:xfrm>
            <a:off x="11974354" y="0"/>
            <a:ext cx="6313646" cy="10287000"/>
          </a:xfrm>
          <a:custGeom>
            <a:avLst/>
            <a:gdLst/>
            <a:ahLst/>
            <a:cxnLst/>
            <a:rect l="l" t="t" r="r" b="b"/>
            <a:pathLst>
              <a:path w="6313646" h="10287000">
                <a:moveTo>
                  <a:pt x="0" y="0"/>
                </a:moveTo>
                <a:lnTo>
                  <a:pt x="6313646" y="0"/>
                </a:lnTo>
                <a:lnTo>
                  <a:pt x="6313646" y="10287000"/>
                </a:lnTo>
                <a:lnTo>
                  <a:pt x="0" y="10287000"/>
                </a:lnTo>
                <a:lnTo>
                  <a:pt x="0" y="0"/>
                </a:lnTo>
                <a:close/>
              </a:path>
            </a:pathLst>
          </a:custGeom>
          <a:blipFill>
            <a:blip r:embed="rId3"/>
            <a:stretch>
              <a:fillRect/>
            </a:stretch>
          </a:blipFill>
        </p:spPr>
        <p:txBody>
          <a:bodyPr/>
          <a:lstStyle/>
          <a:p>
            <a:endParaRPr lang="en-GB">
              <a:latin typeface="Barlow" panose="00000500000000000000" pitchFamily="2" charset="0"/>
            </a:endParaRPr>
          </a:p>
        </p:txBody>
      </p:sp>
      <p:sp>
        <p:nvSpPr>
          <p:cNvPr id="3" name="Freeform 3"/>
          <p:cNvSpPr/>
          <p:nvPr/>
        </p:nvSpPr>
        <p:spPr>
          <a:xfrm>
            <a:off x="1028700" y="1028700"/>
            <a:ext cx="3734047" cy="1793131"/>
          </a:xfrm>
          <a:custGeom>
            <a:avLst/>
            <a:gdLst/>
            <a:ahLst/>
            <a:cxnLst/>
            <a:rect l="l" t="t" r="r" b="b"/>
            <a:pathLst>
              <a:path w="3734047" h="1793131">
                <a:moveTo>
                  <a:pt x="0" y="0"/>
                </a:moveTo>
                <a:lnTo>
                  <a:pt x="3734047" y="0"/>
                </a:lnTo>
                <a:lnTo>
                  <a:pt x="3734047" y="1793131"/>
                </a:lnTo>
                <a:lnTo>
                  <a:pt x="0" y="1793131"/>
                </a:lnTo>
                <a:lnTo>
                  <a:pt x="0" y="0"/>
                </a:lnTo>
                <a:close/>
              </a:path>
            </a:pathLst>
          </a:custGeom>
          <a:blipFill>
            <a:blip r:embed="rId4"/>
            <a:stretch>
              <a:fillRect/>
            </a:stretch>
          </a:blipFill>
        </p:spPr>
        <p:txBody>
          <a:bodyPr/>
          <a:lstStyle/>
          <a:p>
            <a:endParaRPr lang="en-GB">
              <a:latin typeface="Barlow" panose="00000500000000000000" pitchFamily="2" charset="0"/>
            </a:endParaRPr>
          </a:p>
        </p:txBody>
      </p:sp>
      <p:sp>
        <p:nvSpPr>
          <p:cNvPr id="4" name="TextBox 4"/>
          <p:cNvSpPr txBox="1"/>
          <p:nvPr/>
        </p:nvSpPr>
        <p:spPr>
          <a:xfrm>
            <a:off x="1028700" y="3883047"/>
            <a:ext cx="10959085" cy="3429000"/>
          </a:xfrm>
          <a:prstGeom prst="rect">
            <a:avLst/>
          </a:prstGeom>
        </p:spPr>
        <p:txBody>
          <a:bodyPr lIns="0" tIns="0" rIns="0" bIns="0" rtlCol="0" anchor="t">
            <a:spAutoFit/>
          </a:bodyPr>
          <a:lstStyle/>
          <a:p>
            <a:pPr algn="l">
              <a:lnSpc>
                <a:spcPts val="13568"/>
              </a:lnSpc>
            </a:pPr>
            <a:r>
              <a:rPr lang="en-US" sz="11306" b="1">
                <a:solidFill>
                  <a:srgbClr val="02C6F4"/>
                </a:solidFill>
                <a:latin typeface="Barlow" panose="00000500000000000000" pitchFamily="2" charset="0"/>
                <a:ea typeface="Barlow Bold"/>
                <a:cs typeface="Barlow Bold"/>
                <a:sym typeface="Barlow Bold"/>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319875" y="5943187"/>
            <a:ext cx="15098116" cy="0"/>
          </a:xfrm>
          <a:prstGeom prst="line">
            <a:avLst/>
          </a:prstGeom>
          <a:ln w="190500" cap="flat">
            <a:solidFill>
              <a:srgbClr val="10315C"/>
            </a:solidFill>
            <a:prstDash val="solid"/>
            <a:headEnd type="none" w="sm" len="sm"/>
            <a:tailEnd type="arrow" w="med" len="sm"/>
          </a:ln>
        </p:spPr>
        <p:txBody>
          <a:bodyPr anchor="ctr"/>
          <a:lstStyle/>
          <a:p>
            <a:endParaRPr lang="en-GB">
              <a:latin typeface="Barlow" panose="00000500000000000000" pitchFamily="2" charset="0"/>
            </a:endParaRPr>
          </a:p>
        </p:txBody>
      </p:sp>
      <p:sp>
        <p:nvSpPr>
          <p:cNvPr id="3" name="AutoShape 3"/>
          <p:cNvSpPr/>
          <p:nvPr/>
        </p:nvSpPr>
        <p:spPr>
          <a:xfrm flipV="1">
            <a:off x="2391312" y="4664033"/>
            <a:ext cx="0" cy="1279154"/>
          </a:xfrm>
          <a:prstGeom prst="line">
            <a:avLst/>
          </a:prstGeom>
          <a:ln w="142875" cap="flat">
            <a:solidFill>
              <a:srgbClr val="10315C"/>
            </a:solidFill>
            <a:prstDash val="solid"/>
            <a:headEnd type="none" w="sm" len="sm"/>
            <a:tailEnd type="none" w="sm" len="sm"/>
          </a:ln>
        </p:spPr>
        <p:txBody>
          <a:bodyPr anchor="ctr"/>
          <a:lstStyle/>
          <a:p>
            <a:endParaRPr lang="en-GB">
              <a:latin typeface="Barlow" panose="00000500000000000000" pitchFamily="2" charset="0"/>
            </a:endParaRPr>
          </a:p>
        </p:txBody>
      </p:sp>
      <p:sp>
        <p:nvSpPr>
          <p:cNvPr id="4" name="AutoShape 4"/>
          <p:cNvSpPr/>
          <p:nvPr/>
        </p:nvSpPr>
        <p:spPr>
          <a:xfrm flipV="1">
            <a:off x="6739222" y="5846283"/>
            <a:ext cx="0" cy="1279154"/>
          </a:xfrm>
          <a:prstGeom prst="line">
            <a:avLst/>
          </a:prstGeom>
          <a:ln w="142875" cap="flat">
            <a:solidFill>
              <a:srgbClr val="10315C"/>
            </a:solidFill>
            <a:prstDash val="solid"/>
            <a:headEnd type="none" w="sm" len="sm"/>
            <a:tailEnd type="none" w="sm" len="sm"/>
          </a:ln>
        </p:spPr>
        <p:txBody>
          <a:bodyPr anchor="ctr"/>
          <a:lstStyle/>
          <a:p>
            <a:endParaRPr lang="en-GB">
              <a:latin typeface="Barlow" panose="00000500000000000000" pitchFamily="2" charset="0"/>
            </a:endParaRPr>
          </a:p>
        </p:txBody>
      </p:sp>
      <p:sp>
        <p:nvSpPr>
          <p:cNvPr id="5" name="AutoShape 5"/>
          <p:cNvSpPr/>
          <p:nvPr/>
        </p:nvSpPr>
        <p:spPr>
          <a:xfrm flipV="1">
            <a:off x="11011185" y="4664033"/>
            <a:ext cx="0" cy="1279154"/>
          </a:xfrm>
          <a:prstGeom prst="line">
            <a:avLst/>
          </a:prstGeom>
          <a:ln w="142875" cap="flat">
            <a:solidFill>
              <a:srgbClr val="10315C"/>
            </a:solidFill>
            <a:prstDash val="solid"/>
            <a:headEnd type="none" w="sm" len="sm"/>
            <a:tailEnd type="none" w="sm" len="sm"/>
          </a:ln>
        </p:spPr>
        <p:txBody>
          <a:bodyPr anchor="ctr"/>
          <a:lstStyle/>
          <a:p>
            <a:endParaRPr lang="en-GB">
              <a:latin typeface="Barlow" panose="00000500000000000000" pitchFamily="2" charset="0"/>
            </a:endParaRPr>
          </a:p>
        </p:txBody>
      </p:sp>
      <p:sp>
        <p:nvSpPr>
          <p:cNvPr id="6" name="AutoShape 6"/>
          <p:cNvSpPr/>
          <p:nvPr/>
        </p:nvSpPr>
        <p:spPr>
          <a:xfrm flipV="1">
            <a:off x="15426022" y="5846283"/>
            <a:ext cx="0" cy="1279154"/>
          </a:xfrm>
          <a:prstGeom prst="line">
            <a:avLst/>
          </a:prstGeom>
          <a:ln w="142875" cap="flat">
            <a:solidFill>
              <a:srgbClr val="10315C"/>
            </a:solidFill>
            <a:prstDash val="solid"/>
            <a:headEnd type="none" w="sm" len="sm"/>
            <a:tailEnd type="none" w="sm" len="sm"/>
          </a:ln>
        </p:spPr>
        <p:txBody>
          <a:bodyPr anchor="ctr"/>
          <a:lstStyle/>
          <a:p>
            <a:endParaRPr lang="en-GB">
              <a:latin typeface="Barlow" panose="00000500000000000000" pitchFamily="2" charset="0"/>
            </a:endParaRPr>
          </a:p>
        </p:txBody>
      </p:sp>
      <p:sp>
        <p:nvSpPr>
          <p:cNvPr id="10" name="TextBox 10"/>
          <p:cNvSpPr txBox="1"/>
          <p:nvPr/>
        </p:nvSpPr>
        <p:spPr>
          <a:xfrm>
            <a:off x="6128188" y="7229636"/>
            <a:ext cx="1183678" cy="584775"/>
          </a:xfrm>
          <a:prstGeom prst="rect">
            <a:avLst/>
          </a:prstGeom>
        </p:spPr>
        <p:txBody>
          <a:bodyPr wrap="square" lIns="0" tIns="0" rIns="0" bIns="0" rtlCol="0" anchor="ctr">
            <a:spAutoFit/>
          </a:bodyPr>
          <a:lstStyle/>
          <a:p>
            <a:pPr algn="ctr">
              <a:lnSpc>
                <a:spcPts val="5599"/>
              </a:lnSpc>
              <a:spcBef>
                <a:spcPct val="0"/>
              </a:spcBef>
            </a:pPr>
            <a:r>
              <a:rPr lang="en-US" b="1">
                <a:solidFill>
                  <a:srgbClr val="10315C"/>
                </a:solidFill>
                <a:latin typeface="Barlow" panose="00000500000000000000" pitchFamily="2" charset="0"/>
                <a:ea typeface="Barlow Bold"/>
                <a:cs typeface="Barlow Bold"/>
                <a:sym typeface="Barlow Bold"/>
              </a:rPr>
              <a:t>Year</a:t>
            </a:r>
          </a:p>
        </p:txBody>
      </p:sp>
      <p:sp>
        <p:nvSpPr>
          <p:cNvPr id="11" name="TextBox 11"/>
          <p:cNvSpPr txBox="1"/>
          <p:nvPr/>
        </p:nvSpPr>
        <p:spPr>
          <a:xfrm>
            <a:off x="14657831" y="7229636"/>
            <a:ext cx="1536381" cy="584775"/>
          </a:xfrm>
          <a:prstGeom prst="rect">
            <a:avLst/>
          </a:prstGeom>
        </p:spPr>
        <p:txBody>
          <a:bodyPr wrap="square" lIns="0" tIns="0" rIns="0" bIns="0" rtlCol="0" anchor="ctr">
            <a:spAutoFit/>
          </a:bodyPr>
          <a:lstStyle/>
          <a:p>
            <a:pPr algn="ctr">
              <a:lnSpc>
                <a:spcPts val="5599"/>
              </a:lnSpc>
              <a:spcBef>
                <a:spcPct val="0"/>
              </a:spcBef>
            </a:pPr>
            <a:r>
              <a:rPr lang="en-US" b="1">
                <a:solidFill>
                  <a:srgbClr val="10315C"/>
                </a:solidFill>
                <a:latin typeface="Barlow" panose="00000500000000000000" pitchFamily="2" charset="0"/>
                <a:ea typeface="Barlow Bold"/>
                <a:cs typeface="Barlow Bold"/>
                <a:sym typeface="Barlow Bold"/>
              </a:rPr>
              <a:t>Year</a:t>
            </a:r>
          </a:p>
        </p:txBody>
      </p:sp>
      <p:sp>
        <p:nvSpPr>
          <p:cNvPr id="13" name="Freeform 13"/>
          <p:cNvSpPr/>
          <p:nvPr/>
        </p:nvSpPr>
        <p:spPr>
          <a:xfrm>
            <a:off x="4995994" y="8143202"/>
            <a:ext cx="3486456" cy="1111392"/>
          </a:xfrm>
          <a:custGeom>
            <a:avLst/>
            <a:gdLst/>
            <a:ahLst/>
            <a:cxnLst/>
            <a:rect l="l" t="t" r="r" b="b"/>
            <a:pathLst>
              <a:path w="865629" h="205322">
                <a:moveTo>
                  <a:pt x="102661" y="0"/>
                </a:moveTo>
                <a:lnTo>
                  <a:pt x="762967" y="0"/>
                </a:lnTo>
                <a:cubicBezTo>
                  <a:pt x="819666" y="0"/>
                  <a:pt x="865629" y="45963"/>
                  <a:pt x="865629" y="102661"/>
                </a:cubicBezTo>
                <a:lnTo>
                  <a:pt x="865629" y="102661"/>
                </a:lnTo>
                <a:cubicBezTo>
                  <a:pt x="865629" y="159359"/>
                  <a:pt x="819666" y="205322"/>
                  <a:pt x="762967" y="205322"/>
                </a:cubicBezTo>
                <a:lnTo>
                  <a:pt x="102661" y="205322"/>
                </a:lnTo>
                <a:cubicBezTo>
                  <a:pt x="45963" y="205322"/>
                  <a:pt x="0" y="159359"/>
                  <a:pt x="0" y="102661"/>
                </a:cubicBezTo>
                <a:lnTo>
                  <a:pt x="0" y="102661"/>
                </a:lnTo>
                <a:cubicBezTo>
                  <a:pt x="0" y="45963"/>
                  <a:pt x="45963" y="0"/>
                  <a:pt x="102661" y="0"/>
                </a:cubicBezTo>
                <a:close/>
              </a:path>
            </a:pathLst>
          </a:custGeom>
          <a:solidFill>
            <a:srgbClr val="10315C"/>
          </a:solidFill>
        </p:spPr>
        <p:txBody>
          <a:bodyPr anchor="ctr"/>
          <a:lstStyle/>
          <a:p>
            <a:pPr algn="ctr">
              <a:lnSpc>
                <a:spcPts val="2730"/>
              </a:lnSpc>
            </a:pPr>
            <a:r>
              <a:rPr lang="en-US" i="1">
                <a:solidFill>
                  <a:srgbClr val="FEF4EA"/>
                </a:solidFill>
                <a:latin typeface="Barlow" panose="00000500000000000000" pitchFamily="2" charset="0"/>
                <a:ea typeface="Barlow"/>
                <a:cs typeface="Barlow"/>
                <a:sym typeface="Barlow"/>
              </a:rPr>
              <a:t>Your first company and job role</a:t>
            </a:r>
          </a:p>
        </p:txBody>
      </p:sp>
      <p:sp>
        <p:nvSpPr>
          <p:cNvPr id="16" name="Freeform 16"/>
          <p:cNvSpPr/>
          <p:nvPr/>
        </p:nvSpPr>
        <p:spPr>
          <a:xfrm>
            <a:off x="9367843" y="3116366"/>
            <a:ext cx="3286683" cy="739642"/>
          </a:xfrm>
          <a:custGeom>
            <a:avLst/>
            <a:gdLst/>
            <a:ahLst/>
            <a:cxnLst/>
            <a:rect l="l" t="t" r="r" b="b"/>
            <a:pathLst>
              <a:path w="865629" h="194803">
                <a:moveTo>
                  <a:pt x="97401" y="0"/>
                </a:moveTo>
                <a:lnTo>
                  <a:pt x="768227" y="0"/>
                </a:lnTo>
                <a:cubicBezTo>
                  <a:pt x="822020" y="0"/>
                  <a:pt x="865629" y="43608"/>
                  <a:pt x="865629" y="97401"/>
                </a:cubicBezTo>
                <a:lnTo>
                  <a:pt x="865629" y="97401"/>
                </a:lnTo>
                <a:cubicBezTo>
                  <a:pt x="865629" y="123234"/>
                  <a:pt x="855367" y="148008"/>
                  <a:pt x="837100" y="166275"/>
                </a:cubicBezTo>
                <a:cubicBezTo>
                  <a:pt x="818834" y="184541"/>
                  <a:pt x="794060" y="194803"/>
                  <a:pt x="768227" y="194803"/>
                </a:cubicBezTo>
                <a:lnTo>
                  <a:pt x="97401" y="194803"/>
                </a:lnTo>
                <a:cubicBezTo>
                  <a:pt x="71569" y="194803"/>
                  <a:pt x="46795" y="184541"/>
                  <a:pt x="28528" y="166275"/>
                </a:cubicBezTo>
                <a:cubicBezTo>
                  <a:pt x="10262" y="148008"/>
                  <a:pt x="0" y="123234"/>
                  <a:pt x="0" y="97401"/>
                </a:cubicBezTo>
                <a:lnTo>
                  <a:pt x="0" y="97401"/>
                </a:lnTo>
                <a:cubicBezTo>
                  <a:pt x="0" y="71569"/>
                  <a:pt x="10262" y="46795"/>
                  <a:pt x="28528" y="28528"/>
                </a:cubicBezTo>
                <a:cubicBezTo>
                  <a:pt x="46795" y="10262"/>
                  <a:pt x="71569" y="0"/>
                  <a:pt x="97401" y="0"/>
                </a:cubicBezTo>
                <a:close/>
              </a:path>
            </a:pathLst>
          </a:custGeom>
          <a:solidFill>
            <a:srgbClr val="10315C"/>
          </a:solidFill>
        </p:spPr>
        <p:txBody>
          <a:bodyPr anchor="ctr"/>
          <a:lstStyle/>
          <a:p>
            <a:pPr algn="ctr">
              <a:lnSpc>
                <a:spcPts val="2730"/>
              </a:lnSpc>
            </a:pPr>
            <a:r>
              <a:rPr lang="en-US" i="1">
                <a:solidFill>
                  <a:srgbClr val="FEF4EA"/>
                </a:solidFill>
                <a:latin typeface="Barlow" panose="00000500000000000000" pitchFamily="2" charset="0"/>
                <a:ea typeface="Barlow"/>
                <a:cs typeface="Barlow"/>
                <a:sym typeface="Barlow"/>
              </a:rPr>
              <a:t>Significant milestone/accomplishment </a:t>
            </a:r>
          </a:p>
        </p:txBody>
      </p:sp>
      <p:sp>
        <p:nvSpPr>
          <p:cNvPr id="19" name="Freeform 19"/>
          <p:cNvSpPr/>
          <p:nvPr/>
        </p:nvSpPr>
        <p:spPr>
          <a:xfrm>
            <a:off x="13588081" y="7997130"/>
            <a:ext cx="3675882" cy="1122483"/>
          </a:xfrm>
          <a:custGeom>
            <a:avLst/>
            <a:gdLst/>
            <a:ahLst/>
            <a:cxnLst/>
            <a:rect l="l" t="t" r="r" b="b"/>
            <a:pathLst>
              <a:path w="968133" h="295633">
                <a:moveTo>
                  <a:pt x="107413" y="0"/>
                </a:moveTo>
                <a:lnTo>
                  <a:pt x="860720" y="0"/>
                </a:lnTo>
                <a:cubicBezTo>
                  <a:pt x="889208" y="0"/>
                  <a:pt x="916529" y="11317"/>
                  <a:pt x="936673" y="31461"/>
                </a:cubicBezTo>
                <a:cubicBezTo>
                  <a:pt x="956817" y="51604"/>
                  <a:pt x="968133" y="78925"/>
                  <a:pt x="968133" y="107413"/>
                </a:cubicBezTo>
                <a:lnTo>
                  <a:pt x="968133" y="188220"/>
                </a:lnTo>
                <a:cubicBezTo>
                  <a:pt x="968133" y="216708"/>
                  <a:pt x="956817" y="244029"/>
                  <a:pt x="936673" y="264173"/>
                </a:cubicBezTo>
                <a:cubicBezTo>
                  <a:pt x="916529" y="284317"/>
                  <a:pt x="889208" y="295633"/>
                  <a:pt x="860720" y="295633"/>
                </a:cubicBezTo>
                <a:lnTo>
                  <a:pt x="107413" y="295633"/>
                </a:lnTo>
                <a:cubicBezTo>
                  <a:pt x="78925" y="295633"/>
                  <a:pt x="51604" y="284317"/>
                  <a:pt x="31461" y="264173"/>
                </a:cubicBezTo>
                <a:cubicBezTo>
                  <a:pt x="11317" y="244029"/>
                  <a:pt x="0" y="216708"/>
                  <a:pt x="0" y="188220"/>
                </a:cubicBezTo>
                <a:lnTo>
                  <a:pt x="0" y="107413"/>
                </a:lnTo>
                <a:cubicBezTo>
                  <a:pt x="0" y="78925"/>
                  <a:pt x="11317" y="51604"/>
                  <a:pt x="31461" y="31461"/>
                </a:cubicBezTo>
                <a:cubicBezTo>
                  <a:pt x="51604" y="11317"/>
                  <a:pt x="78925" y="0"/>
                  <a:pt x="107413" y="0"/>
                </a:cubicBezTo>
                <a:close/>
              </a:path>
            </a:pathLst>
          </a:custGeom>
          <a:solidFill>
            <a:srgbClr val="10315C"/>
          </a:solidFill>
        </p:spPr>
        <p:txBody>
          <a:bodyPr anchor="ctr"/>
          <a:lstStyle/>
          <a:p>
            <a:pPr algn="ctr">
              <a:lnSpc>
                <a:spcPts val="2730"/>
              </a:lnSpc>
            </a:pPr>
            <a:r>
              <a:rPr lang="en-US" i="1">
                <a:solidFill>
                  <a:schemeClr val="bg1"/>
                </a:solidFill>
                <a:latin typeface="Barlow" panose="00000500000000000000" pitchFamily="2" charset="0"/>
                <a:ea typeface="Barlow"/>
                <a:cs typeface="Barlow"/>
                <a:sym typeface="Barlow"/>
              </a:rPr>
              <a:t>Promotion you received/new job role</a:t>
            </a:r>
          </a:p>
        </p:txBody>
      </p:sp>
      <p:sp>
        <p:nvSpPr>
          <p:cNvPr id="37" name="Freeform 37"/>
          <p:cNvSpPr/>
          <p:nvPr/>
        </p:nvSpPr>
        <p:spPr>
          <a:xfrm>
            <a:off x="0" y="-101426"/>
            <a:ext cx="18288000" cy="1828800"/>
          </a:xfrm>
          <a:custGeom>
            <a:avLst/>
            <a:gdLst/>
            <a:ahLst/>
            <a:cxnLst/>
            <a:rect l="l" t="t" r="r" b="b"/>
            <a:pathLst>
              <a:path w="18288000" h="1828800">
                <a:moveTo>
                  <a:pt x="0" y="0"/>
                </a:moveTo>
                <a:lnTo>
                  <a:pt x="18288000" y="0"/>
                </a:lnTo>
                <a:lnTo>
                  <a:pt x="18288000" y="1828800"/>
                </a:lnTo>
                <a:lnTo>
                  <a:pt x="0" y="1828800"/>
                </a:lnTo>
                <a:lnTo>
                  <a:pt x="0" y="0"/>
                </a:lnTo>
                <a:close/>
              </a:path>
            </a:pathLst>
          </a:custGeom>
          <a:blipFill>
            <a:blip r:embed="rId3"/>
            <a:stretch>
              <a:fillRect/>
            </a:stretch>
          </a:blipFill>
        </p:spPr>
        <p:txBody>
          <a:bodyPr/>
          <a:lstStyle/>
          <a:p>
            <a:endParaRPr lang="en-GB">
              <a:latin typeface="Barlow" panose="00000500000000000000" pitchFamily="2" charset="0"/>
            </a:endParaRPr>
          </a:p>
        </p:txBody>
      </p:sp>
      <p:sp>
        <p:nvSpPr>
          <p:cNvPr id="39" name="TextBox 39"/>
          <p:cNvSpPr txBox="1"/>
          <p:nvPr/>
        </p:nvSpPr>
        <p:spPr>
          <a:xfrm>
            <a:off x="1679196" y="3884583"/>
            <a:ext cx="1424232" cy="584775"/>
          </a:xfrm>
          <a:prstGeom prst="rect">
            <a:avLst/>
          </a:prstGeom>
        </p:spPr>
        <p:txBody>
          <a:bodyPr wrap="square" lIns="0" tIns="0" rIns="0" bIns="0" rtlCol="0" anchor="ctr">
            <a:spAutoFit/>
          </a:bodyPr>
          <a:lstStyle/>
          <a:p>
            <a:pPr algn="ctr">
              <a:lnSpc>
                <a:spcPts val="5599"/>
              </a:lnSpc>
              <a:spcBef>
                <a:spcPct val="0"/>
              </a:spcBef>
            </a:pPr>
            <a:r>
              <a:rPr lang="en-US" b="1">
                <a:solidFill>
                  <a:srgbClr val="10315C"/>
                </a:solidFill>
                <a:latin typeface="Barlow" panose="00000500000000000000" pitchFamily="2" charset="0"/>
                <a:ea typeface="Barlow Bold"/>
                <a:cs typeface="Barlow Bold"/>
                <a:sym typeface="Barlow Bold"/>
              </a:rPr>
              <a:t>Year</a:t>
            </a:r>
          </a:p>
        </p:txBody>
      </p:sp>
      <p:sp>
        <p:nvSpPr>
          <p:cNvPr id="40" name="TextBox 40"/>
          <p:cNvSpPr txBox="1"/>
          <p:nvPr/>
        </p:nvSpPr>
        <p:spPr>
          <a:xfrm>
            <a:off x="10351268" y="3884583"/>
            <a:ext cx="1319829" cy="584775"/>
          </a:xfrm>
          <a:prstGeom prst="rect">
            <a:avLst/>
          </a:prstGeom>
        </p:spPr>
        <p:txBody>
          <a:bodyPr wrap="square" lIns="0" tIns="0" rIns="0" bIns="0" rtlCol="0" anchor="ctr">
            <a:spAutoFit/>
          </a:bodyPr>
          <a:lstStyle/>
          <a:p>
            <a:pPr algn="ctr">
              <a:lnSpc>
                <a:spcPts val="5599"/>
              </a:lnSpc>
              <a:spcBef>
                <a:spcPct val="0"/>
              </a:spcBef>
            </a:pPr>
            <a:r>
              <a:rPr lang="en-US" b="1">
                <a:solidFill>
                  <a:srgbClr val="10315C"/>
                </a:solidFill>
                <a:latin typeface="Barlow" panose="00000500000000000000" pitchFamily="2" charset="0"/>
                <a:ea typeface="Barlow Bold"/>
                <a:cs typeface="Barlow Bold"/>
                <a:sym typeface="Barlow Bold"/>
              </a:rPr>
              <a:t>Year</a:t>
            </a:r>
          </a:p>
        </p:txBody>
      </p:sp>
      <p:sp>
        <p:nvSpPr>
          <p:cNvPr id="47" name="Freeform 8"/>
          <p:cNvSpPr/>
          <p:nvPr/>
        </p:nvSpPr>
        <p:spPr>
          <a:xfrm>
            <a:off x="870010" y="3042406"/>
            <a:ext cx="3286683" cy="779583"/>
          </a:xfrm>
          <a:custGeom>
            <a:avLst/>
            <a:gdLst/>
            <a:ahLst/>
            <a:cxnLst/>
            <a:rect l="l" t="t" r="r" b="b"/>
            <a:pathLst>
              <a:path w="865629" h="205322">
                <a:moveTo>
                  <a:pt x="102661" y="0"/>
                </a:moveTo>
                <a:lnTo>
                  <a:pt x="762967" y="0"/>
                </a:lnTo>
                <a:cubicBezTo>
                  <a:pt x="819666" y="0"/>
                  <a:pt x="865629" y="45963"/>
                  <a:pt x="865629" y="102661"/>
                </a:cubicBezTo>
                <a:lnTo>
                  <a:pt x="865629" y="102661"/>
                </a:lnTo>
                <a:cubicBezTo>
                  <a:pt x="865629" y="159359"/>
                  <a:pt x="819666" y="205322"/>
                  <a:pt x="762967" y="205322"/>
                </a:cubicBezTo>
                <a:lnTo>
                  <a:pt x="102661" y="205322"/>
                </a:lnTo>
                <a:cubicBezTo>
                  <a:pt x="45963" y="205322"/>
                  <a:pt x="0" y="159359"/>
                  <a:pt x="0" y="102661"/>
                </a:cubicBezTo>
                <a:lnTo>
                  <a:pt x="0" y="102661"/>
                </a:lnTo>
                <a:cubicBezTo>
                  <a:pt x="0" y="45963"/>
                  <a:pt x="45963" y="0"/>
                  <a:pt x="102661" y="0"/>
                </a:cubicBezTo>
                <a:close/>
              </a:path>
            </a:pathLst>
          </a:custGeom>
          <a:solidFill>
            <a:srgbClr val="10315C"/>
          </a:solidFill>
        </p:spPr>
        <p:txBody>
          <a:bodyPr anchor="ctr"/>
          <a:lstStyle/>
          <a:p>
            <a:pPr algn="ctr">
              <a:lnSpc>
                <a:spcPts val="2730"/>
              </a:lnSpc>
            </a:pPr>
            <a:r>
              <a:rPr lang="en-US" i="1">
                <a:solidFill>
                  <a:srgbClr val="FEF4EA"/>
                </a:solidFill>
                <a:latin typeface="Barlow" panose="00000500000000000000" pitchFamily="2" charset="0"/>
                <a:ea typeface="Barlow"/>
                <a:cs typeface="Barlow"/>
                <a:sym typeface="Barlow"/>
              </a:rPr>
              <a:t>What sparked your interest in Specialty Insurance?</a:t>
            </a:r>
          </a:p>
        </p:txBody>
      </p:sp>
      <p:sp>
        <p:nvSpPr>
          <p:cNvPr id="7" name="TextBox 3">
            <a:extLst>
              <a:ext uri="{FF2B5EF4-FFF2-40B4-BE49-F238E27FC236}">
                <a16:creationId xmlns:a16="http://schemas.microsoft.com/office/drawing/2014/main" id="{B40A0854-259F-379D-ABAA-841F984D8F41}"/>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MY CAREER JOURNEY</a:t>
            </a:r>
          </a:p>
        </p:txBody>
      </p:sp>
      <p:sp>
        <p:nvSpPr>
          <p:cNvPr id="8" name="Rectangle 7">
            <a:extLst>
              <a:ext uri="{FF2B5EF4-FFF2-40B4-BE49-F238E27FC236}">
                <a16:creationId xmlns:a16="http://schemas.microsoft.com/office/drawing/2014/main" id="{DC82040D-AEE3-1385-E980-E9CD0B282974}"/>
              </a:ext>
            </a:extLst>
          </p:cNvPr>
          <p:cNvSpPr/>
          <p:nvPr/>
        </p:nvSpPr>
        <p:spPr>
          <a:xfrm>
            <a:off x="576648" y="7125437"/>
            <a:ext cx="3486454" cy="1994160"/>
          </a:xfrm>
          <a:prstGeom prst="rect">
            <a:avLst/>
          </a:prstGeom>
          <a:solidFill>
            <a:srgbClr val="F2F2F2"/>
          </a:solidFill>
          <a:ln w="1270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solidFill>
                  <a:srgbClr val="10315C"/>
                </a:solidFill>
                <a:latin typeface="Barlow" panose="00000500000000000000" pitchFamily="2" charset="0"/>
              </a:rPr>
              <a:t>Insert relevant photo/logo here</a:t>
            </a:r>
          </a:p>
        </p:txBody>
      </p:sp>
      <p:sp>
        <p:nvSpPr>
          <p:cNvPr id="9" name="Rectangle 8">
            <a:extLst>
              <a:ext uri="{FF2B5EF4-FFF2-40B4-BE49-F238E27FC236}">
                <a16:creationId xmlns:a16="http://schemas.microsoft.com/office/drawing/2014/main" id="{015B6F23-8302-5D9B-8451-A8E9A7FA52B2}"/>
              </a:ext>
            </a:extLst>
          </p:cNvPr>
          <p:cNvSpPr/>
          <p:nvPr/>
        </p:nvSpPr>
        <p:spPr>
          <a:xfrm>
            <a:off x="4942201" y="3006528"/>
            <a:ext cx="3486454" cy="1994160"/>
          </a:xfrm>
          <a:prstGeom prst="rect">
            <a:avLst/>
          </a:prstGeom>
          <a:solidFill>
            <a:srgbClr val="F2F2F2"/>
          </a:solidFill>
          <a:ln w="1270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solidFill>
                  <a:srgbClr val="10315C"/>
                </a:solidFill>
                <a:latin typeface="Barlow" panose="00000500000000000000" pitchFamily="2" charset="0"/>
              </a:rPr>
              <a:t>Insert relevant photo/logo here</a:t>
            </a:r>
          </a:p>
          <a:p>
            <a:pPr algn="ctr"/>
            <a:endParaRPr lang="en-GB">
              <a:solidFill>
                <a:srgbClr val="10315C"/>
              </a:solidFill>
              <a:latin typeface="Barlow" panose="00000500000000000000" pitchFamily="2" charset="0"/>
            </a:endParaRPr>
          </a:p>
        </p:txBody>
      </p:sp>
      <p:sp>
        <p:nvSpPr>
          <p:cNvPr id="12" name="Rectangle 11">
            <a:extLst>
              <a:ext uri="{FF2B5EF4-FFF2-40B4-BE49-F238E27FC236}">
                <a16:creationId xmlns:a16="http://schemas.microsoft.com/office/drawing/2014/main" id="{BA528A3C-F691-034E-86FE-D0E9E611167F}"/>
              </a:ext>
            </a:extLst>
          </p:cNvPr>
          <p:cNvSpPr/>
          <p:nvPr/>
        </p:nvSpPr>
        <p:spPr>
          <a:xfrm>
            <a:off x="9376952" y="7125437"/>
            <a:ext cx="3486454" cy="1994160"/>
          </a:xfrm>
          <a:prstGeom prst="rect">
            <a:avLst/>
          </a:prstGeom>
          <a:solidFill>
            <a:srgbClr val="F2F2F2"/>
          </a:solidFill>
          <a:ln w="1270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solidFill>
                  <a:srgbClr val="10315C"/>
                </a:solidFill>
                <a:latin typeface="Barlow" panose="00000500000000000000" pitchFamily="2" charset="0"/>
              </a:rPr>
              <a:t>Insert relevant photo/logo here</a:t>
            </a:r>
          </a:p>
        </p:txBody>
      </p:sp>
      <p:sp>
        <p:nvSpPr>
          <p:cNvPr id="14" name="Rectangle 13">
            <a:extLst>
              <a:ext uri="{FF2B5EF4-FFF2-40B4-BE49-F238E27FC236}">
                <a16:creationId xmlns:a16="http://schemas.microsoft.com/office/drawing/2014/main" id="{BC388CA3-31C4-9B9F-7028-205B9DF4CBC2}"/>
              </a:ext>
            </a:extLst>
          </p:cNvPr>
          <p:cNvSpPr/>
          <p:nvPr/>
        </p:nvSpPr>
        <p:spPr>
          <a:xfrm>
            <a:off x="13562073" y="3005064"/>
            <a:ext cx="3486454" cy="1994160"/>
          </a:xfrm>
          <a:prstGeom prst="rect">
            <a:avLst/>
          </a:prstGeom>
          <a:solidFill>
            <a:srgbClr val="F2F2F2"/>
          </a:solidFill>
          <a:ln w="127000">
            <a:solidFill>
              <a:srgbClr val="1031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solidFill>
                  <a:srgbClr val="10315C"/>
                </a:solidFill>
                <a:latin typeface="Barlow" panose="00000500000000000000" pitchFamily="2" charset="0"/>
              </a:rPr>
              <a:t>Insert relevant photo/logo here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6" name="TextBox 16"/>
          <p:cNvSpPr txBox="1"/>
          <p:nvPr/>
        </p:nvSpPr>
        <p:spPr>
          <a:xfrm>
            <a:off x="412543" y="3188916"/>
            <a:ext cx="17235487" cy="573234"/>
          </a:xfrm>
          <a:prstGeom prst="rect">
            <a:avLst/>
          </a:prstGeom>
        </p:spPr>
        <p:txBody>
          <a:bodyPr wrap="square" lIns="0" tIns="0" rIns="0" bIns="0" rtlCol="0" anchor="t">
            <a:spAutoFit/>
          </a:bodyPr>
          <a:lstStyle/>
          <a:p>
            <a:pPr algn="ctr">
              <a:lnSpc>
                <a:spcPts val="5040"/>
              </a:lnSpc>
              <a:spcBef>
                <a:spcPct val="0"/>
              </a:spcBef>
            </a:pPr>
            <a:r>
              <a:rPr lang="en-US" sz="3600">
                <a:solidFill>
                  <a:srgbClr val="10315B"/>
                </a:solidFill>
                <a:latin typeface="Barlow" panose="00000500000000000000" pitchFamily="2" charset="0"/>
                <a:ea typeface="Barlow"/>
                <a:cs typeface="Barlow"/>
                <a:sym typeface="Barlow"/>
              </a:rPr>
              <a:t>Specialty insurance helps businesses deal with large, complex or unique risks.</a:t>
            </a:r>
          </a:p>
        </p:txBody>
      </p:sp>
      <p:grpSp>
        <p:nvGrpSpPr>
          <p:cNvPr id="24" name="Group 23">
            <a:extLst>
              <a:ext uri="{FF2B5EF4-FFF2-40B4-BE49-F238E27FC236}">
                <a16:creationId xmlns:a16="http://schemas.microsoft.com/office/drawing/2014/main" id="{4EF9CF67-61BE-2DE7-CD50-547F21A0E1AC}"/>
              </a:ext>
            </a:extLst>
          </p:cNvPr>
          <p:cNvGrpSpPr/>
          <p:nvPr/>
        </p:nvGrpSpPr>
        <p:grpSpPr>
          <a:xfrm>
            <a:off x="1219200" y="5143500"/>
            <a:ext cx="15485192" cy="2693678"/>
            <a:chOff x="1158647" y="5117229"/>
            <a:chExt cx="15485192" cy="2693678"/>
          </a:xfrm>
        </p:grpSpPr>
        <p:sp>
          <p:nvSpPr>
            <p:cNvPr id="5" name="Freeform 5">
              <a:hlinkClick r:id="rId4"/>
            </p:cNvPr>
            <p:cNvSpPr/>
            <p:nvPr/>
          </p:nvSpPr>
          <p:spPr>
            <a:xfrm>
              <a:off x="1158647" y="5227854"/>
              <a:ext cx="3513443" cy="2583053"/>
            </a:xfrm>
            <a:custGeom>
              <a:avLst/>
              <a:gdLst/>
              <a:ahLst/>
              <a:cxnLst/>
              <a:rect l="l" t="t" r="r" b="b"/>
              <a:pathLst>
                <a:path w="3481157" h="2320771">
                  <a:moveTo>
                    <a:pt x="0" y="0"/>
                  </a:moveTo>
                  <a:lnTo>
                    <a:pt x="3481157" y="0"/>
                  </a:lnTo>
                  <a:lnTo>
                    <a:pt x="3481157" y="2320772"/>
                  </a:lnTo>
                  <a:lnTo>
                    <a:pt x="0" y="2320772"/>
                  </a:lnTo>
                  <a:lnTo>
                    <a:pt x="0" y="0"/>
                  </a:lnTo>
                  <a:close/>
                </a:path>
              </a:pathLst>
            </a:custGeom>
            <a:blipFill>
              <a:blip r:embed="rId5"/>
              <a:stretch>
                <a:fillRect l="-1282" r="-1282"/>
              </a:stretch>
            </a:blipFill>
            <a:ln w="127000">
              <a:solidFill>
                <a:srgbClr val="F27349"/>
              </a:solidFill>
            </a:ln>
          </p:spPr>
          <p:txBody>
            <a:bodyPr/>
            <a:lstStyle/>
            <a:p>
              <a:endParaRPr lang="en-GB">
                <a:latin typeface="Barlow" panose="00000500000000000000" pitchFamily="2" charset="0"/>
              </a:endParaRPr>
            </a:p>
          </p:txBody>
        </p:sp>
        <p:sp>
          <p:nvSpPr>
            <p:cNvPr id="21" name="Freeform 9">
              <a:hlinkClick r:id="rId6"/>
            </p:cNvPr>
            <p:cNvSpPr/>
            <p:nvPr/>
          </p:nvSpPr>
          <p:spPr>
            <a:xfrm>
              <a:off x="7326726" y="5117229"/>
              <a:ext cx="3513442" cy="2582416"/>
            </a:xfrm>
            <a:custGeom>
              <a:avLst/>
              <a:gdLst/>
              <a:ahLst/>
              <a:cxnLst/>
              <a:rect l="l" t="t" r="r" b="b"/>
              <a:pathLst>
                <a:path w="3496137" h="2330758">
                  <a:moveTo>
                    <a:pt x="0" y="0"/>
                  </a:moveTo>
                  <a:lnTo>
                    <a:pt x="3496136" y="0"/>
                  </a:lnTo>
                  <a:lnTo>
                    <a:pt x="3496136" y="2330757"/>
                  </a:lnTo>
                  <a:lnTo>
                    <a:pt x="0" y="2330757"/>
                  </a:lnTo>
                  <a:lnTo>
                    <a:pt x="0" y="0"/>
                  </a:lnTo>
                  <a:close/>
                </a:path>
              </a:pathLst>
            </a:custGeom>
            <a:blipFill>
              <a:blip r:embed="rId7"/>
              <a:stretch>
                <a:fillRect t="-4937" b="-4937"/>
              </a:stretch>
            </a:blipFill>
            <a:ln w="127000">
              <a:solidFill>
                <a:srgbClr val="F27349"/>
              </a:solidFill>
            </a:ln>
          </p:spPr>
          <p:txBody>
            <a:bodyPr/>
            <a:lstStyle/>
            <a:p>
              <a:endParaRPr lang="en-GB">
                <a:latin typeface="Barlow" panose="00000500000000000000" pitchFamily="2" charset="0"/>
              </a:endParaRPr>
            </a:p>
          </p:txBody>
        </p:sp>
        <p:sp>
          <p:nvSpPr>
            <p:cNvPr id="23" name="Freeform 20">
              <a:hlinkClick r:id="rId8"/>
            </p:cNvPr>
            <p:cNvSpPr/>
            <p:nvPr/>
          </p:nvSpPr>
          <p:spPr>
            <a:xfrm>
              <a:off x="13198247" y="5213817"/>
              <a:ext cx="3445592" cy="2582416"/>
            </a:xfrm>
            <a:custGeom>
              <a:avLst/>
              <a:gdLst/>
              <a:ahLst/>
              <a:cxnLst/>
              <a:rect l="l" t="t" r="r" b="b"/>
              <a:pathLst>
                <a:path w="3428621" h="2285747">
                  <a:moveTo>
                    <a:pt x="0" y="0"/>
                  </a:moveTo>
                  <a:lnTo>
                    <a:pt x="3428621" y="0"/>
                  </a:lnTo>
                  <a:lnTo>
                    <a:pt x="3428621" y="2285747"/>
                  </a:lnTo>
                  <a:lnTo>
                    <a:pt x="0" y="2285747"/>
                  </a:lnTo>
                  <a:lnTo>
                    <a:pt x="0" y="0"/>
                  </a:lnTo>
                  <a:close/>
                </a:path>
              </a:pathLst>
            </a:custGeom>
            <a:blipFill>
              <a:blip r:embed="rId9"/>
              <a:stretch>
                <a:fillRect l="-8351" r="-8351"/>
              </a:stretch>
            </a:blipFill>
            <a:ln w="127000">
              <a:solidFill>
                <a:srgbClr val="F27349"/>
              </a:solidFill>
            </a:ln>
          </p:spPr>
          <p:txBody>
            <a:bodyPr/>
            <a:lstStyle/>
            <a:p>
              <a:endParaRPr lang="en-GB">
                <a:latin typeface="Barlow" panose="00000500000000000000" pitchFamily="2" charset="0"/>
              </a:endParaRPr>
            </a:p>
          </p:txBody>
        </p:sp>
      </p:grpSp>
      <p:sp>
        <p:nvSpPr>
          <p:cNvPr id="3" name="TextBox 3">
            <a:extLst>
              <a:ext uri="{FF2B5EF4-FFF2-40B4-BE49-F238E27FC236}">
                <a16:creationId xmlns:a16="http://schemas.microsoft.com/office/drawing/2014/main" id="{7EAA158D-7C2A-9492-E2EB-BEFA471FD718}"/>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THE INDUSTRY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3" name="Freeform 3"/>
          <p:cNvSpPr/>
          <p:nvPr/>
        </p:nvSpPr>
        <p:spPr>
          <a:xfrm>
            <a:off x="1028700" y="2491979"/>
            <a:ext cx="4825276" cy="3216851"/>
          </a:xfrm>
          <a:custGeom>
            <a:avLst/>
            <a:gdLst/>
            <a:ahLst/>
            <a:cxnLst/>
            <a:rect l="l" t="t" r="r" b="b"/>
            <a:pathLst>
              <a:path w="4825276" h="3216851">
                <a:moveTo>
                  <a:pt x="0" y="0"/>
                </a:moveTo>
                <a:lnTo>
                  <a:pt x="4825276" y="0"/>
                </a:lnTo>
                <a:lnTo>
                  <a:pt x="4825276" y="3216851"/>
                </a:lnTo>
                <a:lnTo>
                  <a:pt x="0" y="3216851"/>
                </a:lnTo>
                <a:lnTo>
                  <a:pt x="0" y="0"/>
                </a:lnTo>
                <a:close/>
              </a:path>
            </a:pathLst>
          </a:custGeom>
          <a:blipFill>
            <a:blip r:embed="rId4"/>
            <a:stretch>
              <a:fillRect l="-3895" r="-3895" b="-7926"/>
            </a:stretch>
          </a:blipFill>
          <a:ln w="127000">
            <a:solidFill>
              <a:srgbClr val="F27349"/>
            </a:solidFill>
          </a:ln>
        </p:spPr>
        <p:txBody>
          <a:bodyPr/>
          <a:lstStyle/>
          <a:p>
            <a:endParaRPr lang="en-GB">
              <a:latin typeface="Barlow" panose="00000500000000000000" pitchFamily="2" charset="0"/>
            </a:endParaRPr>
          </a:p>
        </p:txBody>
      </p:sp>
      <p:sp>
        <p:nvSpPr>
          <p:cNvPr id="4" name="Freeform 4"/>
          <p:cNvSpPr/>
          <p:nvPr/>
        </p:nvSpPr>
        <p:spPr>
          <a:xfrm>
            <a:off x="1028700" y="6455008"/>
            <a:ext cx="4825276" cy="3118495"/>
          </a:xfrm>
          <a:custGeom>
            <a:avLst/>
            <a:gdLst/>
            <a:ahLst/>
            <a:cxnLst/>
            <a:rect l="l" t="t" r="r" b="b"/>
            <a:pathLst>
              <a:path w="4825276" h="3118495">
                <a:moveTo>
                  <a:pt x="0" y="0"/>
                </a:moveTo>
                <a:lnTo>
                  <a:pt x="4825276" y="0"/>
                </a:lnTo>
                <a:lnTo>
                  <a:pt x="4825276" y="3118494"/>
                </a:lnTo>
                <a:lnTo>
                  <a:pt x="0" y="3118494"/>
                </a:lnTo>
                <a:lnTo>
                  <a:pt x="0" y="0"/>
                </a:lnTo>
                <a:close/>
              </a:path>
            </a:pathLst>
          </a:custGeom>
          <a:blipFill>
            <a:blip r:embed="rId5"/>
            <a:stretch>
              <a:fillRect b="-3089"/>
            </a:stretch>
          </a:blipFill>
          <a:ln w="127000">
            <a:solidFill>
              <a:srgbClr val="F27349"/>
            </a:solidFill>
          </a:ln>
        </p:spPr>
        <p:txBody>
          <a:bodyPr/>
          <a:lstStyle/>
          <a:p>
            <a:endParaRPr lang="en-GB">
              <a:latin typeface="Barlow" panose="00000500000000000000" pitchFamily="2" charset="0"/>
            </a:endParaRPr>
          </a:p>
        </p:txBody>
      </p:sp>
      <p:sp>
        <p:nvSpPr>
          <p:cNvPr id="5" name="Freeform 5"/>
          <p:cNvSpPr/>
          <p:nvPr/>
        </p:nvSpPr>
        <p:spPr>
          <a:xfrm>
            <a:off x="6731362" y="6385798"/>
            <a:ext cx="4825276" cy="3187704"/>
          </a:xfrm>
          <a:custGeom>
            <a:avLst/>
            <a:gdLst/>
            <a:ahLst/>
            <a:cxnLst/>
            <a:rect l="l" t="t" r="r" b="b"/>
            <a:pathLst>
              <a:path w="4825276" h="3187704">
                <a:moveTo>
                  <a:pt x="0" y="0"/>
                </a:moveTo>
                <a:lnTo>
                  <a:pt x="4825276" y="0"/>
                </a:lnTo>
                <a:lnTo>
                  <a:pt x="4825276" y="3187704"/>
                </a:lnTo>
                <a:lnTo>
                  <a:pt x="0" y="3187704"/>
                </a:lnTo>
                <a:lnTo>
                  <a:pt x="0" y="0"/>
                </a:lnTo>
                <a:close/>
              </a:path>
            </a:pathLst>
          </a:custGeom>
          <a:blipFill>
            <a:blip r:embed="rId6"/>
            <a:stretch>
              <a:fillRect t="-10065"/>
            </a:stretch>
          </a:blipFill>
          <a:ln w="127000">
            <a:solidFill>
              <a:srgbClr val="F27349"/>
            </a:solidFill>
          </a:ln>
        </p:spPr>
        <p:txBody>
          <a:bodyPr/>
          <a:lstStyle/>
          <a:p>
            <a:endParaRPr lang="en-GB">
              <a:latin typeface="Barlow" panose="00000500000000000000" pitchFamily="2" charset="0"/>
            </a:endParaRPr>
          </a:p>
        </p:txBody>
      </p:sp>
      <p:sp>
        <p:nvSpPr>
          <p:cNvPr id="6" name="Freeform 6"/>
          <p:cNvSpPr/>
          <p:nvPr/>
        </p:nvSpPr>
        <p:spPr>
          <a:xfrm>
            <a:off x="12436529" y="2492471"/>
            <a:ext cx="4822771" cy="3216359"/>
          </a:xfrm>
          <a:custGeom>
            <a:avLst/>
            <a:gdLst/>
            <a:ahLst/>
            <a:cxnLst/>
            <a:rect l="l" t="t" r="r" b="b"/>
            <a:pathLst>
              <a:path w="4822771" h="3216359">
                <a:moveTo>
                  <a:pt x="0" y="0"/>
                </a:moveTo>
                <a:lnTo>
                  <a:pt x="4822771" y="0"/>
                </a:lnTo>
                <a:lnTo>
                  <a:pt x="4822771" y="3216359"/>
                </a:lnTo>
                <a:lnTo>
                  <a:pt x="0" y="3216359"/>
                </a:lnTo>
                <a:lnTo>
                  <a:pt x="0" y="0"/>
                </a:lnTo>
                <a:close/>
              </a:path>
            </a:pathLst>
          </a:custGeom>
          <a:blipFill>
            <a:blip r:embed="rId7"/>
            <a:stretch>
              <a:fillRect l="-51" t="-2015"/>
            </a:stretch>
          </a:blipFill>
          <a:ln w="127000">
            <a:solidFill>
              <a:srgbClr val="F27349"/>
            </a:solidFill>
          </a:ln>
        </p:spPr>
        <p:txBody>
          <a:bodyPr/>
          <a:lstStyle/>
          <a:p>
            <a:endParaRPr lang="en-GB">
              <a:latin typeface="Barlow" panose="00000500000000000000" pitchFamily="2" charset="0"/>
            </a:endParaRPr>
          </a:p>
        </p:txBody>
      </p:sp>
      <p:sp>
        <p:nvSpPr>
          <p:cNvPr id="7" name="Freeform 7"/>
          <p:cNvSpPr/>
          <p:nvPr/>
        </p:nvSpPr>
        <p:spPr>
          <a:xfrm>
            <a:off x="6731362" y="2491979"/>
            <a:ext cx="4825276" cy="3214840"/>
          </a:xfrm>
          <a:custGeom>
            <a:avLst/>
            <a:gdLst/>
            <a:ahLst/>
            <a:cxnLst/>
            <a:rect l="l" t="t" r="r" b="b"/>
            <a:pathLst>
              <a:path w="4825276" h="3214840">
                <a:moveTo>
                  <a:pt x="0" y="0"/>
                </a:moveTo>
                <a:lnTo>
                  <a:pt x="4825276" y="0"/>
                </a:lnTo>
                <a:lnTo>
                  <a:pt x="4825276" y="3214841"/>
                </a:lnTo>
                <a:lnTo>
                  <a:pt x="0" y="3214841"/>
                </a:lnTo>
                <a:lnTo>
                  <a:pt x="0" y="0"/>
                </a:lnTo>
                <a:close/>
              </a:path>
            </a:pathLst>
          </a:custGeom>
          <a:blipFill>
            <a:blip r:embed="rId8"/>
            <a:stretch>
              <a:fillRect/>
            </a:stretch>
          </a:blipFill>
          <a:ln w="127000">
            <a:solidFill>
              <a:srgbClr val="F27349"/>
            </a:solidFill>
          </a:ln>
        </p:spPr>
        <p:txBody>
          <a:bodyPr/>
          <a:lstStyle/>
          <a:p>
            <a:endParaRPr lang="en-GB">
              <a:latin typeface="Barlow" panose="00000500000000000000" pitchFamily="2" charset="0"/>
            </a:endParaRPr>
          </a:p>
        </p:txBody>
      </p:sp>
      <p:sp>
        <p:nvSpPr>
          <p:cNvPr id="8" name="TextBox 8"/>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WHAT INTERESTS YOU?</a:t>
            </a:r>
          </a:p>
        </p:txBody>
      </p:sp>
      <p:sp>
        <p:nvSpPr>
          <p:cNvPr id="9" name="Freeform 9"/>
          <p:cNvSpPr/>
          <p:nvPr/>
        </p:nvSpPr>
        <p:spPr>
          <a:xfrm>
            <a:off x="12432938" y="6375580"/>
            <a:ext cx="4826362" cy="3217575"/>
          </a:xfrm>
          <a:custGeom>
            <a:avLst/>
            <a:gdLst/>
            <a:ahLst/>
            <a:cxnLst/>
            <a:rect l="l" t="t" r="r" b="b"/>
            <a:pathLst>
              <a:path w="4826362" h="3217575">
                <a:moveTo>
                  <a:pt x="0" y="0"/>
                </a:moveTo>
                <a:lnTo>
                  <a:pt x="4826362" y="0"/>
                </a:lnTo>
                <a:lnTo>
                  <a:pt x="4826362" y="3217575"/>
                </a:lnTo>
                <a:lnTo>
                  <a:pt x="0" y="3217575"/>
                </a:lnTo>
                <a:lnTo>
                  <a:pt x="0" y="0"/>
                </a:lnTo>
                <a:close/>
              </a:path>
            </a:pathLst>
          </a:custGeom>
          <a:blipFill>
            <a:blip r:embed="rId9"/>
            <a:stretch>
              <a:fillRect l="-9523" r="-9523"/>
            </a:stretch>
          </a:blipFill>
          <a:ln w="127000">
            <a:solidFill>
              <a:srgbClr val="F27349"/>
            </a:solidFill>
          </a:ln>
        </p:spPr>
        <p:txBody>
          <a:bodyPr/>
          <a:lstStyle/>
          <a:p>
            <a:endParaRPr lang="en-GB">
              <a:latin typeface="Barlow" panose="00000500000000000000"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E7693CBA-6BDF-7F1F-9740-B70F90763EFF}"/>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3" name="TextBox 8">
            <a:extLst>
              <a:ext uri="{FF2B5EF4-FFF2-40B4-BE49-F238E27FC236}">
                <a16:creationId xmlns:a16="http://schemas.microsoft.com/office/drawing/2014/main" id="{97263A83-78D7-117A-F127-37F29C68338D}"/>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SPECIALTY INSURANCE</a:t>
            </a:r>
          </a:p>
        </p:txBody>
      </p:sp>
      <p:sp>
        <p:nvSpPr>
          <p:cNvPr id="5" name="TextBox 16">
            <a:extLst>
              <a:ext uri="{FF2B5EF4-FFF2-40B4-BE49-F238E27FC236}">
                <a16:creationId xmlns:a16="http://schemas.microsoft.com/office/drawing/2014/main" id="{A4A0C29A-53C0-A55F-5FE6-6C9B800F6AF1}"/>
              </a:ext>
            </a:extLst>
          </p:cNvPr>
          <p:cNvSpPr txBox="1"/>
          <p:nvPr/>
        </p:nvSpPr>
        <p:spPr>
          <a:xfrm>
            <a:off x="526256" y="3902401"/>
            <a:ext cx="17235487" cy="4488408"/>
          </a:xfrm>
          <a:prstGeom prst="rect">
            <a:avLst/>
          </a:prstGeom>
        </p:spPr>
        <p:txBody>
          <a:bodyPr wrap="square" lIns="0" tIns="0" rIns="0" bIns="0" rtlCol="0" anchor="t">
            <a:spAutoFit/>
          </a:bodyPr>
          <a:lstStyle/>
          <a:p>
            <a:pPr algn="ctr">
              <a:lnSpc>
                <a:spcPts val="5040"/>
              </a:lnSpc>
              <a:spcBef>
                <a:spcPct val="0"/>
              </a:spcBef>
            </a:pPr>
            <a:r>
              <a:rPr lang="en-US" sz="6000" b="1">
                <a:solidFill>
                  <a:srgbClr val="10315B"/>
                </a:solidFill>
                <a:latin typeface="Barlow" panose="00000500000000000000" pitchFamily="2" charset="0"/>
                <a:ea typeface="Barlow"/>
                <a:cs typeface="Barlow"/>
                <a:sym typeface="Barlow"/>
              </a:rPr>
              <a:t>You can</a:t>
            </a:r>
          </a:p>
          <a:p>
            <a:pPr algn="ctr">
              <a:lnSpc>
                <a:spcPts val="5040"/>
              </a:lnSpc>
              <a:spcBef>
                <a:spcPct val="0"/>
              </a:spcBef>
            </a:pPr>
            <a:endParaRPr lang="en-US" sz="6000" b="1">
              <a:solidFill>
                <a:srgbClr val="10315B"/>
              </a:solidFill>
              <a:latin typeface="Barlow" panose="00000500000000000000" pitchFamily="2" charset="0"/>
              <a:ea typeface="Barlow"/>
              <a:cs typeface="Barlow"/>
              <a:sym typeface="Barlow"/>
            </a:endParaRPr>
          </a:p>
          <a:p>
            <a:pPr algn="ctr">
              <a:lnSpc>
                <a:spcPts val="5040"/>
              </a:lnSpc>
              <a:spcBef>
                <a:spcPct val="0"/>
              </a:spcBef>
            </a:pPr>
            <a:r>
              <a:rPr lang="en-US" sz="6000" b="1">
                <a:solidFill>
                  <a:srgbClr val="10315B"/>
                </a:solidFill>
                <a:latin typeface="Barlow" panose="00000500000000000000" pitchFamily="2" charset="0"/>
                <a:ea typeface="Barlow"/>
                <a:cs typeface="Barlow"/>
                <a:sym typeface="Barlow"/>
              </a:rPr>
              <a:t>make a</a:t>
            </a:r>
          </a:p>
          <a:p>
            <a:pPr algn="ctr">
              <a:lnSpc>
                <a:spcPts val="5040"/>
              </a:lnSpc>
              <a:spcBef>
                <a:spcPct val="0"/>
              </a:spcBef>
            </a:pPr>
            <a:endParaRPr lang="en-US" sz="6000" b="1">
              <a:solidFill>
                <a:srgbClr val="10315B"/>
              </a:solidFill>
              <a:latin typeface="Barlow" panose="00000500000000000000" pitchFamily="2" charset="0"/>
              <a:ea typeface="Barlow"/>
              <a:cs typeface="Barlow"/>
              <a:sym typeface="Barlow"/>
            </a:endParaRPr>
          </a:p>
          <a:p>
            <a:pPr algn="ctr">
              <a:lnSpc>
                <a:spcPts val="5040"/>
              </a:lnSpc>
              <a:spcBef>
                <a:spcPct val="0"/>
              </a:spcBef>
            </a:pPr>
            <a:r>
              <a:rPr lang="en-US" sz="6000" b="1">
                <a:solidFill>
                  <a:srgbClr val="10315B"/>
                </a:solidFill>
                <a:latin typeface="Barlow" panose="00000500000000000000" pitchFamily="2" charset="0"/>
                <a:ea typeface="Barlow"/>
                <a:cs typeface="Barlow"/>
                <a:sym typeface="Barlow"/>
              </a:rPr>
              <a:t>REAL</a:t>
            </a:r>
          </a:p>
          <a:p>
            <a:pPr algn="ctr">
              <a:lnSpc>
                <a:spcPts val="5040"/>
              </a:lnSpc>
              <a:spcBef>
                <a:spcPct val="0"/>
              </a:spcBef>
            </a:pPr>
            <a:endParaRPr lang="en-US" sz="6000" b="1">
              <a:solidFill>
                <a:srgbClr val="10315B"/>
              </a:solidFill>
              <a:latin typeface="Barlow" panose="00000500000000000000" pitchFamily="2" charset="0"/>
              <a:ea typeface="Barlow"/>
              <a:cs typeface="Barlow"/>
              <a:sym typeface="Barlow"/>
            </a:endParaRPr>
          </a:p>
          <a:p>
            <a:pPr algn="ctr">
              <a:lnSpc>
                <a:spcPts val="5040"/>
              </a:lnSpc>
              <a:spcBef>
                <a:spcPct val="0"/>
              </a:spcBef>
            </a:pPr>
            <a:r>
              <a:rPr lang="en-US" sz="6000" b="1">
                <a:solidFill>
                  <a:srgbClr val="10315B"/>
                </a:solidFill>
                <a:latin typeface="Barlow" panose="00000500000000000000" pitchFamily="2" charset="0"/>
                <a:ea typeface="Barlow"/>
                <a:cs typeface="Barlow"/>
                <a:sym typeface="Barlow"/>
              </a:rPr>
              <a:t>difference</a:t>
            </a:r>
          </a:p>
        </p:txBody>
      </p:sp>
      <p:pic>
        <p:nvPicPr>
          <p:cNvPr id="11" name="Picture 10">
            <a:extLst>
              <a:ext uri="{FF2B5EF4-FFF2-40B4-BE49-F238E27FC236}">
                <a16:creationId xmlns:a16="http://schemas.microsoft.com/office/drawing/2014/main" id="{59013EC2-3C6D-B47D-9A8F-B243B0C2652B}"/>
              </a:ext>
            </a:extLst>
          </p:cNvPr>
          <p:cNvPicPr>
            <a:picLocks noChangeAspect="1"/>
          </p:cNvPicPr>
          <p:nvPr/>
        </p:nvPicPr>
        <p:blipFill>
          <a:blip r:embed="rId4"/>
          <a:stretch>
            <a:fillRect/>
          </a:stretch>
        </p:blipFill>
        <p:spPr>
          <a:xfrm>
            <a:off x="729238" y="6099594"/>
            <a:ext cx="5488251" cy="3658834"/>
          </a:xfrm>
          <a:prstGeom prst="rect">
            <a:avLst/>
          </a:prstGeom>
        </p:spPr>
      </p:pic>
      <p:pic>
        <p:nvPicPr>
          <p:cNvPr id="6" name="Picture 5">
            <a:extLst>
              <a:ext uri="{FF2B5EF4-FFF2-40B4-BE49-F238E27FC236}">
                <a16:creationId xmlns:a16="http://schemas.microsoft.com/office/drawing/2014/main" id="{02DD95B0-BE2D-3A1F-18E7-73DEF9E94432}"/>
              </a:ext>
            </a:extLst>
          </p:cNvPr>
          <p:cNvPicPr>
            <a:picLocks noChangeAspect="1"/>
          </p:cNvPicPr>
          <p:nvPr/>
        </p:nvPicPr>
        <p:blipFill>
          <a:blip r:embed="rId5"/>
          <a:srcRect l="27884" r="1"/>
          <a:stretch>
            <a:fillRect/>
          </a:stretch>
        </p:blipFill>
        <p:spPr>
          <a:xfrm>
            <a:off x="729238" y="2072984"/>
            <a:ext cx="5488251" cy="3658834"/>
          </a:xfrm>
          <a:prstGeom prst="rect">
            <a:avLst/>
          </a:prstGeom>
        </p:spPr>
      </p:pic>
      <p:pic>
        <p:nvPicPr>
          <p:cNvPr id="1030" name="Picture 6" descr="Structure fire - Wikipedia">
            <a:extLst>
              <a:ext uri="{FF2B5EF4-FFF2-40B4-BE49-F238E27FC236}">
                <a16:creationId xmlns:a16="http://schemas.microsoft.com/office/drawing/2014/main" id="{92724A31-B0BA-8F61-2C27-22F4470385E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6379"/>
          <a:stretch>
            <a:fillRect/>
          </a:stretch>
        </p:blipFill>
        <p:spPr bwMode="auto">
          <a:xfrm>
            <a:off x="12070513" y="2072984"/>
            <a:ext cx="5488251" cy="365883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torm Eunice blows off rooftops with highest wind speeds on record in  England | CNN">
            <a:extLst>
              <a:ext uri="{FF2B5EF4-FFF2-40B4-BE49-F238E27FC236}">
                <a16:creationId xmlns:a16="http://schemas.microsoft.com/office/drawing/2014/main" id="{7ABD3F10-964D-3C44-CFE6-1A4BB05771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69382" y="6146605"/>
            <a:ext cx="5489380" cy="3658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0780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1A3FA-120A-8A96-21E6-76DB8F1E5335}"/>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2F1156B5-80FA-8C8D-2242-85DD88CCBED5}"/>
              </a:ext>
            </a:extLst>
          </p:cNvPr>
          <p:cNvSpPr/>
          <p:nvPr/>
        </p:nvSpPr>
        <p:spPr>
          <a:xfrm>
            <a:off x="2319875" y="5943187"/>
            <a:ext cx="15098116" cy="0"/>
          </a:xfrm>
          <a:prstGeom prst="line">
            <a:avLst/>
          </a:prstGeom>
          <a:ln w="190500" cap="flat">
            <a:solidFill>
              <a:srgbClr val="F2724A"/>
            </a:solidFill>
            <a:prstDash val="solid"/>
            <a:headEnd type="none" w="sm" len="sm"/>
            <a:tailEnd type="arrow" w="med" len="sm"/>
          </a:ln>
        </p:spPr>
        <p:txBody>
          <a:bodyPr/>
          <a:lstStyle/>
          <a:p>
            <a:endParaRPr lang="en-GB">
              <a:latin typeface="Barlow" panose="00000500000000000000" pitchFamily="2" charset="0"/>
            </a:endParaRPr>
          </a:p>
        </p:txBody>
      </p:sp>
      <p:sp>
        <p:nvSpPr>
          <p:cNvPr id="3" name="AutoShape 3">
            <a:extLst>
              <a:ext uri="{FF2B5EF4-FFF2-40B4-BE49-F238E27FC236}">
                <a16:creationId xmlns:a16="http://schemas.microsoft.com/office/drawing/2014/main" id="{E8E3EE08-A976-9A01-7332-EA305E7F664E}"/>
              </a:ext>
            </a:extLst>
          </p:cNvPr>
          <p:cNvSpPr/>
          <p:nvPr/>
        </p:nvSpPr>
        <p:spPr>
          <a:xfrm flipV="1">
            <a:off x="2391312" y="4664033"/>
            <a:ext cx="0" cy="1279154"/>
          </a:xfrm>
          <a:prstGeom prst="line">
            <a:avLst/>
          </a:prstGeom>
          <a:ln w="142875" cap="flat">
            <a:solidFill>
              <a:srgbClr val="F2724A"/>
            </a:solidFill>
            <a:prstDash val="solid"/>
            <a:headEnd type="none" w="sm" len="sm"/>
            <a:tailEnd type="none" w="sm" len="sm"/>
          </a:ln>
        </p:spPr>
        <p:txBody>
          <a:bodyPr/>
          <a:lstStyle/>
          <a:p>
            <a:endParaRPr lang="en-GB">
              <a:latin typeface="Barlow" panose="00000500000000000000" pitchFamily="2" charset="0"/>
            </a:endParaRPr>
          </a:p>
        </p:txBody>
      </p:sp>
      <p:sp>
        <p:nvSpPr>
          <p:cNvPr id="4" name="AutoShape 4">
            <a:extLst>
              <a:ext uri="{FF2B5EF4-FFF2-40B4-BE49-F238E27FC236}">
                <a16:creationId xmlns:a16="http://schemas.microsoft.com/office/drawing/2014/main" id="{76EC6408-6890-6199-68B0-DCCE53C933A3}"/>
              </a:ext>
            </a:extLst>
          </p:cNvPr>
          <p:cNvSpPr/>
          <p:nvPr/>
        </p:nvSpPr>
        <p:spPr>
          <a:xfrm flipV="1">
            <a:off x="6739222" y="5846283"/>
            <a:ext cx="0" cy="1279154"/>
          </a:xfrm>
          <a:prstGeom prst="line">
            <a:avLst/>
          </a:prstGeom>
          <a:ln w="142875" cap="flat">
            <a:solidFill>
              <a:srgbClr val="F2724A"/>
            </a:solidFill>
            <a:prstDash val="solid"/>
            <a:headEnd type="none" w="sm" len="sm"/>
            <a:tailEnd type="none" w="sm" len="sm"/>
          </a:ln>
        </p:spPr>
        <p:txBody>
          <a:bodyPr/>
          <a:lstStyle/>
          <a:p>
            <a:endParaRPr lang="en-GB">
              <a:latin typeface="Barlow" panose="00000500000000000000" pitchFamily="2" charset="0"/>
            </a:endParaRPr>
          </a:p>
        </p:txBody>
      </p:sp>
      <p:sp>
        <p:nvSpPr>
          <p:cNvPr id="5" name="AutoShape 5">
            <a:extLst>
              <a:ext uri="{FF2B5EF4-FFF2-40B4-BE49-F238E27FC236}">
                <a16:creationId xmlns:a16="http://schemas.microsoft.com/office/drawing/2014/main" id="{1BBCFC22-3D83-40C3-5046-85E2AABC13CD}"/>
              </a:ext>
            </a:extLst>
          </p:cNvPr>
          <p:cNvSpPr/>
          <p:nvPr/>
        </p:nvSpPr>
        <p:spPr>
          <a:xfrm flipV="1">
            <a:off x="11011185" y="4664033"/>
            <a:ext cx="0" cy="1279154"/>
          </a:xfrm>
          <a:prstGeom prst="line">
            <a:avLst/>
          </a:prstGeom>
          <a:ln w="142875" cap="flat">
            <a:solidFill>
              <a:srgbClr val="F2724A"/>
            </a:solidFill>
            <a:prstDash val="solid"/>
            <a:headEnd type="none" w="sm" len="sm"/>
            <a:tailEnd type="none" w="sm" len="sm"/>
          </a:ln>
        </p:spPr>
        <p:txBody>
          <a:bodyPr/>
          <a:lstStyle/>
          <a:p>
            <a:endParaRPr lang="en-GB">
              <a:latin typeface="Barlow" panose="00000500000000000000" pitchFamily="2" charset="0"/>
            </a:endParaRPr>
          </a:p>
        </p:txBody>
      </p:sp>
      <p:sp>
        <p:nvSpPr>
          <p:cNvPr id="6" name="AutoShape 6">
            <a:extLst>
              <a:ext uri="{FF2B5EF4-FFF2-40B4-BE49-F238E27FC236}">
                <a16:creationId xmlns:a16="http://schemas.microsoft.com/office/drawing/2014/main" id="{F5BF432D-40C9-E576-B44D-4C5666E89B38}"/>
              </a:ext>
            </a:extLst>
          </p:cNvPr>
          <p:cNvSpPr/>
          <p:nvPr/>
        </p:nvSpPr>
        <p:spPr>
          <a:xfrm flipV="1">
            <a:off x="15426022" y="5846283"/>
            <a:ext cx="0" cy="1279154"/>
          </a:xfrm>
          <a:prstGeom prst="line">
            <a:avLst/>
          </a:prstGeom>
          <a:ln w="142875" cap="flat">
            <a:solidFill>
              <a:srgbClr val="F2724A"/>
            </a:solidFill>
            <a:prstDash val="solid"/>
            <a:headEnd type="none" w="sm" len="sm"/>
            <a:tailEnd type="none" w="sm" len="sm"/>
          </a:ln>
        </p:spPr>
        <p:txBody>
          <a:bodyPr/>
          <a:lstStyle/>
          <a:p>
            <a:endParaRPr lang="en-GB">
              <a:latin typeface="Barlow" panose="00000500000000000000" pitchFamily="2" charset="0"/>
            </a:endParaRPr>
          </a:p>
        </p:txBody>
      </p:sp>
      <p:sp>
        <p:nvSpPr>
          <p:cNvPr id="10" name="TextBox 10">
            <a:extLst>
              <a:ext uri="{FF2B5EF4-FFF2-40B4-BE49-F238E27FC236}">
                <a16:creationId xmlns:a16="http://schemas.microsoft.com/office/drawing/2014/main" id="{4469FC30-DAD3-4E40-6F25-2B4AD8CCCF1F}"/>
              </a:ext>
            </a:extLst>
          </p:cNvPr>
          <p:cNvSpPr txBox="1"/>
          <p:nvPr/>
        </p:nvSpPr>
        <p:spPr>
          <a:xfrm>
            <a:off x="6128188" y="7229636"/>
            <a:ext cx="1183678" cy="641201"/>
          </a:xfrm>
          <a:prstGeom prst="rect">
            <a:avLst/>
          </a:prstGeom>
        </p:spPr>
        <p:txBody>
          <a:bodyPr wrap="square" lIns="0" tIns="0" rIns="0" bIns="0" rtlCol="0" anchor="t">
            <a:spAutoFit/>
          </a:bodyPr>
          <a:lstStyle/>
          <a:p>
            <a:pPr algn="ctr">
              <a:lnSpc>
                <a:spcPts val="5599"/>
              </a:lnSpc>
              <a:spcBef>
                <a:spcPct val="0"/>
              </a:spcBef>
            </a:pPr>
            <a:r>
              <a:rPr lang="en-US" sz="3999" b="1">
                <a:solidFill>
                  <a:srgbClr val="F2724A"/>
                </a:solidFill>
                <a:latin typeface="Barlow" panose="00000500000000000000" pitchFamily="2" charset="0"/>
                <a:ea typeface="Barlow Bold"/>
                <a:cs typeface="Barlow Bold"/>
                <a:sym typeface="Barlow Bold"/>
              </a:rPr>
              <a:t>1877</a:t>
            </a:r>
          </a:p>
        </p:txBody>
      </p:sp>
      <p:sp>
        <p:nvSpPr>
          <p:cNvPr id="11" name="TextBox 11">
            <a:extLst>
              <a:ext uri="{FF2B5EF4-FFF2-40B4-BE49-F238E27FC236}">
                <a16:creationId xmlns:a16="http://schemas.microsoft.com/office/drawing/2014/main" id="{4AF4D7CE-1FDC-7C88-CD64-51587669A718}"/>
              </a:ext>
            </a:extLst>
          </p:cNvPr>
          <p:cNvSpPr txBox="1"/>
          <p:nvPr/>
        </p:nvSpPr>
        <p:spPr>
          <a:xfrm>
            <a:off x="14657831" y="7229636"/>
            <a:ext cx="1536381" cy="641201"/>
          </a:xfrm>
          <a:prstGeom prst="rect">
            <a:avLst/>
          </a:prstGeom>
        </p:spPr>
        <p:txBody>
          <a:bodyPr wrap="square" lIns="0" tIns="0" rIns="0" bIns="0" rtlCol="0" anchor="t">
            <a:spAutoFit/>
          </a:bodyPr>
          <a:lstStyle/>
          <a:p>
            <a:pPr algn="ctr">
              <a:lnSpc>
                <a:spcPts val="5599"/>
              </a:lnSpc>
              <a:spcBef>
                <a:spcPct val="0"/>
              </a:spcBef>
            </a:pPr>
            <a:r>
              <a:rPr lang="en-US" sz="3999" b="1">
                <a:solidFill>
                  <a:srgbClr val="F2724A"/>
                </a:solidFill>
                <a:latin typeface="Barlow" panose="00000500000000000000" pitchFamily="2" charset="0"/>
                <a:ea typeface="Barlow Bold"/>
                <a:cs typeface="Barlow Bold"/>
                <a:sym typeface="Barlow Bold"/>
              </a:rPr>
              <a:t>Today</a:t>
            </a:r>
          </a:p>
        </p:txBody>
      </p:sp>
      <p:sp>
        <p:nvSpPr>
          <p:cNvPr id="13" name="Freeform 13">
            <a:extLst>
              <a:ext uri="{FF2B5EF4-FFF2-40B4-BE49-F238E27FC236}">
                <a16:creationId xmlns:a16="http://schemas.microsoft.com/office/drawing/2014/main" id="{BC5226BD-35A8-8501-7D14-C17594A2A8B1}"/>
              </a:ext>
            </a:extLst>
          </p:cNvPr>
          <p:cNvSpPr/>
          <p:nvPr/>
        </p:nvSpPr>
        <p:spPr>
          <a:xfrm>
            <a:off x="4995994" y="8143202"/>
            <a:ext cx="3486456" cy="1111392"/>
          </a:xfrm>
          <a:custGeom>
            <a:avLst/>
            <a:gdLst/>
            <a:ahLst/>
            <a:cxnLst/>
            <a:rect l="l" t="t" r="r" b="b"/>
            <a:pathLst>
              <a:path w="865629" h="205322">
                <a:moveTo>
                  <a:pt x="102661" y="0"/>
                </a:moveTo>
                <a:lnTo>
                  <a:pt x="762967" y="0"/>
                </a:lnTo>
                <a:cubicBezTo>
                  <a:pt x="819666" y="0"/>
                  <a:pt x="865629" y="45963"/>
                  <a:pt x="865629" y="102661"/>
                </a:cubicBezTo>
                <a:lnTo>
                  <a:pt x="865629" y="102661"/>
                </a:lnTo>
                <a:cubicBezTo>
                  <a:pt x="865629" y="159359"/>
                  <a:pt x="819666" y="205322"/>
                  <a:pt x="762967" y="205322"/>
                </a:cubicBezTo>
                <a:lnTo>
                  <a:pt x="102661" y="205322"/>
                </a:lnTo>
                <a:cubicBezTo>
                  <a:pt x="45963" y="205322"/>
                  <a:pt x="0" y="159359"/>
                  <a:pt x="0" y="102661"/>
                </a:cubicBezTo>
                <a:lnTo>
                  <a:pt x="0" y="102661"/>
                </a:lnTo>
                <a:cubicBezTo>
                  <a:pt x="0" y="45963"/>
                  <a:pt x="45963" y="0"/>
                  <a:pt x="102661" y="0"/>
                </a:cubicBezTo>
                <a:close/>
              </a:path>
            </a:pathLst>
          </a:custGeom>
          <a:solidFill>
            <a:srgbClr val="F2724A"/>
          </a:solidFill>
        </p:spPr>
        <p:txBody>
          <a:bodyPr/>
          <a:lstStyle/>
          <a:p>
            <a:pPr algn="ctr">
              <a:lnSpc>
                <a:spcPts val="2730"/>
              </a:lnSpc>
            </a:pPr>
            <a:r>
              <a:rPr lang="en-US" sz="1800">
                <a:solidFill>
                  <a:srgbClr val="FEF4EA"/>
                </a:solidFill>
                <a:latin typeface="Barlow" panose="00000500000000000000" pitchFamily="2" charset="0"/>
                <a:ea typeface="Barlow"/>
                <a:cs typeface="Barlow"/>
                <a:sym typeface="Barlow"/>
              </a:rPr>
              <a:t>Cuthbert Heath invented the first hurricane and earthquake policies </a:t>
            </a:r>
          </a:p>
        </p:txBody>
      </p:sp>
      <p:sp>
        <p:nvSpPr>
          <p:cNvPr id="16" name="Freeform 16">
            <a:extLst>
              <a:ext uri="{FF2B5EF4-FFF2-40B4-BE49-F238E27FC236}">
                <a16:creationId xmlns:a16="http://schemas.microsoft.com/office/drawing/2014/main" id="{DDFEFE01-C0BE-5187-6415-AE1477740583}"/>
              </a:ext>
            </a:extLst>
          </p:cNvPr>
          <p:cNvSpPr/>
          <p:nvPr/>
        </p:nvSpPr>
        <p:spPr>
          <a:xfrm>
            <a:off x="9367843" y="3116366"/>
            <a:ext cx="3286683" cy="739642"/>
          </a:xfrm>
          <a:custGeom>
            <a:avLst/>
            <a:gdLst/>
            <a:ahLst/>
            <a:cxnLst/>
            <a:rect l="l" t="t" r="r" b="b"/>
            <a:pathLst>
              <a:path w="865629" h="194803">
                <a:moveTo>
                  <a:pt x="97401" y="0"/>
                </a:moveTo>
                <a:lnTo>
                  <a:pt x="768227" y="0"/>
                </a:lnTo>
                <a:cubicBezTo>
                  <a:pt x="822020" y="0"/>
                  <a:pt x="865629" y="43608"/>
                  <a:pt x="865629" y="97401"/>
                </a:cubicBezTo>
                <a:lnTo>
                  <a:pt x="865629" y="97401"/>
                </a:lnTo>
                <a:cubicBezTo>
                  <a:pt x="865629" y="123234"/>
                  <a:pt x="855367" y="148008"/>
                  <a:pt x="837100" y="166275"/>
                </a:cubicBezTo>
                <a:cubicBezTo>
                  <a:pt x="818834" y="184541"/>
                  <a:pt x="794060" y="194803"/>
                  <a:pt x="768227" y="194803"/>
                </a:cubicBezTo>
                <a:lnTo>
                  <a:pt x="97401" y="194803"/>
                </a:lnTo>
                <a:cubicBezTo>
                  <a:pt x="71569" y="194803"/>
                  <a:pt x="46795" y="184541"/>
                  <a:pt x="28528" y="166275"/>
                </a:cubicBezTo>
                <a:cubicBezTo>
                  <a:pt x="10262" y="148008"/>
                  <a:pt x="0" y="123234"/>
                  <a:pt x="0" y="97401"/>
                </a:cubicBezTo>
                <a:lnTo>
                  <a:pt x="0" y="97401"/>
                </a:lnTo>
                <a:cubicBezTo>
                  <a:pt x="0" y="71569"/>
                  <a:pt x="10262" y="46795"/>
                  <a:pt x="28528" y="28528"/>
                </a:cubicBezTo>
                <a:cubicBezTo>
                  <a:pt x="46795" y="10262"/>
                  <a:pt x="71569" y="0"/>
                  <a:pt x="97401" y="0"/>
                </a:cubicBezTo>
                <a:close/>
              </a:path>
            </a:pathLst>
          </a:custGeom>
          <a:solidFill>
            <a:srgbClr val="F2724A"/>
          </a:solidFill>
        </p:spPr>
        <p:txBody>
          <a:bodyPr/>
          <a:lstStyle/>
          <a:p>
            <a:pPr algn="ctr">
              <a:lnSpc>
                <a:spcPts val="2730"/>
              </a:lnSpc>
            </a:pPr>
            <a:r>
              <a:rPr lang="en-US" sz="1800">
                <a:solidFill>
                  <a:srgbClr val="FEF4EA"/>
                </a:solidFill>
                <a:latin typeface="Barlow" panose="00000500000000000000" pitchFamily="2" charset="0"/>
                <a:ea typeface="Barlow"/>
                <a:cs typeface="Barlow"/>
                <a:sym typeface="Barlow"/>
              </a:rPr>
              <a:t>The first satellite was </a:t>
            </a:r>
          </a:p>
          <a:p>
            <a:pPr algn="ctr">
              <a:lnSpc>
                <a:spcPts val="2730"/>
              </a:lnSpc>
            </a:pPr>
            <a:r>
              <a:rPr lang="en-US" sz="1800">
                <a:solidFill>
                  <a:srgbClr val="FEF4EA"/>
                </a:solidFill>
                <a:latin typeface="Barlow" panose="00000500000000000000" pitchFamily="2" charset="0"/>
                <a:ea typeface="Barlow"/>
                <a:cs typeface="Barlow"/>
                <a:sym typeface="Barlow"/>
              </a:rPr>
              <a:t>insured in London </a:t>
            </a:r>
          </a:p>
        </p:txBody>
      </p:sp>
      <p:sp>
        <p:nvSpPr>
          <p:cNvPr id="19" name="Freeform 19">
            <a:extLst>
              <a:ext uri="{FF2B5EF4-FFF2-40B4-BE49-F238E27FC236}">
                <a16:creationId xmlns:a16="http://schemas.microsoft.com/office/drawing/2014/main" id="{0754BC49-A3EB-1E4A-6BFE-14A1455AFEC0}"/>
              </a:ext>
            </a:extLst>
          </p:cNvPr>
          <p:cNvSpPr/>
          <p:nvPr/>
        </p:nvSpPr>
        <p:spPr>
          <a:xfrm>
            <a:off x="13588081" y="7997130"/>
            <a:ext cx="3675882" cy="1122483"/>
          </a:xfrm>
          <a:custGeom>
            <a:avLst/>
            <a:gdLst/>
            <a:ahLst/>
            <a:cxnLst/>
            <a:rect l="l" t="t" r="r" b="b"/>
            <a:pathLst>
              <a:path w="968133" h="295633">
                <a:moveTo>
                  <a:pt x="107413" y="0"/>
                </a:moveTo>
                <a:lnTo>
                  <a:pt x="860720" y="0"/>
                </a:lnTo>
                <a:cubicBezTo>
                  <a:pt x="889208" y="0"/>
                  <a:pt x="916529" y="11317"/>
                  <a:pt x="936673" y="31461"/>
                </a:cubicBezTo>
                <a:cubicBezTo>
                  <a:pt x="956817" y="51604"/>
                  <a:pt x="968133" y="78925"/>
                  <a:pt x="968133" y="107413"/>
                </a:cubicBezTo>
                <a:lnTo>
                  <a:pt x="968133" y="188220"/>
                </a:lnTo>
                <a:cubicBezTo>
                  <a:pt x="968133" y="216708"/>
                  <a:pt x="956817" y="244029"/>
                  <a:pt x="936673" y="264173"/>
                </a:cubicBezTo>
                <a:cubicBezTo>
                  <a:pt x="916529" y="284317"/>
                  <a:pt x="889208" y="295633"/>
                  <a:pt x="860720" y="295633"/>
                </a:cubicBezTo>
                <a:lnTo>
                  <a:pt x="107413" y="295633"/>
                </a:lnTo>
                <a:cubicBezTo>
                  <a:pt x="78925" y="295633"/>
                  <a:pt x="51604" y="284317"/>
                  <a:pt x="31461" y="264173"/>
                </a:cubicBezTo>
                <a:cubicBezTo>
                  <a:pt x="11317" y="244029"/>
                  <a:pt x="0" y="216708"/>
                  <a:pt x="0" y="188220"/>
                </a:cubicBezTo>
                <a:lnTo>
                  <a:pt x="0" y="107413"/>
                </a:lnTo>
                <a:cubicBezTo>
                  <a:pt x="0" y="78925"/>
                  <a:pt x="11317" y="51604"/>
                  <a:pt x="31461" y="31461"/>
                </a:cubicBezTo>
                <a:cubicBezTo>
                  <a:pt x="51604" y="11317"/>
                  <a:pt x="78925" y="0"/>
                  <a:pt x="107413" y="0"/>
                </a:cubicBezTo>
                <a:close/>
              </a:path>
            </a:pathLst>
          </a:custGeom>
          <a:solidFill>
            <a:srgbClr val="F2724A"/>
          </a:solidFill>
        </p:spPr>
        <p:txBody>
          <a:bodyPr/>
          <a:lstStyle/>
          <a:p>
            <a:pPr algn="ctr">
              <a:lnSpc>
                <a:spcPts val="2730"/>
              </a:lnSpc>
            </a:pPr>
            <a:r>
              <a:rPr lang="en-US" sz="1800">
                <a:solidFill>
                  <a:srgbClr val="FEF4EA"/>
                </a:solidFill>
                <a:latin typeface="Barlow" panose="00000500000000000000" pitchFamily="2" charset="0"/>
                <a:ea typeface="Barlow"/>
                <a:cs typeface="Barlow"/>
                <a:sym typeface="Barlow"/>
              </a:rPr>
              <a:t>350 insurance businesses</a:t>
            </a:r>
          </a:p>
          <a:p>
            <a:pPr algn="ctr">
              <a:lnSpc>
                <a:spcPts val="2730"/>
              </a:lnSpc>
            </a:pPr>
            <a:r>
              <a:rPr lang="en-US" sz="1800">
                <a:solidFill>
                  <a:srgbClr val="FEF4EA"/>
                </a:solidFill>
                <a:latin typeface="Barlow" panose="00000500000000000000" pitchFamily="2" charset="0"/>
                <a:ea typeface="Barlow"/>
                <a:cs typeface="Barlow"/>
                <a:sym typeface="Barlow"/>
              </a:rPr>
              <a:t>Earning $159 billion annually</a:t>
            </a:r>
          </a:p>
          <a:p>
            <a:pPr algn="ctr">
              <a:lnSpc>
                <a:spcPts val="2730"/>
              </a:lnSpc>
            </a:pPr>
            <a:r>
              <a:rPr lang="en-US" sz="1800">
                <a:solidFill>
                  <a:srgbClr val="FEF4EA"/>
                </a:solidFill>
                <a:latin typeface="Barlow" panose="00000500000000000000" pitchFamily="2" charset="0"/>
                <a:ea typeface="Barlow"/>
                <a:cs typeface="Barlow"/>
                <a:sym typeface="Barlow"/>
              </a:rPr>
              <a:t>59,000 employees</a:t>
            </a:r>
          </a:p>
        </p:txBody>
      </p:sp>
      <p:sp>
        <p:nvSpPr>
          <p:cNvPr id="24" name="Freeform 24">
            <a:extLst>
              <a:ext uri="{FF2B5EF4-FFF2-40B4-BE49-F238E27FC236}">
                <a16:creationId xmlns:a16="http://schemas.microsoft.com/office/drawing/2014/main" id="{2DFA3542-4A8B-FBB5-BFE7-F29417619D45}"/>
              </a:ext>
            </a:extLst>
          </p:cNvPr>
          <p:cNvSpPr/>
          <p:nvPr/>
        </p:nvSpPr>
        <p:spPr>
          <a:xfrm>
            <a:off x="4575028" y="2728293"/>
            <a:ext cx="3286683" cy="2000778"/>
          </a:xfrm>
          <a:custGeom>
            <a:avLst/>
            <a:gdLst/>
            <a:ahLst/>
            <a:cxnLst/>
            <a:rect l="l" t="t" r="r" b="b"/>
            <a:pathLst>
              <a:path w="2939869" h="1959913">
                <a:moveTo>
                  <a:pt x="0" y="0"/>
                </a:moveTo>
                <a:lnTo>
                  <a:pt x="2939869" y="0"/>
                </a:lnTo>
                <a:lnTo>
                  <a:pt x="2939869" y="1959912"/>
                </a:lnTo>
                <a:lnTo>
                  <a:pt x="0" y="1959912"/>
                </a:lnTo>
                <a:lnTo>
                  <a:pt x="0" y="0"/>
                </a:lnTo>
                <a:close/>
              </a:path>
            </a:pathLst>
          </a:custGeom>
          <a:blipFill>
            <a:blip r:embed="rId3"/>
            <a:stretch>
              <a:fillRect t="-5269" b="-22003"/>
            </a:stretch>
          </a:blipFill>
          <a:ln w="127000">
            <a:solidFill>
              <a:srgbClr val="F27349"/>
            </a:solidFill>
          </a:ln>
        </p:spPr>
        <p:txBody>
          <a:bodyPr/>
          <a:lstStyle/>
          <a:p>
            <a:endParaRPr lang="en-GB">
              <a:latin typeface="Barlow" panose="00000500000000000000" pitchFamily="2" charset="0"/>
            </a:endParaRPr>
          </a:p>
        </p:txBody>
      </p:sp>
      <p:sp>
        <p:nvSpPr>
          <p:cNvPr id="28" name="Freeform 28">
            <a:extLst>
              <a:ext uri="{FF2B5EF4-FFF2-40B4-BE49-F238E27FC236}">
                <a16:creationId xmlns:a16="http://schemas.microsoft.com/office/drawing/2014/main" id="{934FFCF8-19BB-5F84-387C-D5E9564B77BD}"/>
              </a:ext>
            </a:extLst>
          </p:cNvPr>
          <p:cNvSpPr/>
          <p:nvPr/>
        </p:nvSpPr>
        <p:spPr>
          <a:xfrm>
            <a:off x="13422957" y="2728292"/>
            <a:ext cx="3286683" cy="2000777"/>
          </a:xfrm>
          <a:custGeom>
            <a:avLst/>
            <a:gdLst/>
            <a:ahLst/>
            <a:cxnLst/>
            <a:rect l="l" t="t" r="r" b="b"/>
            <a:pathLst>
              <a:path w="2939869" h="1959913">
                <a:moveTo>
                  <a:pt x="0" y="0"/>
                </a:moveTo>
                <a:lnTo>
                  <a:pt x="2939869" y="0"/>
                </a:lnTo>
                <a:lnTo>
                  <a:pt x="2939869" y="1959912"/>
                </a:lnTo>
                <a:lnTo>
                  <a:pt x="0" y="1959912"/>
                </a:lnTo>
                <a:lnTo>
                  <a:pt x="0" y="0"/>
                </a:lnTo>
                <a:close/>
              </a:path>
            </a:pathLst>
          </a:custGeom>
          <a:blipFill>
            <a:blip r:embed="rId4"/>
            <a:stretch>
              <a:fillRect t="-5932" b="-21339"/>
            </a:stretch>
          </a:blipFill>
          <a:ln w="127000">
            <a:solidFill>
              <a:srgbClr val="F27349"/>
            </a:solidFill>
          </a:ln>
        </p:spPr>
        <p:txBody>
          <a:bodyPr/>
          <a:lstStyle/>
          <a:p>
            <a:endParaRPr lang="en-GB">
              <a:latin typeface="Barlow" panose="00000500000000000000" pitchFamily="2" charset="0"/>
            </a:endParaRPr>
          </a:p>
        </p:txBody>
      </p:sp>
      <p:sp>
        <p:nvSpPr>
          <p:cNvPr id="37" name="Freeform 37">
            <a:extLst>
              <a:ext uri="{FF2B5EF4-FFF2-40B4-BE49-F238E27FC236}">
                <a16:creationId xmlns:a16="http://schemas.microsoft.com/office/drawing/2014/main" id="{22EC9653-3EE6-4B12-81A2-6679D2DF9867}"/>
              </a:ext>
            </a:extLst>
          </p:cNvPr>
          <p:cNvSpPr/>
          <p:nvPr/>
        </p:nvSpPr>
        <p:spPr>
          <a:xfrm>
            <a:off x="0" y="-101426"/>
            <a:ext cx="18288000" cy="1828800"/>
          </a:xfrm>
          <a:custGeom>
            <a:avLst/>
            <a:gdLst/>
            <a:ahLst/>
            <a:cxnLst/>
            <a:rect l="l" t="t" r="r" b="b"/>
            <a:pathLst>
              <a:path w="18288000" h="1828800">
                <a:moveTo>
                  <a:pt x="0" y="0"/>
                </a:moveTo>
                <a:lnTo>
                  <a:pt x="18288000" y="0"/>
                </a:lnTo>
                <a:lnTo>
                  <a:pt x="18288000" y="1828800"/>
                </a:lnTo>
                <a:lnTo>
                  <a:pt x="0" y="1828800"/>
                </a:lnTo>
                <a:lnTo>
                  <a:pt x="0" y="0"/>
                </a:lnTo>
                <a:close/>
              </a:path>
            </a:pathLst>
          </a:custGeom>
          <a:blipFill>
            <a:blip r:embed="rId5"/>
            <a:stretch>
              <a:fillRect/>
            </a:stretch>
          </a:blipFill>
        </p:spPr>
        <p:txBody>
          <a:bodyPr/>
          <a:lstStyle/>
          <a:p>
            <a:endParaRPr lang="en-GB">
              <a:latin typeface="Barlow" panose="00000500000000000000" pitchFamily="2" charset="0"/>
            </a:endParaRPr>
          </a:p>
        </p:txBody>
      </p:sp>
      <p:sp>
        <p:nvSpPr>
          <p:cNvPr id="39" name="TextBox 39">
            <a:extLst>
              <a:ext uri="{FF2B5EF4-FFF2-40B4-BE49-F238E27FC236}">
                <a16:creationId xmlns:a16="http://schemas.microsoft.com/office/drawing/2014/main" id="{D1889D12-9FFB-C164-4AE9-593AF29756DB}"/>
              </a:ext>
            </a:extLst>
          </p:cNvPr>
          <p:cNvSpPr txBox="1"/>
          <p:nvPr/>
        </p:nvSpPr>
        <p:spPr>
          <a:xfrm>
            <a:off x="1679196" y="3884583"/>
            <a:ext cx="1424232" cy="641201"/>
          </a:xfrm>
          <a:prstGeom prst="rect">
            <a:avLst/>
          </a:prstGeom>
        </p:spPr>
        <p:txBody>
          <a:bodyPr wrap="square" lIns="0" tIns="0" rIns="0" bIns="0" rtlCol="0" anchor="t">
            <a:spAutoFit/>
          </a:bodyPr>
          <a:lstStyle/>
          <a:p>
            <a:pPr algn="ctr">
              <a:lnSpc>
                <a:spcPts val="5599"/>
              </a:lnSpc>
              <a:spcBef>
                <a:spcPct val="0"/>
              </a:spcBef>
            </a:pPr>
            <a:r>
              <a:rPr lang="en-US" sz="3999" b="1">
                <a:solidFill>
                  <a:srgbClr val="F2724A"/>
                </a:solidFill>
                <a:latin typeface="Barlow" panose="00000500000000000000" pitchFamily="2" charset="0"/>
                <a:ea typeface="Barlow Bold"/>
                <a:cs typeface="Barlow Bold"/>
                <a:sym typeface="Barlow Bold"/>
              </a:rPr>
              <a:t>1686</a:t>
            </a:r>
          </a:p>
        </p:txBody>
      </p:sp>
      <p:sp>
        <p:nvSpPr>
          <p:cNvPr id="40" name="TextBox 40">
            <a:extLst>
              <a:ext uri="{FF2B5EF4-FFF2-40B4-BE49-F238E27FC236}">
                <a16:creationId xmlns:a16="http://schemas.microsoft.com/office/drawing/2014/main" id="{6537E438-3E9F-26A1-D6D0-22CC3884FCB4}"/>
              </a:ext>
            </a:extLst>
          </p:cNvPr>
          <p:cNvSpPr txBox="1"/>
          <p:nvPr/>
        </p:nvSpPr>
        <p:spPr>
          <a:xfrm>
            <a:off x="10351268" y="3884583"/>
            <a:ext cx="1319829" cy="641201"/>
          </a:xfrm>
          <a:prstGeom prst="rect">
            <a:avLst/>
          </a:prstGeom>
        </p:spPr>
        <p:txBody>
          <a:bodyPr wrap="square" lIns="0" tIns="0" rIns="0" bIns="0" rtlCol="0" anchor="t">
            <a:spAutoFit/>
          </a:bodyPr>
          <a:lstStyle/>
          <a:p>
            <a:pPr algn="ctr">
              <a:lnSpc>
                <a:spcPts val="5599"/>
              </a:lnSpc>
              <a:spcBef>
                <a:spcPct val="0"/>
              </a:spcBef>
            </a:pPr>
            <a:r>
              <a:rPr lang="en-US" sz="3999" b="1">
                <a:solidFill>
                  <a:srgbClr val="F2724A"/>
                </a:solidFill>
                <a:latin typeface="Barlow" panose="00000500000000000000" pitchFamily="2" charset="0"/>
                <a:ea typeface="Barlow Bold"/>
                <a:cs typeface="Barlow Bold"/>
                <a:sym typeface="Barlow Bold"/>
              </a:rPr>
              <a:t>1965</a:t>
            </a:r>
          </a:p>
        </p:txBody>
      </p:sp>
      <p:pic>
        <p:nvPicPr>
          <p:cNvPr id="42" name="Picture 41">
            <a:extLst>
              <a:ext uri="{FF2B5EF4-FFF2-40B4-BE49-F238E27FC236}">
                <a16:creationId xmlns:a16="http://schemas.microsoft.com/office/drawing/2014/main" id="{B9059278-429E-0F03-9A38-2798E2BC6E8B}"/>
              </a:ext>
            </a:extLst>
          </p:cNvPr>
          <p:cNvPicPr>
            <a:picLocks noChangeAspect="1"/>
          </p:cNvPicPr>
          <p:nvPr/>
        </p:nvPicPr>
        <p:blipFill>
          <a:blip r:embed="rId6"/>
          <a:srcRect l="7225"/>
          <a:stretch/>
        </p:blipFill>
        <p:spPr>
          <a:xfrm>
            <a:off x="9367842" y="7195611"/>
            <a:ext cx="3286682" cy="2000778"/>
          </a:xfrm>
          <a:prstGeom prst="rect">
            <a:avLst/>
          </a:prstGeom>
          <a:ln w="127000">
            <a:solidFill>
              <a:srgbClr val="F27349"/>
            </a:solidFill>
          </a:ln>
        </p:spPr>
      </p:pic>
      <p:sp>
        <p:nvSpPr>
          <p:cNvPr id="47" name="Freeform 8">
            <a:extLst>
              <a:ext uri="{FF2B5EF4-FFF2-40B4-BE49-F238E27FC236}">
                <a16:creationId xmlns:a16="http://schemas.microsoft.com/office/drawing/2014/main" id="{543C6EAE-62E3-7955-3966-9CA7D4AB876C}"/>
              </a:ext>
            </a:extLst>
          </p:cNvPr>
          <p:cNvSpPr/>
          <p:nvPr/>
        </p:nvSpPr>
        <p:spPr>
          <a:xfrm>
            <a:off x="870010" y="3042406"/>
            <a:ext cx="3286683" cy="779583"/>
          </a:xfrm>
          <a:custGeom>
            <a:avLst/>
            <a:gdLst/>
            <a:ahLst/>
            <a:cxnLst/>
            <a:rect l="l" t="t" r="r" b="b"/>
            <a:pathLst>
              <a:path w="865629" h="205322">
                <a:moveTo>
                  <a:pt x="102661" y="0"/>
                </a:moveTo>
                <a:lnTo>
                  <a:pt x="762967" y="0"/>
                </a:lnTo>
                <a:cubicBezTo>
                  <a:pt x="819666" y="0"/>
                  <a:pt x="865629" y="45963"/>
                  <a:pt x="865629" y="102661"/>
                </a:cubicBezTo>
                <a:lnTo>
                  <a:pt x="865629" y="102661"/>
                </a:lnTo>
                <a:cubicBezTo>
                  <a:pt x="865629" y="159359"/>
                  <a:pt x="819666" y="205322"/>
                  <a:pt x="762967" y="205322"/>
                </a:cubicBezTo>
                <a:lnTo>
                  <a:pt x="102661" y="205322"/>
                </a:lnTo>
                <a:cubicBezTo>
                  <a:pt x="45963" y="205322"/>
                  <a:pt x="0" y="159359"/>
                  <a:pt x="0" y="102661"/>
                </a:cubicBezTo>
                <a:lnTo>
                  <a:pt x="0" y="102661"/>
                </a:lnTo>
                <a:cubicBezTo>
                  <a:pt x="0" y="45963"/>
                  <a:pt x="45963" y="0"/>
                  <a:pt x="102661" y="0"/>
                </a:cubicBezTo>
                <a:close/>
              </a:path>
            </a:pathLst>
          </a:custGeom>
          <a:solidFill>
            <a:srgbClr val="F2724A"/>
          </a:solidFill>
          <a:ln>
            <a:solidFill>
              <a:srgbClr val="10315C"/>
            </a:solidFill>
          </a:ln>
        </p:spPr>
        <p:txBody>
          <a:bodyPr/>
          <a:lstStyle/>
          <a:p>
            <a:pPr algn="ctr">
              <a:lnSpc>
                <a:spcPts val="2730"/>
              </a:lnSpc>
            </a:pPr>
            <a:r>
              <a:rPr lang="en-US" sz="1800">
                <a:solidFill>
                  <a:srgbClr val="FEF4EA"/>
                </a:solidFill>
                <a:latin typeface="Barlow" panose="00000500000000000000" pitchFamily="2" charset="0"/>
                <a:ea typeface="Barlow"/>
                <a:cs typeface="Barlow"/>
                <a:sym typeface="Barlow"/>
              </a:rPr>
              <a:t>The coffee house opened</a:t>
            </a:r>
          </a:p>
          <a:p>
            <a:pPr algn="ctr">
              <a:lnSpc>
                <a:spcPts val="2730"/>
              </a:lnSpc>
            </a:pPr>
            <a:r>
              <a:rPr lang="en-US" sz="1800">
                <a:solidFill>
                  <a:srgbClr val="FEF4EA"/>
                </a:solidFill>
                <a:latin typeface="Barlow" panose="00000500000000000000" pitchFamily="2" charset="0"/>
                <a:ea typeface="Barlow"/>
                <a:cs typeface="Barlow"/>
                <a:sym typeface="Barlow"/>
              </a:rPr>
              <a:t>by Edward Lloyd</a:t>
            </a:r>
          </a:p>
          <a:p>
            <a:endParaRPr lang="en-GB">
              <a:latin typeface="Barlow" panose="00000500000000000000" pitchFamily="2" charset="0"/>
            </a:endParaRPr>
          </a:p>
        </p:txBody>
      </p:sp>
      <p:sp>
        <p:nvSpPr>
          <p:cNvPr id="48" name="Freeform 32">
            <a:extLst>
              <a:ext uri="{FF2B5EF4-FFF2-40B4-BE49-F238E27FC236}">
                <a16:creationId xmlns:a16="http://schemas.microsoft.com/office/drawing/2014/main" id="{440F0166-A840-EEAD-BC4A-76B6018FA28F}"/>
              </a:ext>
            </a:extLst>
          </p:cNvPr>
          <p:cNvSpPr/>
          <p:nvPr/>
        </p:nvSpPr>
        <p:spPr>
          <a:xfrm>
            <a:off x="870010" y="7214721"/>
            <a:ext cx="3286679" cy="1931565"/>
          </a:xfrm>
          <a:custGeom>
            <a:avLst/>
            <a:gdLst/>
            <a:ahLst/>
            <a:cxnLst/>
            <a:rect l="l" t="t" r="r" b="b"/>
            <a:pathLst>
              <a:path w="2860112" h="1906742">
                <a:moveTo>
                  <a:pt x="0" y="0"/>
                </a:moveTo>
                <a:lnTo>
                  <a:pt x="2860112" y="0"/>
                </a:lnTo>
                <a:lnTo>
                  <a:pt x="2860112" y="1906742"/>
                </a:lnTo>
                <a:lnTo>
                  <a:pt x="0" y="1906742"/>
                </a:lnTo>
                <a:lnTo>
                  <a:pt x="0" y="0"/>
                </a:lnTo>
                <a:close/>
              </a:path>
            </a:pathLst>
          </a:custGeom>
          <a:blipFill>
            <a:blip r:embed="rId7"/>
            <a:stretch>
              <a:fillRect l="-2874" t="-8318" r="-6537" b="-30934"/>
            </a:stretch>
          </a:blipFill>
          <a:ln w="127000">
            <a:solidFill>
              <a:srgbClr val="F27349"/>
            </a:solidFill>
          </a:ln>
        </p:spPr>
        <p:txBody>
          <a:bodyPr/>
          <a:lstStyle/>
          <a:p>
            <a:endParaRPr lang="en-GB">
              <a:latin typeface="Barlow" panose="00000500000000000000" pitchFamily="2" charset="0"/>
            </a:endParaRPr>
          </a:p>
        </p:txBody>
      </p:sp>
      <p:sp>
        <p:nvSpPr>
          <p:cNvPr id="7" name="TextBox 3">
            <a:extLst>
              <a:ext uri="{FF2B5EF4-FFF2-40B4-BE49-F238E27FC236}">
                <a16:creationId xmlns:a16="http://schemas.microsoft.com/office/drawing/2014/main" id="{7A969431-2732-5B0C-90C4-6E960A7F16F0}"/>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HISTORY</a:t>
            </a:r>
          </a:p>
        </p:txBody>
      </p:sp>
    </p:spTree>
    <p:extLst>
      <p:ext uri="{BB962C8B-B14F-4D97-AF65-F5344CB8AC3E}">
        <p14:creationId xmlns:p14="http://schemas.microsoft.com/office/powerpoint/2010/main" val="53574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8" grpId="0" animBg="1"/>
      <p:bldP spid="4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a:ea typeface="Barlow"/>
                <a:cs typeface="Barlow"/>
                <a:sym typeface="Barlow"/>
              </a:rPr>
              <a:t>HOW IS THIS RELATED?</a:t>
            </a:r>
          </a:p>
        </p:txBody>
      </p:sp>
      <p:pic>
        <p:nvPicPr>
          <p:cNvPr id="6" name="Video 5">
            <a:hlinkClick r:id="" action="ppaction://media"/>
            <a:extLst>
              <a:ext uri="{FF2B5EF4-FFF2-40B4-BE49-F238E27FC236}">
                <a16:creationId xmlns:a16="http://schemas.microsoft.com/office/drawing/2014/main" id="{117A8E0A-0294-A37E-BD03-E205C8FFAA8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28714"/>
            <a:ext cx="18288000" cy="103444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731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2C509-75A6-9975-F9D0-62CF217A9D05}"/>
            </a:ext>
          </a:extLst>
        </p:cNvPr>
        <p:cNvGrpSpPr/>
        <p:nvPr/>
      </p:nvGrpSpPr>
      <p:grpSpPr>
        <a:xfrm>
          <a:off x="0" y="0"/>
          <a:ext cx="0" cy="0"/>
          <a:chOff x="0" y="0"/>
          <a:chExt cx="0" cy="0"/>
        </a:xfrm>
      </p:grpSpPr>
      <p:sp>
        <p:nvSpPr>
          <p:cNvPr id="43" name="Rectangle 42">
            <a:extLst>
              <a:ext uri="{FF2B5EF4-FFF2-40B4-BE49-F238E27FC236}">
                <a16:creationId xmlns:a16="http://schemas.microsoft.com/office/drawing/2014/main" id="{E6B6AE06-B65A-48EA-85B4-D5D20570ACD3}"/>
              </a:ext>
            </a:extLst>
          </p:cNvPr>
          <p:cNvSpPr/>
          <p:nvPr/>
        </p:nvSpPr>
        <p:spPr>
          <a:xfrm>
            <a:off x="5221536" y="2578271"/>
            <a:ext cx="3320716" cy="3755155"/>
          </a:xfrm>
          <a:prstGeom prst="rect">
            <a:avLst/>
          </a:prstGeom>
          <a:solidFill>
            <a:srgbClr val="005A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9B4B31F5-45EE-2BB5-36F8-D16BEF3CF408}"/>
              </a:ext>
            </a:extLst>
          </p:cNvPr>
          <p:cNvSpPr/>
          <p:nvPr/>
        </p:nvSpPr>
        <p:spPr>
          <a:xfrm>
            <a:off x="957167" y="2537407"/>
            <a:ext cx="3320716" cy="3755155"/>
          </a:xfrm>
          <a:prstGeom prst="rect">
            <a:avLst/>
          </a:prstGeom>
          <a:solidFill>
            <a:srgbClr val="005A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E1B244BD-AC64-9401-E0B4-6FB15793DC36}"/>
              </a:ext>
            </a:extLst>
          </p:cNvPr>
          <p:cNvSpPr/>
          <p:nvPr/>
        </p:nvSpPr>
        <p:spPr>
          <a:xfrm>
            <a:off x="9781004" y="2564399"/>
            <a:ext cx="3320716" cy="3755155"/>
          </a:xfrm>
          <a:prstGeom prst="rect">
            <a:avLst/>
          </a:prstGeom>
          <a:solidFill>
            <a:srgbClr val="005A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F5935E95-939B-C3FC-02DB-605BBFE9A09D}"/>
              </a:ext>
            </a:extLst>
          </p:cNvPr>
          <p:cNvSpPr/>
          <p:nvPr/>
        </p:nvSpPr>
        <p:spPr>
          <a:xfrm>
            <a:off x="14041362" y="2531345"/>
            <a:ext cx="3320716" cy="3755155"/>
          </a:xfrm>
          <a:prstGeom prst="rect">
            <a:avLst/>
          </a:prstGeom>
          <a:solidFill>
            <a:srgbClr val="005A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Freeform 2">
            <a:extLst>
              <a:ext uri="{FF2B5EF4-FFF2-40B4-BE49-F238E27FC236}">
                <a16:creationId xmlns:a16="http://schemas.microsoft.com/office/drawing/2014/main" id="{130D11D9-3AD6-D60C-17F9-B63280ACA14E}"/>
              </a:ext>
            </a:extLst>
          </p:cNvPr>
          <p:cNvSpPr/>
          <p:nvPr/>
        </p:nvSpPr>
        <p:spPr>
          <a:xfrm>
            <a:off x="0" y="-229238"/>
            <a:ext cx="18288000" cy="2058038"/>
          </a:xfrm>
          <a:custGeom>
            <a:avLst/>
            <a:gdLst/>
            <a:ahLst/>
            <a:cxnLst/>
            <a:rect l="l" t="t" r="r" b="b"/>
            <a:pathLst>
              <a:path w="18288000" h="2058038">
                <a:moveTo>
                  <a:pt x="0" y="0"/>
                </a:moveTo>
                <a:lnTo>
                  <a:pt x="18288000" y="0"/>
                </a:lnTo>
                <a:lnTo>
                  <a:pt x="18288000" y="2058038"/>
                </a:lnTo>
                <a:lnTo>
                  <a:pt x="0" y="2058038"/>
                </a:lnTo>
                <a:lnTo>
                  <a:pt x="0" y="0"/>
                </a:lnTo>
                <a:close/>
              </a:path>
            </a:pathLst>
          </a:custGeom>
          <a:blipFill>
            <a:blip r:embed="rId3"/>
            <a:stretch>
              <a:fillRect l="-6267" r="-6267"/>
            </a:stretch>
          </a:blipFill>
        </p:spPr>
        <p:txBody>
          <a:bodyPr/>
          <a:lstStyle/>
          <a:p>
            <a:endParaRPr lang="en-GB">
              <a:latin typeface="Barlow" panose="00000500000000000000" pitchFamily="2" charset="0"/>
            </a:endParaRPr>
          </a:p>
        </p:txBody>
      </p:sp>
      <p:sp>
        <p:nvSpPr>
          <p:cNvPr id="13" name="Rectangle: Rounded Corners 12">
            <a:extLst>
              <a:ext uri="{FF2B5EF4-FFF2-40B4-BE49-F238E27FC236}">
                <a16:creationId xmlns:a16="http://schemas.microsoft.com/office/drawing/2014/main" id="{78D9DB95-3FE8-9B23-C4D7-964BDB2116F2}"/>
              </a:ext>
            </a:extLst>
          </p:cNvPr>
          <p:cNvSpPr/>
          <p:nvPr/>
        </p:nvSpPr>
        <p:spPr>
          <a:xfrm>
            <a:off x="5276895" y="6842774"/>
            <a:ext cx="3322579" cy="2377997"/>
          </a:xfrm>
          <a:prstGeom prst="roundRect">
            <a:avLst/>
          </a:prstGeom>
          <a:solidFill>
            <a:srgbClr val="F273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a:latin typeface="Barlow" panose="00000500000000000000" pitchFamily="2" charset="0"/>
              </a:rPr>
              <a:t>The Broker</a:t>
            </a:r>
          </a:p>
          <a:p>
            <a:pPr algn="ctr"/>
            <a:r>
              <a:rPr lang="en-US" sz="3200">
                <a:latin typeface="Barlow" panose="00000500000000000000" pitchFamily="2" charset="0"/>
              </a:rPr>
              <a:t>“Seals the deal</a:t>
            </a:r>
            <a:r>
              <a:rPr lang="en-US">
                <a:latin typeface="Barlow" panose="00000500000000000000" pitchFamily="2" charset="0"/>
              </a:rPr>
              <a:t>”</a:t>
            </a:r>
            <a:endParaRPr lang="en-GB">
              <a:latin typeface="Barlow" panose="00000500000000000000" pitchFamily="2" charset="0"/>
            </a:endParaRPr>
          </a:p>
        </p:txBody>
      </p:sp>
      <p:sp>
        <p:nvSpPr>
          <p:cNvPr id="15" name="Rectangle: Rounded Corners 14">
            <a:extLst>
              <a:ext uri="{FF2B5EF4-FFF2-40B4-BE49-F238E27FC236}">
                <a16:creationId xmlns:a16="http://schemas.microsoft.com/office/drawing/2014/main" id="{E22EF5AF-6510-D824-D43F-A1E35EBAB7C8}"/>
              </a:ext>
            </a:extLst>
          </p:cNvPr>
          <p:cNvSpPr/>
          <p:nvPr/>
        </p:nvSpPr>
        <p:spPr>
          <a:xfrm>
            <a:off x="14039499" y="6838599"/>
            <a:ext cx="3322579" cy="2377996"/>
          </a:xfrm>
          <a:prstGeom prst="roundRect">
            <a:avLst/>
          </a:prstGeom>
          <a:solidFill>
            <a:srgbClr val="F273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a:latin typeface="Barlow" panose="00000500000000000000" pitchFamily="2" charset="0"/>
              </a:rPr>
              <a:t>The Claims Adjuster</a:t>
            </a:r>
          </a:p>
          <a:p>
            <a:pPr algn="ctr"/>
            <a:r>
              <a:rPr lang="en-US" sz="3200">
                <a:latin typeface="Barlow" panose="00000500000000000000" pitchFamily="2" charset="0"/>
              </a:rPr>
              <a:t>“</a:t>
            </a:r>
            <a:r>
              <a:rPr lang="en-US" sz="3200">
                <a:solidFill>
                  <a:schemeClr val="bg1"/>
                </a:solidFill>
                <a:latin typeface="Barlow" panose="00000500000000000000" pitchFamily="2" charset="0"/>
                <a:ea typeface="Barlow"/>
                <a:cs typeface="Barlow"/>
                <a:sym typeface="Barlow"/>
              </a:rPr>
              <a:t>Supports the customer</a:t>
            </a:r>
            <a:r>
              <a:rPr lang="en-US" sz="3200">
                <a:solidFill>
                  <a:schemeClr val="bg1"/>
                </a:solidFill>
                <a:latin typeface="Barlow" panose="00000500000000000000" pitchFamily="2" charset="0"/>
              </a:rPr>
              <a:t>”</a:t>
            </a:r>
            <a:endParaRPr lang="en-GB" sz="3200">
              <a:solidFill>
                <a:schemeClr val="bg1"/>
              </a:solidFill>
              <a:latin typeface="Barlow" panose="00000500000000000000" pitchFamily="2" charset="0"/>
            </a:endParaRPr>
          </a:p>
        </p:txBody>
      </p:sp>
      <p:sp>
        <p:nvSpPr>
          <p:cNvPr id="22" name="Rectangle: Rounded Corners 21">
            <a:extLst>
              <a:ext uri="{FF2B5EF4-FFF2-40B4-BE49-F238E27FC236}">
                <a16:creationId xmlns:a16="http://schemas.microsoft.com/office/drawing/2014/main" id="{7C89C6A2-5D93-478A-12E7-8F500346A21E}"/>
              </a:ext>
            </a:extLst>
          </p:cNvPr>
          <p:cNvSpPr/>
          <p:nvPr/>
        </p:nvSpPr>
        <p:spPr>
          <a:xfrm>
            <a:off x="924059" y="6792973"/>
            <a:ext cx="3322579" cy="2477601"/>
          </a:xfrm>
          <a:prstGeom prst="roundRect">
            <a:avLst/>
          </a:prstGeom>
          <a:solidFill>
            <a:srgbClr val="F273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a:latin typeface="Barlow" panose="00000500000000000000" pitchFamily="2" charset="0"/>
              </a:rPr>
              <a:t>The Actuary</a:t>
            </a:r>
          </a:p>
          <a:p>
            <a:pPr algn="ctr"/>
            <a:r>
              <a:rPr lang="en-US" sz="3200">
                <a:latin typeface="Barlow" panose="00000500000000000000" pitchFamily="2" charset="0"/>
              </a:rPr>
              <a:t>“Predicts the future”</a:t>
            </a:r>
            <a:endParaRPr lang="en-GB" sz="3200">
              <a:latin typeface="Barlow" panose="00000500000000000000" pitchFamily="2" charset="0"/>
            </a:endParaRPr>
          </a:p>
        </p:txBody>
      </p:sp>
      <p:sp>
        <p:nvSpPr>
          <p:cNvPr id="27" name="Rectangle: Rounded Corners 26">
            <a:extLst>
              <a:ext uri="{FF2B5EF4-FFF2-40B4-BE49-F238E27FC236}">
                <a16:creationId xmlns:a16="http://schemas.microsoft.com/office/drawing/2014/main" id="{818D3934-80C4-8FDA-ED6F-F603B0A6A9F3}"/>
              </a:ext>
            </a:extLst>
          </p:cNvPr>
          <p:cNvSpPr/>
          <p:nvPr/>
        </p:nvSpPr>
        <p:spPr>
          <a:xfrm>
            <a:off x="9696109" y="6838599"/>
            <a:ext cx="3322579" cy="2377998"/>
          </a:xfrm>
          <a:prstGeom prst="roundRect">
            <a:avLst/>
          </a:prstGeom>
          <a:solidFill>
            <a:srgbClr val="F273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a:latin typeface="Barlow" panose="00000500000000000000" pitchFamily="2" charset="0"/>
              </a:rPr>
              <a:t>The Underwriter</a:t>
            </a:r>
          </a:p>
          <a:p>
            <a:pPr algn="ctr"/>
            <a:r>
              <a:rPr lang="en-US" sz="3200">
                <a:latin typeface="Barlow" panose="00000500000000000000" pitchFamily="2" charset="0"/>
              </a:rPr>
              <a:t>“Takes the risk”</a:t>
            </a:r>
          </a:p>
        </p:txBody>
      </p:sp>
      <p:sp>
        <p:nvSpPr>
          <p:cNvPr id="4" name="TextBox 3">
            <a:extLst>
              <a:ext uri="{FF2B5EF4-FFF2-40B4-BE49-F238E27FC236}">
                <a16:creationId xmlns:a16="http://schemas.microsoft.com/office/drawing/2014/main" id="{78AA371E-1F11-88CB-DA10-8090BC0D3A7F}"/>
              </a:ext>
            </a:extLst>
          </p:cNvPr>
          <p:cNvSpPr txBox="1"/>
          <p:nvPr/>
        </p:nvSpPr>
        <p:spPr>
          <a:xfrm>
            <a:off x="0" y="190181"/>
            <a:ext cx="18288000" cy="1219200"/>
          </a:xfrm>
          <a:prstGeom prst="rect">
            <a:avLst/>
          </a:prstGeom>
        </p:spPr>
        <p:txBody>
          <a:bodyPr lIns="0" tIns="0" rIns="0" bIns="0" rtlCol="0" anchor="t">
            <a:spAutoFit/>
          </a:bodyPr>
          <a:lstStyle/>
          <a:p>
            <a:pPr marL="0" lvl="0" indent="0" algn="ctr">
              <a:lnSpc>
                <a:spcPts val="9625"/>
              </a:lnSpc>
              <a:spcBef>
                <a:spcPct val="0"/>
              </a:spcBef>
            </a:pPr>
            <a:r>
              <a:rPr lang="en-US" sz="8020">
                <a:solidFill>
                  <a:srgbClr val="FFFFFF"/>
                </a:solidFill>
                <a:latin typeface="Barlow" panose="00000500000000000000" pitchFamily="2" charset="0"/>
                <a:ea typeface="Barlow"/>
                <a:cs typeface="Barlow"/>
                <a:sym typeface="Barlow"/>
              </a:rPr>
              <a:t>ROLES IN THE INDUSTRY</a:t>
            </a:r>
          </a:p>
        </p:txBody>
      </p:sp>
      <p:sp>
        <p:nvSpPr>
          <p:cNvPr id="21" name="TextBox 20">
            <a:extLst>
              <a:ext uri="{FF2B5EF4-FFF2-40B4-BE49-F238E27FC236}">
                <a16:creationId xmlns:a16="http://schemas.microsoft.com/office/drawing/2014/main" id="{82E32F68-AFDF-41BB-700E-D3A033A8967B}"/>
              </a:ext>
            </a:extLst>
          </p:cNvPr>
          <p:cNvSpPr txBox="1"/>
          <p:nvPr/>
        </p:nvSpPr>
        <p:spPr>
          <a:xfrm>
            <a:off x="10003661" y="6315379"/>
            <a:ext cx="2813000" cy="523220"/>
          </a:xfrm>
          <a:prstGeom prst="rect">
            <a:avLst/>
          </a:prstGeom>
          <a:noFill/>
        </p:spPr>
        <p:txBody>
          <a:bodyPr wrap="square">
            <a:spAutoFit/>
          </a:bodyPr>
          <a:lstStyle/>
          <a:p>
            <a:r>
              <a:rPr lang="en-GB" sz="2800" b="1" cap="all" err="1">
                <a:solidFill>
                  <a:srgbClr val="005AEF"/>
                </a:solidFill>
                <a:latin typeface="Barlow" panose="00000500000000000000" pitchFamily="2" charset="0"/>
              </a:rPr>
              <a:t>teniola</a:t>
            </a:r>
            <a:r>
              <a:rPr lang="en-GB" sz="2800" b="1" cap="all">
                <a:solidFill>
                  <a:srgbClr val="005AEF"/>
                </a:solidFill>
                <a:latin typeface="Barlow" panose="00000500000000000000" pitchFamily="2" charset="0"/>
              </a:rPr>
              <a:t> </a:t>
            </a:r>
            <a:r>
              <a:rPr lang="en-GB" sz="2800" b="1" cap="all" err="1">
                <a:solidFill>
                  <a:srgbClr val="005AEF"/>
                </a:solidFill>
                <a:latin typeface="Barlow" panose="00000500000000000000" pitchFamily="2" charset="0"/>
              </a:rPr>
              <a:t>tijani</a:t>
            </a:r>
            <a:endParaRPr lang="en-GB" sz="2800">
              <a:solidFill>
                <a:srgbClr val="005AEF"/>
              </a:solidFill>
              <a:highlight>
                <a:srgbClr val="FFFF00"/>
              </a:highlight>
            </a:endParaRPr>
          </a:p>
        </p:txBody>
      </p:sp>
      <p:sp>
        <p:nvSpPr>
          <p:cNvPr id="23" name="TextBox 22">
            <a:extLst>
              <a:ext uri="{FF2B5EF4-FFF2-40B4-BE49-F238E27FC236}">
                <a16:creationId xmlns:a16="http://schemas.microsoft.com/office/drawing/2014/main" id="{B63669F2-155F-E627-6682-CE314196E3C5}"/>
              </a:ext>
            </a:extLst>
          </p:cNvPr>
          <p:cNvSpPr txBox="1"/>
          <p:nvPr/>
        </p:nvSpPr>
        <p:spPr>
          <a:xfrm>
            <a:off x="5292520" y="6319554"/>
            <a:ext cx="3333747" cy="523220"/>
          </a:xfrm>
          <a:prstGeom prst="rect">
            <a:avLst/>
          </a:prstGeom>
          <a:noFill/>
        </p:spPr>
        <p:txBody>
          <a:bodyPr wrap="square">
            <a:spAutoFit/>
          </a:bodyPr>
          <a:lstStyle/>
          <a:p>
            <a:r>
              <a:rPr lang="en-GB" sz="2800" b="1" i="0" cap="all">
                <a:solidFill>
                  <a:srgbClr val="005AEF"/>
                </a:solidFill>
                <a:effectLst/>
                <a:latin typeface="Barlow" panose="00000500000000000000" pitchFamily="2" charset="0"/>
              </a:rPr>
              <a:t>Matthew </a:t>
            </a:r>
            <a:r>
              <a:rPr lang="en-GB" sz="2800" b="1" i="0" cap="all" err="1">
                <a:solidFill>
                  <a:srgbClr val="005AEF"/>
                </a:solidFill>
                <a:effectLst/>
                <a:latin typeface="Barlow" panose="00000500000000000000" pitchFamily="2" charset="0"/>
              </a:rPr>
              <a:t>haynes</a:t>
            </a:r>
            <a:endParaRPr lang="en-GB" sz="2800">
              <a:solidFill>
                <a:srgbClr val="005AEF"/>
              </a:solidFill>
            </a:endParaRPr>
          </a:p>
        </p:txBody>
      </p:sp>
      <p:sp>
        <p:nvSpPr>
          <p:cNvPr id="24" name="TextBox 23">
            <a:extLst>
              <a:ext uri="{FF2B5EF4-FFF2-40B4-BE49-F238E27FC236}">
                <a16:creationId xmlns:a16="http://schemas.microsoft.com/office/drawing/2014/main" id="{68E40BEF-C3A2-164E-D955-B4634165A68B}"/>
              </a:ext>
            </a:extLst>
          </p:cNvPr>
          <p:cNvSpPr txBox="1"/>
          <p:nvPr/>
        </p:nvSpPr>
        <p:spPr>
          <a:xfrm>
            <a:off x="1098725" y="6319554"/>
            <a:ext cx="3079806" cy="523220"/>
          </a:xfrm>
          <a:prstGeom prst="rect">
            <a:avLst/>
          </a:prstGeom>
          <a:noFill/>
        </p:spPr>
        <p:txBody>
          <a:bodyPr wrap="square">
            <a:spAutoFit/>
          </a:bodyPr>
          <a:lstStyle/>
          <a:p>
            <a:r>
              <a:rPr lang="en-GB" sz="2800" b="1" i="0" cap="all">
                <a:solidFill>
                  <a:srgbClr val="005AEF"/>
                </a:solidFill>
                <a:effectLst/>
                <a:latin typeface="Barlow" panose="00000500000000000000" pitchFamily="2" charset="0"/>
              </a:rPr>
              <a:t>Natalie Hebron</a:t>
            </a:r>
            <a:endParaRPr lang="en-GB" sz="2800">
              <a:solidFill>
                <a:srgbClr val="005AEF"/>
              </a:solidFill>
            </a:endParaRPr>
          </a:p>
        </p:txBody>
      </p:sp>
      <p:pic>
        <p:nvPicPr>
          <p:cNvPr id="28" name="Picture 27">
            <a:extLst>
              <a:ext uri="{FF2B5EF4-FFF2-40B4-BE49-F238E27FC236}">
                <a16:creationId xmlns:a16="http://schemas.microsoft.com/office/drawing/2014/main" id="{1D5083C5-9AEA-5B91-C5A0-397EAB56736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949" b="90000" l="10000" r="90270">
                        <a14:foregroundMark x1="64865" y1="8205" x2="49189" y2="8205"/>
                        <a14:foregroundMark x1="89730" y1="79744" x2="90270" y2="72051"/>
                      </a14:backgroundRemoval>
                    </a14:imgEffect>
                  </a14:imgLayer>
                </a14:imgProps>
              </a:ext>
            </a:extLst>
          </a:blip>
          <a:stretch>
            <a:fillRect/>
          </a:stretch>
        </p:blipFill>
        <p:spPr>
          <a:xfrm>
            <a:off x="304303" y="2345828"/>
            <a:ext cx="4251826" cy="4481652"/>
          </a:xfrm>
          <a:prstGeom prst="rect">
            <a:avLst/>
          </a:prstGeom>
        </p:spPr>
      </p:pic>
      <p:sp>
        <p:nvSpPr>
          <p:cNvPr id="32" name="TextBox 31">
            <a:extLst>
              <a:ext uri="{FF2B5EF4-FFF2-40B4-BE49-F238E27FC236}">
                <a16:creationId xmlns:a16="http://schemas.microsoft.com/office/drawing/2014/main" id="{B405BBBF-7297-A063-E5D9-CDAF5C7F6018}"/>
              </a:ext>
            </a:extLst>
          </p:cNvPr>
          <p:cNvSpPr txBox="1"/>
          <p:nvPr/>
        </p:nvSpPr>
        <p:spPr>
          <a:xfrm>
            <a:off x="14283249" y="6319554"/>
            <a:ext cx="2855489" cy="523220"/>
          </a:xfrm>
          <a:prstGeom prst="rect">
            <a:avLst/>
          </a:prstGeom>
          <a:noFill/>
        </p:spPr>
        <p:txBody>
          <a:bodyPr wrap="square">
            <a:spAutoFit/>
          </a:bodyPr>
          <a:lstStyle/>
          <a:p>
            <a:pPr algn="ctr"/>
            <a:r>
              <a:rPr lang="en-GB" sz="2800" b="1" cap="all">
                <a:solidFill>
                  <a:srgbClr val="005AEF"/>
                </a:solidFill>
                <a:latin typeface="Barlow" panose="00000500000000000000" pitchFamily="2" charset="0"/>
              </a:rPr>
              <a:t>Max Bailes</a:t>
            </a:r>
            <a:endParaRPr lang="en-GB" sz="2800">
              <a:solidFill>
                <a:srgbClr val="005AEF"/>
              </a:solidFill>
            </a:endParaRPr>
          </a:p>
        </p:txBody>
      </p:sp>
      <p:pic>
        <p:nvPicPr>
          <p:cNvPr id="34" name="Picture 33">
            <a:extLst>
              <a:ext uri="{FF2B5EF4-FFF2-40B4-BE49-F238E27FC236}">
                <a16:creationId xmlns:a16="http://schemas.microsoft.com/office/drawing/2014/main" id="{D113194C-D8F3-53D1-B84F-1CAAF63A62E8}"/>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6667" b="97265" l="192" r="98654">
                        <a14:foregroundMark x1="10000" y1="91282" x2="41538" y2="93162"/>
                        <a14:foregroundMark x1="41538" y1="93162" x2="79038" y2="90940"/>
                        <a14:foregroundMark x1="79038" y1="90940" x2="87692" y2="88205"/>
                        <a14:foregroundMark x1="94038" y1="98632" x2="1731" y2="98632"/>
                        <a14:foregroundMark x1="1731" y1="98632" x2="5962" y2="84786"/>
                        <a14:foregroundMark x1="5962" y1="84786" x2="28846" y2="67863"/>
                        <a14:foregroundMark x1="1154" y1="82564" x2="11346" y2="95043"/>
                        <a14:foregroundMark x1="11346" y1="95043" x2="50000" y2="93675"/>
                        <a14:foregroundMark x1="50000" y1="93675" x2="74615" y2="95897"/>
                        <a14:foregroundMark x1="91154" y1="96410" x2="86923" y2="82906"/>
                        <a14:foregroundMark x1="86923" y1="82906" x2="83269" y2="81709"/>
                        <a14:foregroundMark x1="98846" y1="90427" x2="74038" y2="77778"/>
                        <a14:foregroundMark x1="77115" y1="74359" x2="98846" y2="76923"/>
                        <a14:foregroundMark x1="64423" y1="10427" x2="48846" y2="10427"/>
                        <a14:foregroundMark x1="48846" y1="10427" x2="46346" y2="9573"/>
                        <a14:foregroundMark x1="61923" y1="9231" x2="48846" y2="6667"/>
                        <a14:foregroundMark x1="49423" y1="48034" x2="56154" y2="69573"/>
                        <a14:foregroundMark x1="56154" y1="69573" x2="55192" y2="68376"/>
                        <a14:foregroundMark x1="48846" y1="52821" x2="52692" y2="64957"/>
                        <a14:foregroundMark x1="35769" y1="71795" x2="7885" y2="96581"/>
                        <a14:foregroundMark x1="7885" y1="96581" x2="6154" y2="97265"/>
                        <a14:foregroundMark x1="192" y1="83077" x2="32115" y2="68547"/>
                        <a14:foregroundMark x1="32115" y1="68547" x2="33846" y2="68376"/>
                        <a14:backgroundMark x1="12500" y1="53675" x2="12500" y2="53675"/>
                        <a14:backgroundMark x1="91538" y1="58803" x2="91538" y2="58803"/>
                        <a14:backgroundMark x1="9423" y1="63590" x2="9423" y2="63590"/>
                        <a14:backgroundMark x1="11538" y1="64957" x2="11538" y2="64957"/>
                        <a14:backgroundMark x1="18269" y1="62222" x2="18269" y2="62222"/>
                        <a14:backgroundMark x1="13846" y1="66667" x2="13846" y2="66667"/>
                        <a14:backgroundMark x1="18269" y1="63077" x2="18269" y2="63077"/>
                      </a14:backgroundRemoval>
                    </a14:imgEffect>
                  </a14:imgLayer>
                </a14:imgProps>
              </a:ext>
            </a:extLst>
          </a:blip>
          <a:stretch>
            <a:fillRect/>
          </a:stretch>
        </p:blipFill>
        <p:spPr>
          <a:xfrm>
            <a:off x="9781004" y="2618485"/>
            <a:ext cx="3302170" cy="3714941"/>
          </a:xfrm>
          <a:prstGeom prst="rect">
            <a:avLst/>
          </a:prstGeom>
        </p:spPr>
      </p:pic>
      <p:pic>
        <p:nvPicPr>
          <p:cNvPr id="40" name="Picture 39">
            <a:extLst>
              <a:ext uri="{FF2B5EF4-FFF2-40B4-BE49-F238E27FC236}">
                <a16:creationId xmlns:a16="http://schemas.microsoft.com/office/drawing/2014/main" id="{CD07AE33-C4A0-8E92-2DEF-3F7EB097901E}"/>
              </a:ext>
            </a:extLst>
          </p:cNvPr>
          <p:cNvPicPr>
            <a:picLocks noChangeAspect="1"/>
          </p:cNvPicPr>
          <p:nvPr/>
        </p:nvPicPr>
        <p:blipFill>
          <a:blip r:embed="rId8"/>
          <a:srcRect r="4176"/>
          <a:stretch>
            <a:fillRect/>
          </a:stretch>
        </p:blipFill>
        <p:spPr>
          <a:xfrm>
            <a:off x="14057322" y="2191890"/>
            <a:ext cx="3304675" cy="4120905"/>
          </a:xfrm>
          <a:prstGeom prst="rect">
            <a:avLst/>
          </a:prstGeom>
        </p:spPr>
      </p:pic>
      <p:pic>
        <p:nvPicPr>
          <p:cNvPr id="5" name="Picture 4">
            <a:extLst>
              <a:ext uri="{FF2B5EF4-FFF2-40B4-BE49-F238E27FC236}">
                <a16:creationId xmlns:a16="http://schemas.microsoft.com/office/drawing/2014/main" id="{67AB1F2E-C792-C272-3925-617F58C73F19}"/>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774" b="96241" l="9867" r="89867">
                        <a14:foregroundMark x1="89600" y1="85213" x2="72506" y2="91849"/>
                        <a14:backgroundMark x1="28533" y1="97243" x2="79200" y2="97243"/>
                        <a14:backgroundMark x1="33333" y1="96742" x2="17067" y2="97995"/>
                      </a14:backgroundRemoval>
                    </a14:imgEffect>
                  </a14:imgLayer>
                </a14:imgProps>
              </a:ext>
            </a:extLst>
          </a:blip>
          <a:stretch>
            <a:fillRect/>
          </a:stretch>
        </p:blipFill>
        <p:spPr>
          <a:xfrm>
            <a:off x="4792133" y="2340964"/>
            <a:ext cx="3970867" cy="4225003"/>
          </a:xfrm>
          <a:prstGeom prst="rect">
            <a:avLst/>
          </a:prstGeom>
        </p:spPr>
      </p:pic>
      <p:pic>
        <p:nvPicPr>
          <p:cNvPr id="9" name="Picture 8">
            <a:extLst>
              <a:ext uri="{FF2B5EF4-FFF2-40B4-BE49-F238E27FC236}">
                <a16:creationId xmlns:a16="http://schemas.microsoft.com/office/drawing/2014/main" id="{6DCAF654-61EE-B20A-4A83-53FDE85B4CB4}"/>
              </a:ext>
            </a:extLst>
          </p:cNvPr>
          <p:cNvPicPr>
            <a:picLocks noChangeAspect="1"/>
          </p:cNvPicPr>
          <p:nvPr/>
        </p:nvPicPr>
        <p:blipFill>
          <a:blip r:embed="rId11"/>
          <a:stretch>
            <a:fillRect/>
          </a:stretch>
        </p:blipFill>
        <p:spPr>
          <a:xfrm>
            <a:off x="8328656" y="5780899"/>
            <a:ext cx="238158" cy="552527"/>
          </a:xfrm>
          <a:prstGeom prst="rect">
            <a:avLst/>
          </a:prstGeom>
        </p:spPr>
      </p:pic>
      <p:pic>
        <p:nvPicPr>
          <p:cNvPr id="10" name="Picture 9">
            <a:extLst>
              <a:ext uri="{FF2B5EF4-FFF2-40B4-BE49-F238E27FC236}">
                <a16:creationId xmlns:a16="http://schemas.microsoft.com/office/drawing/2014/main" id="{2C310D46-46DD-2FC6-5DFA-1304D0B96825}"/>
              </a:ext>
            </a:extLst>
          </p:cNvPr>
          <p:cNvPicPr>
            <a:picLocks noChangeAspect="1"/>
          </p:cNvPicPr>
          <p:nvPr/>
        </p:nvPicPr>
        <p:blipFill>
          <a:blip r:embed="rId11"/>
          <a:stretch>
            <a:fillRect/>
          </a:stretch>
        </p:blipFill>
        <p:spPr>
          <a:xfrm rot="5400000">
            <a:off x="7973573" y="5924212"/>
            <a:ext cx="238158" cy="552527"/>
          </a:xfrm>
          <a:prstGeom prst="rect">
            <a:avLst/>
          </a:prstGeom>
        </p:spPr>
      </p:pic>
      <p:pic>
        <p:nvPicPr>
          <p:cNvPr id="12" name="Picture 11">
            <a:extLst>
              <a:ext uri="{FF2B5EF4-FFF2-40B4-BE49-F238E27FC236}">
                <a16:creationId xmlns:a16="http://schemas.microsoft.com/office/drawing/2014/main" id="{C2165C8A-871B-C0BA-E9EE-44280BB47532}"/>
              </a:ext>
            </a:extLst>
          </p:cNvPr>
          <p:cNvPicPr>
            <a:picLocks noChangeAspect="1"/>
          </p:cNvPicPr>
          <p:nvPr/>
        </p:nvPicPr>
        <p:blipFill>
          <a:blip r:embed="rId12"/>
          <a:stretch>
            <a:fillRect/>
          </a:stretch>
        </p:blipFill>
        <p:spPr>
          <a:xfrm>
            <a:off x="5230142" y="5858209"/>
            <a:ext cx="393199" cy="471839"/>
          </a:xfrm>
          <a:prstGeom prst="rect">
            <a:avLst/>
          </a:prstGeom>
        </p:spPr>
      </p:pic>
      <p:pic>
        <p:nvPicPr>
          <p:cNvPr id="18" name="Picture 17">
            <a:extLst>
              <a:ext uri="{FF2B5EF4-FFF2-40B4-BE49-F238E27FC236}">
                <a16:creationId xmlns:a16="http://schemas.microsoft.com/office/drawing/2014/main" id="{9D082D7A-5084-9E6D-12F6-A1F38162251F}"/>
              </a:ext>
            </a:extLst>
          </p:cNvPr>
          <p:cNvPicPr>
            <a:picLocks noChangeAspect="1"/>
          </p:cNvPicPr>
          <p:nvPr/>
        </p:nvPicPr>
        <p:blipFill>
          <a:blip r:embed="rId13"/>
          <a:stretch>
            <a:fillRect/>
          </a:stretch>
        </p:blipFill>
        <p:spPr>
          <a:xfrm>
            <a:off x="5469988" y="6155806"/>
            <a:ext cx="771633" cy="181000"/>
          </a:xfrm>
          <a:prstGeom prst="rect">
            <a:avLst/>
          </a:prstGeom>
        </p:spPr>
      </p:pic>
    </p:spTree>
    <p:extLst>
      <p:ext uri="{BB962C8B-B14F-4D97-AF65-F5344CB8AC3E}">
        <p14:creationId xmlns:p14="http://schemas.microsoft.com/office/powerpoint/2010/main" val="2436887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22" grpId="0" animBg="1"/>
      <p:bldP spid="2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A96FB1A304354A99954F71C6F7120A" ma:contentTypeVersion="13" ma:contentTypeDescription="Create a new document." ma:contentTypeScope="" ma:versionID="3b2117062d9626fa8d4061a77b207bf8">
  <xsd:schema xmlns:xsd="http://www.w3.org/2001/XMLSchema" xmlns:xs="http://www.w3.org/2001/XMLSchema" xmlns:p="http://schemas.microsoft.com/office/2006/metadata/properties" xmlns:ns2="6ea1a925-dfea-4011-85d3-ae201ee3ac28" xmlns:ns3="cf5734f8-b179-4b4e-af0c-443d17ef5c96" targetNamespace="http://schemas.microsoft.com/office/2006/metadata/properties" ma:root="true" ma:fieldsID="b96579f466b7a8d4ce88618894a8c1e8" ns2:_="" ns3:_="">
    <xsd:import namespace="6ea1a925-dfea-4011-85d3-ae201ee3ac28"/>
    <xsd:import namespace="cf5734f8-b179-4b4e-af0c-443d17ef5c9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a1a925-dfea-4011-85d3-ae201ee3ac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5bf2ad2-628a-4fd7-9138-0858d4cdfdc9"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5734f8-b179-4b4e-af0c-443d17ef5c96"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fb57c37-f78a-472d-b443-e0b95adcfb70}" ma:internalName="TaxCatchAll" ma:showField="CatchAllData" ma:web="cf5734f8-b179-4b4e-af0c-443d17ef5c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f5734f8-b179-4b4e-af0c-443d17ef5c96" xsi:nil="true"/>
    <lcf76f155ced4ddcb4097134ff3c332f xmlns="6ea1a925-dfea-4011-85d3-ae201ee3ac2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8A46F86-EDAB-46DA-8F7B-4A3A0159860D}"/>
</file>

<file path=customXml/itemProps2.xml><?xml version="1.0" encoding="utf-8"?>
<ds:datastoreItem xmlns:ds="http://schemas.openxmlformats.org/officeDocument/2006/customXml" ds:itemID="{38CBEEE8-F565-4214-9E31-66CF6EDACDD0}"/>
</file>

<file path=customXml/itemProps3.xml><?xml version="1.0" encoding="utf-8"?>
<ds:datastoreItem xmlns:ds="http://schemas.openxmlformats.org/officeDocument/2006/customXml" ds:itemID="{7F255E54-4D3B-429B-A410-134D5D59B8F5}"/>
</file>

<file path=docProps/app.xml><?xml version="1.0" encoding="utf-8"?>
<Properties xmlns="http://schemas.openxmlformats.org/officeDocument/2006/extended-properties" xmlns:vt="http://schemas.openxmlformats.org/officeDocument/2006/docPropsVTypes">
  <TotalTime>14</TotalTime>
  <Words>2528</Words>
  <Application>Microsoft Office PowerPoint</Application>
  <PresentationFormat>Custom</PresentationFormat>
  <Paragraphs>267</Paragraphs>
  <Slides>27</Slides>
  <Notes>27</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Barlow</vt:lpstr>
      <vt:lpstr>Symbol</vt:lpstr>
      <vt:lpstr>Arial</vt:lpstr>
      <vt:lpstr>Calibri</vt:lpstr>
      <vt:lpstr>Aptos</vt:lpstr>
      <vt:lpstr>Office Theme</vt:lpstr>
      <vt:lpstr>PowerPoint Presentation</vt:lpstr>
      <vt:lpstr>Meet your speaker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Specialty</dc:title>
  <dc:creator>Wagstaff, Caroline</dc:creator>
  <cp:lastModifiedBy>Katie Turner</cp:lastModifiedBy>
  <cp:revision>94</cp:revision>
  <dcterms:created xsi:type="dcterms:W3CDTF">2006-08-16T00:00:00Z</dcterms:created>
  <dcterms:modified xsi:type="dcterms:W3CDTF">2025-07-17T10:53:47Z</dcterms:modified>
  <dc:identifier>DAGh_992K6I</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3b4ac1b-ad46-41e5-bbef-cfcc59b99d32_Enabled">
    <vt:lpwstr>true</vt:lpwstr>
  </property>
  <property fmtid="{D5CDD505-2E9C-101B-9397-08002B2CF9AE}" pid="3" name="MSIP_Label_b3b4ac1b-ad46-41e5-bbef-cfcc59b99d32_SetDate">
    <vt:lpwstr>2025-05-02T13:49:18Z</vt:lpwstr>
  </property>
  <property fmtid="{D5CDD505-2E9C-101B-9397-08002B2CF9AE}" pid="4" name="MSIP_Label_b3b4ac1b-ad46-41e5-bbef-cfcc59b99d32_Method">
    <vt:lpwstr>Standard</vt:lpwstr>
  </property>
  <property fmtid="{D5CDD505-2E9C-101B-9397-08002B2CF9AE}" pid="5" name="MSIP_Label_b3b4ac1b-ad46-41e5-bbef-cfcc59b99d32_Name">
    <vt:lpwstr>b3b4ac1b-ad46-41e5-bbef-cfcc59b99d32</vt:lpwstr>
  </property>
  <property fmtid="{D5CDD505-2E9C-101B-9397-08002B2CF9AE}" pid="6" name="MSIP_Label_b3b4ac1b-ad46-41e5-bbef-cfcc59b99d32_SiteId">
    <vt:lpwstr>8df4b91e-bf72-411d-9902-5ecc8f1e6c11</vt:lpwstr>
  </property>
  <property fmtid="{D5CDD505-2E9C-101B-9397-08002B2CF9AE}" pid="7" name="MSIP_Label_b3b4ac1b-ad46-41e5-bbef-cfcc59b99d32_ActionId">
    <vt:lpwstr>80565694-72dd-4dc1-8b84-5cd3a40d7680</vt:lpwstr>
  </property>
  <property fmtid="{D5CDD505-2E9C-101B-9397-08002B2CF9AE}" pid="8" name="MSIP_Label_b3b4ac1b-ad46-41e5-bbef-cfcc59b99d32_ContentBits">
    <vt:lpwstr>2</vt:lpwstr>
  </property>
  <property fmtid="{D5CDD505-2E9C-101B-9397-08002B2CF9AE}" pid="9" name="MSIP_Label_b3b4ac1b-ad46-41e5-bbef-cfcc59b99d32_Tag">
    <vt:lpwstr>10, 3, 0, 1</vt:lpwstr>
  </property>
  <property fmtid="{D5CDD505-2E9C-101B-9397-08002B2CF9AE}" pid="10" name="ClassificationContentMarkingFooterLocations">
    <vt:lpwstr>Office Theme:8</vt:lpwstr>
  </property>
  <property fmtid="{D5CDD505-2E9C-101B-9397-08002B2CF9AE}" pid="11" name="ClassificationContentMarkingFooterText">
    <vt:lpwstr>Classification: Confidential</vt:lpwstr>
  </property>
  <property fmtid="{D5CDD505-2E9C-101B-9397-08002B2CF9AE}" pid="12" name="ContentTypeId">
    <vt:lpwstr>0x010100B7A96FB1A304354A99954F71C6F7120A</vt:lpwstr>
  </property>
</Properties>
</file>